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26" r:id="rId1"/>
  </p:sldMasterIdLst>
  <p:notesMasterIdLst>
    <p:notesMasterId r:id="rId293"/>
  </p:notesMasterIdLst>
  <p:handoutMasterIdLst>
    <p:handoutMasterId r:id="rId294"/>
  </p:handoutMasterIdLst>
  <p:sldIdLst>
    <p:sldId id="353" r:id="rId2"/>
    <p:sldId id="591" r:id="rId3"/>
    <p:sldId id="866" r:id="rId4"/>
    <p:sldId id="1020" r:id="rId5"/>
    <p:sldId id="1043" r:id="rId6"/>
    <p:sldId id="860" r:id="rId7"/>
    <p:sldId id="659" r:id="rId8"/>
    <p:sldId id="382" r:id="rId9"/>
    <p:sldId id="584" r:id="rId10"/>
    <p:sldId id="1010" r:id="rId11"/>
    <p:sldId id="1011" r:id="rId12"/>
    <p:sldId id="1012" r:id="rId13"/>
    <p:sldId id="1013" r:id="rId14"/>
    <p:sldId id="1014" r:id="rId15"/>
    <p:sldId id="1015" r:id="rId16"/>
    <p:sldId id="1016" r:id="rId17"/>
    <p:sldId id="1017" r:id="rId18"/>
    <p:sldId id="1018" r:id="rId19"/>
    <p:sldId id="354" r:id="rId20"/>
    <p:sldId id="355" r:id="rId21"/>
    <p:sldId id="356" r:id="rId22"/>
    <p:sldId id="888" r:id="rId23"/>
    <p:sldId id="582" r:id="rId24"/>
    <p:sldId id="491" r:id="rId25"/>
    <p:sldId id="872" r:id="rId26"/>
    <p:sldId id="873" r:id="rId27"/>
    <p:sldId id="874" r:id="rId28"/>
    <p:sldId id="875" r:id="rId29"/>
    <p:sldId id="876" r:id="rId30"/>
    <p:sldId id="877" r:id="rId31"/>
    <p:sldId id="878" r:id="rId32"/>
    <p:sldId id="879" r:id="rId33"/>
    <p:sldId id="880" r:id="rId34"/>
    <p:sldId id="868" r:id="rId35"/>
    <p:sldId id="869" r:id="rId36"/>
    <p:sldId id="870" r:id="rId37"/>
    <p:sldId id="685" r:id="rId38"/>
    <p:sldId id="684" r:id="rId39"/>
    <p:sldId id="492" r:id="rId40"/>
    <p:sldId id="501" r:id="rId41"/>
    <p:sldId id="359" r:id="rId42"/>
    <p:sldId id="418" r:id="rId43"/>
    <p:sldId id="419" r:id="rId44"/>
    <p:sldId id="420" r:id="rId45"/>
    <p:sldId id="481" r:id="rId46"/>
    <p:sldId id="687" r:id="rId47"/>
    <p:sldId id="686" r:id="rId48"/>
    <p:sldId id="1006" r:id="rId49"/>
    <p:sldId id="1007" r:id="rId50"/>
    <p:sldId id="1009" r:id="rId51"/>
    <p:sldId id="1008" r:id="rId52"/>
    <p:sldId id="1044" r:id="rId53"/>
    <p:sldId id="1047" r:id="rId54"/>
    <p:sldId id="1045" r:id="rId55"/>
    <p:sldId id="1046" r:id="rId56"/>
    <p:sldId id="1048" r:id="rId57"/>
    <p:sldId id="1058" r:id="rId58"/>
    <p:sldId id="1057" r:id="rId59"/>
    <p:sldId id="520" r:id="rId60"/>
    <p:sldId id="593" r:id="rId61"/>
    <p:sldId id="522" r:id="rId62"/>
    <p:sldId id="521" r:id="rId63"/>
    <p:sldId id="594" r:id="rId64"/>
    <p:sldId id="844" r:id="rId65"/>
    <p:sldId id="845" r:id="rId66"/>
    <p:sldId id="846" r:id="rId67"/>
    <p:sldId id="847" r:id="rId68"/>
    <p:sldId id="848" r:id="rId69"/>
    <p:sldId id="849" r:id="rId70"/>
    <p:sldId id="850" r:id="rId71"/>
    <p:sldId id="851" r:id="rId72"/>
    <p:sldId id="852" r:id="rId73"/>
    <p:sldId id="853" r:id="rId74"/>
    <p:sldId id="854" r:id="rId75"/>
    <p:sldId id="855" r:id="rId76"/>
    <p:sldId id="513" r:id="rId77"/>
    <p:sldId id="610" r:id="rId78"/>
    <p:sldId id="387" r:id="rId79"/>
    <p:sldId id="388" r:id="rId80"/>
    <p:sldId id="862" r:id="rId81"/>
    <p:sldId id="389" r:id="rId82"/>
    <p:sldId id="390" r:id="rId83"/>
    <p:sldId id="391" r:id="rId84"/>
    <p:sldId id="908" r:id="rId85"/>
    <p:sldId id="909" r:id="rId86"/>
    <p:sldId id="910" r:id="rId87"/>
    <p:sldId id="911" r:id="rId88"/>
    <p:sldId id="944" r:id="rId89"/>
    <p:sldId id="945" r:id="rId90"/>
    <p:sldId id="946" r:id="rId91"/>
    <p:sldId id="947" r:id="rId92"/>
    <p:sldId id="948" r:id="rId93"/>
    <p:sldId id="949" r:id="rId94"/>
    <p:sldId id="950" r:id="rId95"/>
    <p:sldId id="951" r:id="rId96"/>
    <p:sldId id="952" r:id="rId97"/>
    <p:sldId id="953" r:id="rId98"/>
    <p:sldId id="954" r:id="rId99"/>
    <p:sldId id="955" r:id="rId100"/>
    <p:sldId id="956" r:id="rId101"/>
    <p:sldId id="957" r:id="rId102"/>
    <p:sldId id="958" r:id="rId103"/>
    <p:sldId id="959" r:id="rId104"/>
    <p:sldId id="960" r:id="rId105"/>
    <p:sldId id="961" r:id="rId106"/>
    <p:sldId id="962" r:id="rId107"/>
    <p:sldId id="963" r:id="rId108"/>
    <p:sldId id="964" r:id="rId109"/>
    <p:sldId id="965" r:id="rId110"/>
    <p:sldId id="966" r:id="rId111"/>
    <p:sldId id="967" r:id="rId112"/>
    <p:sldId id="968" r:id="rId113"/>
    <p:sldId id="969" r:id="rId114"/>
    <p:sldId id="970" r:id="rId115"/>
    <p:sldId id="971" r:id="rId116"/>
    <p:sldId id="972" r:id="rId117"/>
    <p:sldId id="973" r:id="rId118"/>
    <p:sldId id="974" r:id="rId119"/>
    <p:sldId id="975" r:id="rId120"/>
    <p:sldId id="976" r:id="rId121"/>
    <p:sldId id="977" r:id="rId122"/>
    <p:sldId id="1054" r:id="rId123"/>
    <p:sldId id="1060" r:id="rId124"/>
    <p:sldId id="1062" r:id="rId125"/>
    <p:sldId id="1063" r:id="rId126"/>
    <p:sldId id="1064" r:id="rId127"/>
    <p:sldId id="1061" r:id="rId128"/>
    <p:sldId id="1065" r:id="rId129"/>
    <p:sldId id="1071" r:id="rId130"/>
    <p:sldId id="1066" r:id="rId131"/>
    <p:sldId id="1067" r:id="rId132"/>
    <p:sldId id="1068" r:id="rId133"/>
    <p:sldId id="1074" r:id="rId134"/>
    <p:sldId id="1073" r:id="rId135"/>
    <p:sldId id="1083" r:id="rId136"/>
    <p:sldId id="1081" r:id="rId137"/>
    <p:sldId id="1078" r:id="rId138"/>
    <p:sldId id="1059" r:id="rId139"/>
    <p:sldId id="993" r:id="rId140"/>
    <p:sldId id="994" r:id="rId141"/>
    <p:sldId id="939" r:id="rId142"/>
    <p:sldId id="995" r:id="rId143"/>
    <p:sldId id="1072" r:id="rId144"/>
    <p:sldId id="1069" r:id="rId145"/>
    <p:sldId id="1070" r:id="rId146"/>
    <p:sldId id="1075" r:id="rId147"/>
    <p:sldId id="1082" r:id="rId148"/>
    <p:sldId id="996" r:id="rId149"/>
    <p:sldId id="1035" r:id="rId150"/>
    <p:sldId id="1055" r:id="rId151"/>
    <p:sldId id="1056" r:id="rId152"/>
    <p:sldId id="1041" r:id="rId153"/>
    <p:sldId id="1042" r:id="rId154"/>
    <p:sldId id="1000" r:id="rId155"/>
    <p:sldId id="1001" r:id="rId156"/>
    <p:sldId id="1002" r:id="rId157"/>
    <p:sldId id="1005" r:id="rId158"/>
    <p:sldId id="934" r:id="rId159"/>
    <p:sldId id="935" r:id="rId160"/>
    <p:sldId id="936" r:id="rId161"/>
    <p:sldId id="392" r:id="rId162"/>
    <p:sldId id="865" r:id="rId163"/>
    <p:sldId id="896" r:id="rId164"/>
    <p:sldId id="897" r:id="rId165"/>
    <p:sldId id="864" r:id="rId166"/>
    <p:sldId id="399" r:id="rId167"/>
    <p:sldId id="889" r:id="rId168"/>
    <p:sldId id="890" r:id="rId169"/>
    <p:sldId id="891" r:id="rId170"/>
    <p:sldId id="892" r:id="rId171"/>
    <p:sldId id="401" r:id="rId172"/>
    <p:sldId id="402" r:id="rId173"/>
    <p:sldId id="403" r:id="rId174"/>
    <p:sldId id="404" r:id="rId175"/>
    <p:sldId id="405" r:id="rId176"/>
    <p:sldId id="1019" r:id="rId177"/>
    <p:sldId id="406" r:id="rId178"/>
    <p:sldId id="639" r:id="rId179"/>
    <p:sldId id="640" r:id="rId180"/>
    <p:sldId id="641" r:id="rId181"/>
    <p:sldId id="642" r:id="rId182"/>
    <p:sldId id="643" r:id="rId183"/>
    <p:sldId id="644" r:id="rId184"/>
    <p:sldId id="407" r:id="rId185"/>
    <p:sldId id="408" r:id="rId186"/>
    <p:sldId id="409" r:id="rId187"/>
    <p:sldId id="797" r:id="rId188"/>
    <p:sldId id="907" r:id="rId189"/>
    <p:sldId id="905" r:id="rId190"/>
    <p:sldId id="906" r:id="rId191"/>
    <p:sldId id="904" r:id="rId192"/>
    <p:sldId id="903" r:id="rId193"/>
    <p:sldId id="902" r:id="rId194"/>
    <p:sldId id="900" r:id="rId195"/>
    <p:sldId id="901" r:id="rId196"/>
    <p:sldId id="807" r:id="rId197"/>
    <p:sldId id="410" r:id="rId198"/>
    <p:sldId id="806" r:id="rId199"/>
    <p:sldId id="810" r:id="rId200"/>
    <p:sldId id="411" r:id="rId201"/>
    <p:sldId id="814" r:id="rId202"/>
    <p:sldId id="813" r:id="rId203"/>
    <p:sldId id="812" r:id="rId204"/>
    <p:sldId id="811" r:id="rId205"/>
    <p:sldId id="645" r:id="rId206"/>
    <p:sldId id="646" r:id="rId207"/>
    <p:sldId id="1086" r:id="rId208"/>
    <p:sldId id="647" r:id="rId209"/>
    <p:sldId id="801" r:id="rId210"/>
    <p:sldId id="412" r:id="rId211"/>
    <p:sldId id="798" r:id="rId212"/>
    <p:sldId id="799" r:id="rId213"/>
    <p:sldId id="808" r:id="rId214"/>
    <p:sldId id="809" r:id="rId215"/>
    <p:sldId id="800" r:id="rId216"/>
    <p:sldId id="940" r:id="rId217"/>
    <p:sldId id="941" r:id="rId218"/>
    <p:sldId id="942" r:id="rId219"/>
    <p:sldId id="413" r:id="rId220"/>
    <p:sldId id="414" r:id="rId221"/>
    <p:sldId id="794" r:id="rId222"/>
    <p:sldId id="562" r:id="rId223"/>
    <p:sldId id="566" r:id="rId224"/>
    <p:sldId id="567" r:id="rId225"/>
    <p:sldId id="415" r:id="rId226"/>
    <p:sldId id="579" r:id="rId227"/>
    <p:sldId id="577" r:id="rId228"/>
    <p:sldId id="578" r:id="rId229"/>
    <p:sldId id="580" r:id="rId230"/>
    <p:sldId id="570" r:id="rId231"/>
    <p:sldId id="571" r:id="rId232"/>
    <p:sldId id="572" r:id="rId233"/>
    <p:sldId id="573" r:id="rId234"/>
    <p:sldId id="574" r:id="rId235"/>
    <p:sldId id="575" r:id="rId236"/>
    <p:sldId id="576" r:id="rId237"/>
    <p:sldId id="581" r:id="rId238"/>
    <p:sldId id="816" r:id="rId239"/>
    <p:sldId id="832" r:id="rId240"/>
    <p:sldId id="833" r:id="rId241"/>
    <p:sldId id="834" r:id="rId242"/>
    <p:sldId id="835" r:id="rId243"/>
    <p:sldId id="836" r:id="rId244"/>
    <p:sldId id="837" r:id="rId245"/>
    <p:sldId id="838" r:id="rId246"/>
    <p:sldId id="839" r:id="rId247"/>
    <p:sldId id="840" r:id="rId248"/>
    <p:sldId id="841" r:id="rId249"/>
    <p:sldId id="842" r:id="rId250"/>
    <p:sldId id="843" r:id="rId251"/>
    <p:sldId id="416" r:id="rId252"/>
    <p:sldId id="417" r:id="rId253"/>
    <p:sldId id="276" r:id="rId254"/>
    <p:sldId id="448" r:id="rId255"/>
    <p:sldId id="827" r:id="rId256"/>
    <p:sldId id="497" r:id="rId257"/>
    <p:sldId id="525" r:id="rId258"/>
    <p:sldId id="861" r:id="rId259"/>
    <p:sldId id="432" r:id="rId260"/>
    <p:sldId id="433" r:id="rId261"/>
    <p:sldId id="434" r:id="rId262"/>
    <p:sldId id="737" r:id="rId263"/>
    <p:sldId id="435" r:id="rId264"/>
    <p:sldId id="436" r:id="rId265"/>
    <p:sldId id="438" r:id="rId266"/>
    <p:sldId id="442" r:id="rId267"/>
    <p:sldId id="445" r:id="rId268"/>
    <p:sldId id="943" r:id="rId269"/>
    <p:sldId id="815" r:id="rId270"/>
    <p:sldId id="882" r:id="rId271"/>
    <p:sldId id="286" r:id="rId272"/>
    <p:sldId id="661" r:id="rId273"/>
    <p:sldId id="871" r:id="rId274"/>
    <p:sldId id="696" r:id="rId275"/>
    <p:sldId id="665" r:id="rId276"/>
    <p:sldId id="666" r:id="rId277"/>
    <p:sldId id="676" r:id="rId278"/>
    <p:sldId id="863" r:id="rId279"/>
    <p:sldId id="679" r:id="rId280"/>
    <p:sldId id="678" r:id="rId281"/>
    <p:sldId id="681" r:id="rId282"/>
    <p:sldId id="682" r:id="rId283"/>
    <p:sldId id="677" r:id="rId284"/>
    <p:sldId id="285" r:id="rId285"/>
    <p:sldId id="284" r:id="rId286"/>
    <p:sldId id="283" r:id="rId287"/>
    <p:sldId id="680" r:id="rId288"/>
    <p:sldId id="886" r:id="rId289"/>
    <p:sldId id="887" r:id="rId290"/>
    <p:sldId id="1084" r:id="rId291"/>
    <p:sldId id="1085" r:id="rId292"/>
  </p:sldIdLst>
  <p:sldSz cx="9144000" cy="6858000" type="screen4x3"/>
  <p:notesSz cx="7099300" cy="10234613"/>
  <p:defaultTextStyle>
    <a:defPPr>
      <a:defRPr lang="en-US"/>
    </a:defPPr>
    <a:lvl1pPr algn="ctr" rtl="0" fontAlgn="base">
      <a:spcBef>
        <a:spcPct val="50000"/>
      </a:spcBef>
      <a:spcAft>
        <a:spcPct val="0"/>
      </a:spcAft>
      <a:defRPr sz="2800" b="1" kern="1200">
        <a:solidFill>
          <a:schemeClr val="tx1"/>
        </a:solidFill>
        <a:latin typeface="Friz Quadrata" pitchFamily="2" charset="0"/>
        <a:ea typeface="+mn-ea"/>
        <a:cs typeface="+mn-cs"/>
      </a:defRPr>
    </a:lvl1pPr>
    <a:lvl2pPr marL="457200" algn="ctr" rtl="0" fontAlgn="base">
      <a:spcBef>
        <a:spcPct val="50000"/>
      </a:spcBef>
      <a:spcAft>
        <a:spcPct val="0"/>
      </a:spcAft>
      <a:defRPr sz="2800" b="1" kern="1200">
        <a:solidFill>
          <a:schemeClr val="tx1"/>
        </a:solidFill>
        <a:latin typeface="Friz Quadrata" pitchFamily="2" charset="0"/>
        <a:ea typeface="+mn-ea"/>
        <a:cs typeface="+mn-cs"/>
      </a:defRPr>
    </a:lvl2pPr>
    <a:lvl3pPr marL="914400" algn="ctr" rtl="0" fontAlgn="base">
      <a:spcBef>
        <a:spcPct val="50000"/>
      </a:spcBef>
      <a:spcAft>
        <a:spcPct val="0"/>
      </a:spcAft>
      <a:defRPr sz="2800" b="1" kern="1200">
        <a:solidFill>
          <a:schemeClr val="tx1"/>
        </a:solidFill>
        <a:latin typeface="Friz Quadrata" pitchFamily="2" charset="0"/>
        <a:ea typeface="+mn-ea"/>
        <a:cs typeface="+mn-cs"/>
      </a:defRPr>
    </a:lvl3pPr>
    <a:lvl4pPr marL="1371600" algn="ctr" rtl="0" fontAlgn="base">
      <a:spcBef>
        <a:spcPct val="50000"/>
      </a:spcBef>
      <a:spcAft>
        <a:spcPct val="0"/>
      </a:spcAft>
      <a:defRPr sz="2800" b="1" kern="1200">
        <a:solidFill>
          <a:schemeClr val="tx1"/>
        </a:solidFill>
        <a:latin typeface="Friz Quadrata" pitchFamily="2" charset="0"/>
        <a:ea typeface="+mn-ea"/>
        <a:cs typeface="+mn-cs"/>
      </a:defRPr>
    </a:lvl4pPr>
    <a:lvl5pPr marL="1828800" algn="ctr" rtl="0" fontAlgn="base">
      <a:spcBef>
        <a:spcPct val="50000"/>
      </a:spcBef>
      <a:spcAft>
        <a:spcPct val="0"/>
      </a:spcAft>
      <a:defRPr sz="2800" b="1" kern="1200">
        <a:solidFill>
          <a:schemeClr val="tx1"/>
        </a:solidFill>
        <a:latin typeface="Friz Quadrata" pitchFamily="2" charset="0"/>
        <a:ea typeface="+mn-ea"/>
        <a:cs typeface="+mn-cs"/>
      </a:defRPr>
    </a:lvl5pPr>
    <a:lvl6pPr marL="2286000" algn="l" defTabSz="914400" rtl="0" eaLnBrk="1" latinLnBrk="0" hangingPunct="1">
      <a:defRPr sz="2800" b="1" kern="1200">
        <a:solidFill>
          <a:schemeClr val="tx1"/>
        </a:solidFill>
        <a:latin typeface="Friz Quadrata" pitchFamily="2" charset="0"/>
        <a:ea typeface="+mn-ea"/>
        <a:cs typeface="+mn-cs"/>
      </a:defRPr>
    </a:lvl6pPr>
    <a:lvl7pPr marL="2743200" algn="l" defTabSz="914400" rtl="0" eaLnBrk="1" latinLnBrk="0" hangingPunct="1">
      <a:defRPr sz="2800" b="1" kern="1200">
        <a:solidFill>
          <a:schemeClr val="tx1"/>
        </a:solidFill>
        <a:latin typeface="Friz Quadrata" pitchFamily="2" charset="0"/>
        <a:ea typeface="+mn-ea"/>
        <a:cs typeface="+mn-cs"/>
      </a:defRPr>
    </a:lvl7pPr>
    <a:lvl8pPr marL="3200400" algn="l" defTabSz="914400" rtl="0" eaLnBrk="1" latinLnBrk="0" hangingPunct="1">
      <a:defRPr sz="2800" b="1" kern="1200">
        <a:solidFill>
          <a:schemeClr val="tx1"/>
        </a:solidFill>
        <a:latin typeface="Friz Quadrata" pitchFamily="2" charset="0"/>
        <a:ea typeface="+mn-ea"/>
        <a:cs typeface="+mn-cs"/>
      </a:defRPr>
    </a:lvl8pPr>
    <a:lvl9pPr marL="3657600" algn="l" defTabSz="914400" rtl="0" eaLnBrk="1" latinLnBrk="0" hangingPunct="1">
      <a:defRPr sz="2800" b="1" kern="1200">
        <a:solidFill>
          <a:schemeClr val="tx1"/>
        </a:solidFill>
        <a:latin typeface="Friz Quadrata" pitchFamily="2"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E6C"/>
    <a:srgbClr val="00518E"/>
    <a:srgbClr val="003760"/>
    <a:srgbClr val="002060"/>
    <a:srgbClr val="006600"/>
    <a:srgbClr val="B2B2B2"/>
    <a:srgbClr val="80008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3546" autoAdjust="0"/>
    <p:restoredTop sz="91586" autoAdjust="0"/>
  </p:normalViewPr>
  <p:slideViewPr>
    <p:cSldViewPr>
      <p:cViewPr>
        <p:scale>
          <a:sx n="100" d="100"/>
          <a:sy n="100" d="100"/>
        </p:scale>
        <p:origin x="-1836" y="-64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Lst>
  </p:outlineViewPr>
  <p:notesTextViewPr>
    <p:cViewPr>
      <p:scale>
        <a:sx n="75" d="100"/>
        <a:sy n="75" d="100"/>
      </p:scale>
      <p:origin x="0" y="0"/>
    </p:cViewPr>
  </p:notesTextViewPr>
  <p:sorterViewPr>
    <p:cViewPr>
      <p:scale>
        <a:sx n="100" d="100"/>
        <a:sy n="100" d="100"/>
      </p:scale>
      <p:origin x="0" y="38496"/>
    </p:cViewPr>
  </p:sorterViewPr>
  <p:notesViewPr>
    <p:cSldViewPr>
      <p:cViewPr varScale="1">
        <p:scale>
          <a:sx n="55" d="100"/>
          <a:sy n="55" d="100"/>
        </p:scale>
        <p:origin x="-1830" y="-78"/>
      </p:cViewPr>
      <p:guideLst>
        <p:guide orient="horz" pos="3224"/>
        <p:guide pos="2235"/>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notesMaster" Target="notesMasters/notesMaster1.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handoutMaster" Target="handoutMasters/handoutMaster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presProps" Target="pres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viewProps" Target="viewProps.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theme" Target="theme/theme1.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tableStyles" Target="tableStyles.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s>
</file>

<file path=ppt/_rels/viewProps.xml.rels><?xml version="1.0" encoding="UTF-8" standalone="yes"?>
<Relationships xmlns="http://schemas.openxmlformats.org/package/2006/relationships"><Relationship Id="rId8" Type="http://schemas.openxmlformats.org/officeDocument/2006/relationships/slide" Target="slides/slide283.xml"/><Relationship Id="rId3" Type="http://schemas.openxmlformats.org/officeDocument/2006/relationships/slide" Target="slides/slide278.xml"/><Relationship Id="rId7" Type="http://schemas.openxmlformats.org/officeDocument/2006/relationships/slide" Target="slides/slide282.xml"/><Relationship Id="rId2" Type="http://schemas.openxmlformats.org/officeDocument/2006/relationships/slide" Target="slides/slide277.xml"/><Relationship Id="rId1" Type="http://schemas.openxmlformats.org/officeDocument/2006/relationships/slide" Target="slides/slide276.xml"/><Relationship Id="rId6" Type="http://schemas.openxmlformats.org/officeDocument/2006/relationships/slide" Target="slides/slide281.xml"/><Relationship Id="rId5" Type="http://schemas.openxmlformats.org/officeDocument/2006/relationships/slide" Target="slides/slide280.xml"/><Relationship Id="rId4" Type="http://schemas.openxmlformats.org/officeDocument/2006/relationships/slide" Target="slides/slide279.xml"/><Relationship Id="rId9" Type="http://schemas.openxmlformats.org/officeDocument/2006/relationships/slide" Target="slides/slide28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76575" cy="511175"/>
          </a:xfrm>
          <a:prstGeom prst="rect">
            <a:avLst/>
          </a:prstGeom>
          <a:noFill/>
          <a:ln w="9525">
            <a:noFill/>
            <a:miter lim="800000"/>
            <a:headEnd/>
            <a:tailEnd/>
          </a:ln>
        </p:spPr>
        <p:txBody>
          <a:bodyPr vert="horz" wrap="square" lIns="99047" tIns="49523" rIns="99047" bIns="49523" numCol="1" anchor="t" anchorCtr="0" compatLnSpc="1">
            <a:prstTxWarp prst="textNoShape">
              <a:avLst/>
            </a:prstTxWarp>
          </a:bodyPr>
          <a:lstStyle>
            <a:lvl1pPr algn="l" defTabSz="990600">
              <a:spcBef>
                <a:spcPct val="0"/>
              </a:spcBef>
              <a:defRPr kumimoji="1" sz="1300" b="0">
                <a:latin typeface="Times New Roman" pitchFamily="18" charset="0"/>
              </a:defRPr>
            </a:lvl1pPr>
          </a:lstStyle>
          <a:p>
            <a:pPr>
              <a:defRPr/>
            </a:pPr>
            <a:endParaRPr lang="fr-FR"/>
          </a:p>
        </p:txBody>
      </p:sp>
      <p:sp>
        <p:nvSpPr>
          <p:cNvPr id="19459" name="Rectangle 3"/>
          <p:cNvSpPr>
            <a:spLocks noGrp="1" noChangeArrowheads="1"/>
          </p:cNvSpPr>
          <p:nvPr>
            <p:ph type="dt" sz="quarter" idx="1"/>
          </p:nvPr>
        </p:nvSpPr>
        <p:spPr bwMode="auto">
          <a:xfrm>
            <a:off x="4022725" y="0"/>
            <a:ext cx="3076575" cy="511175"/>
          </a:xfrm>
          <a:prstGeom prst="rect">
            <a:avLst/>
          </a:prstGeom>
          <a:noFill/>
          <a:ln w="9525">
            <a:noFill/>
            <a:miter lim="800000"/>
            <a:headEnd/>
            <a:tailEnd/>
          </a:ln>
        </p:spPr>
        <p:txBody>
          <a:bodyPr vert="horz" wrap="square" lIns="99047" tIns="49523" rIns="99047" bIns="49523" numCol="1" anchor="t" anchorCtr="0" compatLnSpc="1">
            <a:prstTxWarp prst="textNoShape">
              <a:avLst/>
            </a:prstTxWarp>
          </a:bodyPr>
          <a:lstStyle>
            <a:lvl1pPr algn="r" defTabSz="990600">
              <a:spcBef>
                <a:spcPct val="0"/>
              </a:spcBef>
              <a:defRPr kumimoji="1" sz="1300" b="0">
                <a:latin typeface="Times New Roman" pitchFamily="18" charset="0"/>
              </a:defRPr>
            </a:lvl1pPr>
          </a:lstStyle>
          <a:p>
            <a:pPr>
              <a:defRPr/>
            </a:pPr>
            <a:endParaRPr lang="fr-FR"/>
          </a:p>
        </p:txBody>
      </p:sp>
      <p:sp>
        <p:nvSpPr>
          <p:cNvPr id="19460" name="Rectangle 4"/>
          <p:cNvSpPr>
            <a:spLocks noGrp="1" noChangeArrowheads="1"/>
          </p:cNvSpPr>
          <p:nvPr>
            <p:ph type="ftr" sz="quarter" idx="2"/>
          </p:nvPr>
        </p:nvSpPr>
        <p:spPr bwMode="auto">
          <a:xfrm>
            <a:off x="0" y="9723438"/>
            <a:ext cx="3076575" cy="511175"/>
          </a:xfrm>
          <a:prstGeom prst="rect">
            <a:avLst/>
          </a:prstGeom>
          <a:noFill/>
          <a:ln w="9525">
            <a:noFill/>
            <a:miter lim="800000"/>
            <a:headEnd/>
            <a:tailEnd/>
          </a:ln>
        </p:spPr>
        <p:txBody>
          <a:bodyPr vert="horz" wrap="square" lIns="99047" tIns="49523" rIns="99047" bIns="49523" numCol="1" anchor="b" anchorCtr="0" compatLnSpc="1">
            <a:prstTxWarp prst="textNoShape">
              <a:avLst/>
            </a:prstTxWarp>
          </a:bodyPr>
          <a:lstStyle>
            <a:lvl1pPr algn="l" defTabSz="990600">
              <a:spcBef>
                <a:spcPct val="0"/>
              </a:spcBef>
              <a:defRPr kumimoji="1" sz="1300" b="0">
                <a:latin typeface="Times New Roman" pitchFamily="18" charset="0"/>
              </a:defRPr>
            </a:lvl1pPr>
          </a:lstStyle>
          <a:p>
            <a:pPr>
              <a:defRPr/>
            </a:pPr>
            <a:endParaRPr lang="fr-FR"/>
          </a:p>
        </p:txBody>
      </p:sp>
      <p:sp>
        <p:nvSpPr>
          <p:cNvPr id="19461" name="Rectangle 5"/>
          <p:cNvSpPr>
            <a:spLocks noGrp="1" noChangeArrowheads="1"/>
          </p:cNvSpPr>
          <p:nvPr>
            <p:ph type="sldNum" sz="quarter" idx="3"/>
          </p:nvPr>
        </p:nvSpPr>
        <p:spPr bwMode="auto">
          <a:xfrm>
            <a:off x="4022725" y="9723438"/>
            <a:ext cx="3076575" cy="511175"/>
          </a:xfrm>
          <a:prstGeom prst="rect">
            <a:avLst/>
          </a:prstGeom>
          <a:noFill/>
          <a:ln w="9525">
            <a:noFill/>
            <a:miter lim="800000"/>
            <a:headEnd/>
            <a:tailEnd/>
          </a:ln>
        </p:spPr>
        <p:txBody>
          <a:bodyPr vert="horz" wrap="square" lIns="99047" tIns="49523" rIns="99047" bIns="49523" numCol="1" anchor="b" anchorCtr="0" compatLnSpc="1">
            <a:prstTxWarp prst="textNoShape">
              <a:avLst/>
            </a:prstTxWarp>
          </a:bodyPr>
          <a:lstStyle>
            <a:lvl1pPr algn="r" defTabSz="990600">
              <a:spcBef>
                <a:spcPct val="0"/>
              </a:spcBef>
              <a:defRPr kumimoji="1" sz="1300" b="0">
                <a:latin typeface="Times New Roman" pitchFamily="18" charset="0"/>
              </a:defRPr>
            </a:lvl1pPr>
          </a:lstStyle>
          <a:p>
            <a:pPr>
              <a:defRPr/>
            </a:pPr>
            <a:fld id="{A952963B-F9DC-4A04-8305-E51722354FE6}" type="slidenum">
              <a:rPr lang="fr-FR"/>
              <a:pPr>
                <a:defRPr/>
              </a:pPr>
              <a:t>‹N°›</a:t>
            </a:fld>
            <a:endParaRPr lang="fr-FR"/>
          </a:p>
        </p:txBody>
      </p:sp>
    </p:spTree>
    <p:extLst>
      <p:ext uri="{BB962C8B-B14F-4D97-AF65-F5344CB8AC3E}">
        <p14:creationId xmlns:p14="http://schemas.microsoft.com/office/powerpoint/2010/main" val="1218903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76575" cy="511175"/>
          </a:xfrm>
          <a:prstGeom prst="rect">
            <a:avLst/>
          </a:prstGeom>
          <a:noFill/>
          <a:ln w="9525">
            <a:noFill/>
            <a:miter lim="800000"/>
            <a:headEnd/>
            <a:tailEnd/>
          </a:ln>
        </p:spPr>
        <p:txBody>
          <a:bodyPr vert="horz" wrap="square" lIns="99047" tIns="49523" rIns="99047" bIns="49523" numCol="1" anchor="t" anchorCtr="0" compatLnSpc="1">
            <a:prstTxWarp prst="textNoShape">
              <a:avLst/>
            </a:prstTxWarp>
          </a:bodyPr>
          <a:lstStyle>
            <a:lvl1pPr algn="l" defTabSz="990600" eaLnBrk="0" hangingPunct="0">
              <a:spcBef>
                <a:spcPct val="0"/>
              </a:spcBef>
              <a:defRPr sz="1300" b="0">
                <a:latin typeface="Times New Roman" pitchFamily="18" charset="0"/>
              </a:defRPr>
            </a:lvl1pPr>
          </a:lstStyle>
          <a:p>
            <a:pPr>
              <a:defRPr/>
            </a:pPr>
            <a:endParaRPr lang="fr-FR"/>
          </a:p>
        </p:txBody>
      </p:sp>
      <p:sp>
        <p:nvSpPr>
          <p:cNvPr id="16387" name="Rectangle 3"/>
          <p:cNvSpPr>
            <a:spLocks noGrp="1" noChangeArrowheads="1"/>
          </p:cNvSpPr>
          <p:nvPr>
            <p:ph type="dt" idx="1"/>
          </p:nvPr>
        </p:nvSpPr>
        <p:spPr bwMode="auto">
          <a:xfrm>
            <a:off x="4022725" y="0"/>
            <a:ext cx="3076575" cy="511175"/>
          </a:xfrm>
          <a:prstGeom prst="rect">
            <a:avLst/>
          </a:prstGeom>
          <a:noFill/>
          <a:ln w="9525">
            <a:noFill/>
            <a:miter lim="800000"/>
            <a:headEnd/>
            <a:tailEnd/>
          </a:ln>
        </p:spPr>
        <p:txBody>
          <a:bodyPr vert="horz" wrap="square" lIns="99047" tIns="49523" rIns="99047" bIns="49523" numCol="1" anchor="t" anchorCtr="0" compatLnSpc="1">
            <a:prstTxWarp prst="textNoShape">
              <a:avLst/>
            </a:prstTxWarp>
          </a:bodyPr>
          <a:lstStyle>
            <a:lvl1pPr algn="r" defTabSz="990600" eaLnBrk="0" hangingPunct="0">
              <a:spcBef>
                <a:spcPct val="0"/>
              </a:spcBef>
              <a:defRPr sz="1300" b="0">
                <a:latin typeface="Times New Roman" pitchFamily="18" charset="0"/>
              </a:defRPr>
            </a:lvl1pPr>
          </a:lstStyle>
          <a:p>
            <a:pPr>
              <a:defRPr/>
            </a:pPr>
            <a:endParaRPr lang="fr-FR"/>
          </a:p>
        </p:txBody>
      </p:sp>
      <p:sp>
        <p:nvSpPr>
          <p:cNvPr id="289796" name="Rectangle 4"/>
          <p:cNvSpPr>
            <a:spLocks noGrp="1" noRot="1" noChangeAspect="1" noChangeArrowheads="1" noTextEdit="1"/>
          </p:cNvSpPr>
          <p:nvPr>
            <p:ph type="sldImg" idx="2"/>
          </p:nvPr>
        </p:nvSpPr>
        <p:spPr bwMode="auto">
          <a:xfrm>
            <a:off x="992188" y="768350"/>
            <a:ext cx="5116512" cy="3836988"/>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947738" y="4860925"/>
            <a:ext cx="5203825" cy="4605338"/>
          </a:xfrm>
          <a:prstGeom prst="rect">
            <a:avLst/>
          </a:prstGeom>
          <a:noFill/>
          <a:ln w="9525">
            <a:noFill/>
            <a:miter lim="800000"/>
            <a:headEnd/>
            <a:tailEnd/>
          </a:ln>
        </p:spPr>
        <p:txBody>
          <a:bodyPr vert="horz" wrap="square" lIns="99047" tIns="49523" rIns="99047" bIns="49523"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16390"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p:spPr>
        <p:txBody>
          <a:bodyPr vert="horz" wrap="square" lIns="99047" tIns="49523" rIns="99047" bIns="49523" numCol="1" anchor="b" anchorCtr="0" compatLnSpc="1">
            <a:prstTxWarp prst="textNoShape">
              <a:avLst/>
            </a:prstTxWarp>
          </a:bodyPr>
          <a:lstStyle>
            <a:lvl1pPr algn="l" defTabSz="990600" eaLnBrk="0" hangingPunct="0">
              <a:spcBef>
                <a:spcPct val="0"/>
              </a:spcBef>
              <a:defRPr sz="1300" b="0">
                <a:latin typeface="Times New Roman" pitchFamily="18" charset="0"/>
              </a:defRPr>
            </a:lvl1pPr>
          </a:lstStyle>
          <a:p>
            <a:pPr>
              <a:defRPr/>
            </a:pPr>
            <a:endParaRPr lang="fr-FR"/>
          </a:p>
        </p:txBody>
      </p:sp>
      <p:sp>
        <p:nvSpPr>
          <p:cNvPr id="16391"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p:spPr>
        <p:txBody>
          <a:bodyPr vert="horz" wrap="square" lIns="99047" tIns="49523" rIns="99047" bIns="49523" numCol="1" anchor="b" anchorCtr="0" compatLnSpc="1">
            <a:prstTxWarp prst="textNoShape">
              <a:avLst/>
            </a:prstTxWarp>
          </a:bodyPr>
          <a:lstStyle>
            <a:lvl1pPr algn="r" defTabSz="990600" eaLnBrk="0" hangingPunct="0">
              <a:spcBef>
                <a:spcPct val="0"/>
              </a:spcBef>
              <a:defRPr sz="1300" b="0">
                <a:latin typeface="Times New Roman" pitchFamily="18" charset="0"/>
              </a:defRPr>
            </a:lvl1pPr>
          </a:lstStyle>
          <a:p>
            <a:pPr>
              <a:defRPr/>
            </a:pPr>
            <a:fld id="{929BD01F-60F1-4339-9DB3-C1FB364921F5}" type="slidenum">
              <a:rPr lang="fr-FR"/>
              <a:pPr>
                <a:defRPr/>
              </a:pPr>
              <a:t>‹N°›</a:t>
            </a:fld>
            <a:endParaRPr lang="fr-FR"/>
          </a:p>
        </p:txBody>
      </p:sp>
    </p:spTree>
    <p:extLst>
      <p:ext uri="{BB962C8B-B14F-4D97-AF65-F5344CB8AC3E}">
        <p14:creationId xmlns:p14="http://schemas.microsoft.com/office/powerpoint/2010/main" val="3639684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p:cNvSpPr>
            <a:spLocks noGrp="1" noChangeArrowheads="1"/>
          </p:cNvSpPr>
          <p:nvPr>
            <p:ph type="sldNum" sz="quarter" idx="5"/>
          </p:nvPr>
        </p:nvSpPr>
        <p:spPr>
          <a:noFill/>
        </p:spPr>
        <p:txBody>
          <a:bodyPr/>
          <a:lstStyle/>
          <a:p>
            <a:fld id="{424A18ED-9029-4D29-A292-68730D47A2F8}" type="slidenum">
              <a:rPr lang="fr-FR" smtClean="0"/>
              <a:pPr/>
              <a:t>1</a:t>
            </a:fld>
            <a:endParaRPr lang="fr-FR" smtClean="0"/>
          </a:p>
        </p:txBody>
      </p:sp>
      <p:sp>
        <p:nvSpPr>
          <p:cNvPr id="290819" name="Rectangle 2"/>
          <p:cNvSpPr>
            <a:spLocks noGrp="1" noRot="1" noChangeAspect="1" noChangeArrowheads="1" noTextEdit="1"/>
          </p:cNvSpPr>
          <p:nvPr>
            <p:ph type="sldImg"/>
          </p:nvPr>
        </p:nvSpPr>
        <p:spPr>
          <a:solidFill>
            <a:srgbClr val="FFFFFF"/>
          </a:solidFill>
          <a:ln/>
        </p:spPr>
      </p:sp>
      <p:sp>
        <p:nvSpPr>
          <p:cNvPr id="2908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7"/>
          <p:cNvSpPr>
            <a:spLocks noGrp="1" noChangeArrowheads="1"/>
          </p:cNvSpPr>
          <p:nvPr>
            <p:ph type="sldNum" sz="quarter" idx="5"/>
          </p:nvPr>
        </p:nvSpPr>
        <p:spPr>
          <a:noFill/>
        </p:spPr>
        <p:txBody>
          <a:bodyPr/>
          <a:lstStyle/>
          <a:p>
            <a:fld id="{74976784-C2CD-4472-BEB2-4BA03B4ADE41}" type="slidenum">
              <a:rPr lang="fr-FR" smtClean="0"/>
              <a:pPr/>
              <a:t>12</a:t>
            </a:fld>
            <a:endParaRPr lang="fr-FR" smtClean="0"/>
          </a:p>
        </p:txBody>
      </p:sp>
      <p:sp>
        <p:nvSpPr>
          <p:cNvPr id="300035" name="Rectangle 2"/>
          <p:cNvSpPr>
            <a:spLocks noGrp="1" noRot="1" noChangeAspect="1" noChangeArrowheads="1" noTextEdit="1"/>
          </p:cNvSpPr>
          <p:nvPr>
            <p:ph type="sldImg"/>
          </p:nvPr>
        </p:nvSpPr>
        <p:spPr>
          <a:solidFill>
            <a:srgbClr val="FFFFFF"/>
          </a:solidFill>
          <a:ln/>
        </p:spPr>
      </p:sp>
      <p:sp>
        <p:nvSpPr>
          <p:cNvPr id="3000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7"/>
          <p:cNvSpPr>
            <a:spLocks noGrp="1" noChangeArrowheads="1"/>
          </p:cNvSpPr>
          <p:nvPr>
            <p:ph type="sldNum" sz="quarter" idx="5"/>
          </p:nvPr>
        </p:nvSpPr>
        <p:spPr>
          <a:noFill/>
        </p:spPr>
        <p:txBody>
          <a:bodyPr/>
          <a:lstStyle/>
          <a:p>
            <a:fld id="{4CBADFFA-29D5-4371-A5A9-B65F8A8295C1}" type="slidenum">
              <a:rPr lang="fr-FR" smtClean="0"/>
              <a:pPr/>
              <a:t>187</a:t>
            </a:fld>
            <a:endParaRPr lang="fr-FR" smtClean="0"/>
          </a:p>
        </p:txBody>
      </p:sp>
      <p:sp>
        <p:nvSpPr>
          <p:cNvPr id="387075" name="Rectangle 2"/>
          <p:cNvSpPr>
            <a:spLocks noGrp="1" noRot="1" noChangeAspect="1" noChangeArrowheads="1" noTextEdit="1"/>
          </p:cNvSpPr>
          <p:nvPr>
            <p:ph type="sldImg"/>
          </p:nvPr>
        </p:nvSpPr>
        <p:spPr>
          <a:ln/>
        </p:spPr>
      </p:sp>
      <p:sp>
        <p:nvSpPr>
          <p:cNvPr id="38707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7"/>
          <p:cNvSpPr>
            <a:spLocks noGrp="1" noChangeArrowheads="1"/>
          </p:cNvSpPr>
          <p:nvPr>
            <p:ph type="sldNum" sz="quarter" idx="5"/>
          </p:nvPr>
        </p:nvSpPr>
        <p:spPr>
          <a:noFill/>
        </p:spPr>
        <p:txBody>
          <a:bodyPr/>
          <a:lstStyle/>
          <a:p>
            <a:fld id="{0334ED5B-A568-4FE1-BBB9-23EE60E9BA81}" type="slidenum">
              <a:rPr lang="fr-FR" smtClean="0"/>
              <a:pPr/>
              <a:t>188</a:t>
            </a:fld>
            <a:endParaRPr lang="fr-FR" smtClean="0"/>
          </a:p>
        </p:txBody>
      </p:sp>
      <p:sp>
        <p:nvSpPr>
          <p:cNvPr id="388099" name="Rectangle 2"/>
          <p:cNvSpPr>
            <a:spLocks noGrp="1" noRot="1" noChangeAspect="1" noChangeArrowheads="1" noTextEdit="1"/>
          </p:cNvSpPr>
          <p:nvPr>
            <p:ph type="sldImg"/>
          </p:nvPr>
        </p:nvSpPr>
        <p:spPr>
          <a:ln/>
        </p:spPr>
      </p:sp>
      <p:sp>
        <p:nvSpPr>
          <p:cNvPr id="38810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7"/>
          <p:cNvSpPr>
            <a:spLocks noGrp="1" noChangeArrowheads="1"/>
          </p:cNvSpPr>
          <p:nvPr>
            <p:ph type="sldNum" sz="quarter" idx="5"/>
          </p:nvPr>
        </p:nvSpPr>
        <p:spPr>
          <a:noFill/>
        </p:spPr>
        <p:txBody>
          <a:bodyPr/>
          <a:lstStyle/>
          <a:p>
            <a:fld id="{938631D2-6453-4440-BF3B-53364D4BB15F}" type="slidenum">
              <a:rPr lang="fr-FR" smtClean="0"/>
              <a:pPr/>
              <a:t>189</a:t>
            </a:fld>
            <a:endParaRPr lang="fr-FR" smtClean="0"/>
          </a:p>
        </p:txBody>
      </p:sp>
      <p:sp>
        <p:nvSpPr>
          <p:cNvPr id="389123" name="Rectangle 2"/>
          <p:cNvSpPr>
            <a:spLocks noGrp="1" noRot="1" noChangeAspect="1" noChangeArrowheads="1" noTextEdit="1"/>
          </p:cNvSpPr>
          <p:nvPr>
            <p:ph type="sldImg"/>
          </p:nvPr>
        </p:nvSpPr>
        <p:spPr>
          <a:ln/>
        </p:spPr>
      </p:sp>
      <p:sp>
        <p:nvSpPr>
          <p:cNvPr id="38912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7"/>
          <p:cNvSpPr>
            <a:spLocks noGrp="1" noChangeArrowheads="1"/>
          </p:cNvSpPr>
          <p:nvPr>
            <p:ph type="sldNum" sz="quarter" idx="5"/>
          </p:nvPr>
        </p:nvSpPr>
        <p:spPr>
          <a:noFill/>
        </p:spPr>
        <p:txBody>
          <a:bodyPr/>
          <a:lstStyle/>
          <a:p>
            <a:fld id="{FEA8701E-3BE7-4D30-8BB3-A2D6C421ED48}" type="slidenum">
              <a:rPr lang="fr-FR" smtClean="0"/>
              <a:pPr/>
              <a:t>190</a:t>
            </a:fld>
            <a:endParaRPr lang="fr-FR" smtClean="0"/>
          </a:p>
        </p:txBody>
      </p:sp>
      <p:sp>
        <p:nvSpPr>
          <p:cNvPr id="390147" name="Rectangle 2"/>
          <p:cNvSpPr>
            <a:spLocks noGrp="1" noRot="1" noChangeAspect="1" noChangeArrowheads="1" noTextEdit="1"/>
          </p:cNvSpPr>
          <p:nvPr>
            <p:ph type="sldImg"/>
          </p:nvPr>
        </p:nvSpPr>
        <p:spPr>
          <a:ln/>
        </p:spPr>
      </p:sp>
      <p:sp>
        <p:nvSpPr>
          <p:cNvPr id="39014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7"/>
          <p:cNvSpPr>
            <a:spLocks noGrp="1" noChangeArrowheads="1"/>
          </p:cNvSpPr>
          <p:nvPr>
            <p:ph type="sldNum" sz="quarter" idx="5"/>
          </p:nvPr>
        </p:nvSpPr>
        <p:spPr>
          <a:noFill/>
        </p:spPr>
        <p:txBody>
          <a:bodyPr/>
          <a:lstStyle/>
          <a:p>
            <a:fld id="{FCD70BD7-7189-4354-BFFA-F30854CFB593}" type="slidenum">
              <a:rPr lang="fr-FR" smtClean="0"/>
              <a:pPr/>
              <a:t>191</a:t>
            </a:fld>
            <a:endParaRPr lang="fr-FR" smtClean="0"/>
          </a:p>
        </p:txBody>
      </p:sp>
      <p:sp>
        <p:nvSpPr>
          <p:cNvPr id="391171" name="Rectangle 2"/>
          <p:cNvSpPr>
            <a:spLocks noGrp="1" noRot="1" noChangeAspect="1" noChangeArrowheads="1" noTextEdit="1"/>
          </p:cNvSpPr>
          <p:nvPr>
            <p:ph type="sldImg"/>
          </p:nvPr>
        </p:nvSpPr>
        <p:spPr>
          <a:ln/>
        </p:spPr>
      </p:sp>
      <p:sp>
        <p:nvSpPr>
          <p:cNvPr id="39117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7"/>
          <p:cNvSpPr>
            <a:spLocks noGrp="1" noChangeArrowheads="1"/>
          </p:cNvSpPr>
          <p:nvPr>
            <p:ph type="sldNum" sz="quarter" idx="5"/>
          </p:nvPr>
        </p:nvSpPr>
        <p:spPr>
          <a:noFill/>
        </p:spPr>
        <p:txBody>
          <a:bodyPr/>
          <a:lstStyle/>
          <a:p>
            <a:fld id="{BD3F32B2-87EE-481D-9606-9D0E94307D91}" type="slidenum">
              <a:rPr lang="fr-FR" smtClean="0"/>
              <a:pPr/>
              <a:t>192</a:t>
            </a:fld>
            <a:endParaRPr lang="fr-FR" smtClean="0"/>
          </a:p>
        </p:txBody>
      </p:sp>
      <p:sp>
        <p:nvSpPr>
          <p:cNvPr id="392195" name="Rectangle 2"/>
          <p:cNvSpPr>
            <a:spLocks noGrp="1" noRot="1" noChangeAspect="1" noChangeArrowheads="1" noTextEdit="1"/>
          </p:cNvSpPr>
          <p:nvPr>
            <p:ph type="sldImg"/>
          </p:nvPr>
        </p:nvSpPr>
        <p:spPr>
          <a:ln/>
        </p:spPr>
      </p:sp>
      <p:sp>
        <p:nvSpPr>
          <p:cNvPr id="39219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7"/>
          <p:cNvSpPr>
            <a:spLocks noGrp="1" noChangeArrowheads="1"/>
          </p:cNvSpPr>
          <p:nvPr>
            <p:ph type="sldNum" sz="quarter" idx="5"/>
          </p:nvPr>
        </p:nvSpPr>
        <p:spPr>
          <a:noFill/>
        </p:spPr>
        <p:txBody>
          <a:bodyPr/>
          <a:lstStyle/>
          <a:p>
            <a:fld id="{73A94B67-9E19-4332-B3C8-35E0239E9ECB}" type="slidenum">
              <a:rPr lang="fr-FR" smtClean="0"/>
              <a:pPr/>
              <a:t>193</a:t>
            </a:fld>
            <a:endParaRPr lang="fr-FR" smtClean="0"/>
          </a:p>
        </p:txBody>
      </p:sp>
      <p:sp>
        <p:nvSpPr>
          <p:cNvPr id="393219" name="Rectangle 2"/>
          <p:cNvSpPr>
            <a:spLocks noGrp="1" noRot="1" noChangeAspect="1" noChangeArrowheads="1" noTextEdit="1"/>
          </p:cNvSpPr>
          <p:nvPr>
            <p:ph type="sldImg"/>
          </p:nvPr>
        </p:nvSpPr>
        <p:spPr>
          <a:ln/>
        </p:spPr>
      </p:sp>
      <p:sp>
        <p:nvSpPr>
          <p:cNvPr id="39322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7"/>
          <p:cNvSpPr>
            <a:spLocks noGrp="1" noChangeArrowheads="1"/>
          </p:cNvSpPr>
          <p:nvPr>
            <p:ph type="sldNum" sz="quarter" idx="5"/>
          </p:nvPr>
        </p:nvSpPr>
        <p:spPr>
          <a:noFill/>
        </p:spPr>
        <p:txBody>
          <a:bodyPr/>
          <a:lstStyle/>
          <a:p>
            <a:fld id="{D7855856-ADF4-408E-B002-D734ED76A45F}" type="slidenum">
              <a:rPr lang="fr-FR" smtClean="0"/>
              <a:pPr/>
              <a:t>194</a:t>
            </a:fld>
            <a:endParaRPr lang="fr-FR" smtClean="0"/>
          </a:p>
        </p:txBody>
      </p:sp>
      <p:sp>
        <p:nvSpPr>
          <p:cNvPr id="394243" name="Rectangle 2"/>
          <p:cNvSpPr>
            <a:spLocks noGrp="1" noRot="1" noChangeAspect="1" noChangeArrowheads="1" noTextEdit="1"/>
          </p:cNvSpPr>
          <p:nvPr>
            <p:ph type="sldImg"/>
          </p:nvPr>
        </p:nvSpPr>
        <p:spPr>
          <a:ln/>
        </p:spPr>
      </p:sp>
      <p:sp>
        <p:nvSpPr>
          <p:cNvPr id="39424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7"/>
          <p:cNvSpPr>
            <a:spLocks noGrp="1" noChangeArrowheads="1"/>
          </p:cNvSpPr>
          <p:nvPr>
            <p:ph type="sldNum" sz="quarter" idx="5"/>
          </p:nvPr>
        </p:nvSpPr>
        <p:spPr>
          <a:noFill/>
        </p:spPr>
        <p:txBody>
          <a:bodyPr/>
          <a:lstStyle/>
          <a:p>
            <a:fld id="{25502F84-AEF3-4C9C-8105-9E05639370AC}" type="slidenum">
              <a:rPr lang="fr-FR" smtClean="0"/>
              <a:pPr/>
              <a:t>195</a:t>
            </a:fld>
            <a:endParaRPr lang="fr-FR" smtClean="0"/>
          </a:p>
        </p:txBody>
      </p:sp>
      <p:sp>
        <p:nvSpPr>
          <p:cNvPr id="395267" name="Rectangle 2"/>
          <p:cNvSpPr>
            <a:spLocks noGrp="1" noRot="1" noChangeAspect="1" noChangeArrowheads="1" noTextEdit="1"/>
          </p:cNvSpPr>
          <p:nvPr>
            <p:ph type="sldImg"/>
          </p:nvPr>
        </p:nvSpPr>
        <p:spPr>
          <a:ln/>
        </p:spPr>
      </p:sp>
      <p:sp>
        <p:nvSpPr>
          <p:cNvPr id="39526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7"/>
          <p:cNvSpPr>
            <a:spLocks noGrp="1" noChangeArrowheads="1"/>
          </p:cNvSpPr>
          <p:nvPr>
            <p:ph type="sldNum" sz="quarter" idx="5"/>
          </p:nvPr>
        </p:nvSpPr>
        <p:spPr>
          <a:noFill/>
        </p:spPr>
        <p:txBody>
          <a:bodyPr/>
          <a:lstStyle/>
          <a:p>
            <a:fld id="{D5A2A87F-8A7F-4294-8D86-3BEE5EE7F26F}" type="slidenum">
              <a:rPr lang="fr-FR" smtClean="0"/>
              <a:pPr/>
              <a:t>196</a:t>
            </a:fld>
            <a:endParaRPr lang="fr-FR" smtClean="0"/>
          </a:p>
        </p:txBody>
      </p:sp>
      <p:sp>
        <p:nvSpPr>
          <p:cNvPr id="396291" name="Rectangle 2"/>
          <p:cNvSpPr>
            <a:spLocks noGrp="1" noRot="1" noChangeAspect="1" noChangeArrowheads="1" noTextEdit="1"/>
          </p:cNvSpPr>
          <p:nvPr>
            <p:ph type="sldImg"/>
          </p:nvPr>
        </p:nvSpPr>
        <p:spPr>
          <a:ln/>
        </p:spPr>
      </p:sp>
      <p:sp>
        <p:nvSpPr>
          <p:cNvPr id="39629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p:cNvSpPr>
            <a:spLocks noGrp="1" noChangeArrowheads="1"/>
          </p:cNvSpPr>
          <p:nvPr>
            <p:ph type="sldNum" sz="quarter" idx="5"/>
          </p:nvPr>
        </p:nvSpPr>
        <p:spPr>
          <a:noFill/>
        </p:spPr>
        <p:txBody>
          <a:bodyPr/>
          <a:lstStyle/>
          <a:p>
            <a:fld id="{FA8D8577-B076-4458-B01C-071459877C58}" type="slidenum">
              <a:rPr lang="fr-FR" smtClean="0"/>
              <a:pPr/>
              <a:t>13</a:t>
            </a:fld>
            <a:endParaRPr lang="fr-FR" smtClean="0"/>
          </a:p>
        </p:txBody>
      </p:sp>
      <p:sp>
        <p:nvSpPr>
          <p:cNvPr id="301059" name="Rectangle 2"/>
          <p:cNvSpPr>
            <a:spLocks noGrp="1" noRot="1" noChangeAspect="1" noChangeArrowheads="1" noTextEdit="1"/>
          </p:cNvSpPr>
          <p:nvPr>
            <p:ph type="sldImg"/>
          </p:nvPr>
        </p:nvSpPr>
        <p:spPr>
          <a:ln/>
        </p:spPr>
      </p:sp>
      <p:sp>
        <p:nvSpPr>
          <p:cNvPr id="30106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7"/>
          <p:cNvSpPr>
            <a:spLocks noGrp="1" noChangeArrowheads="1"/>
          </p:cNvSpPr>
          <p:nvPr>
            <p:ph type="sldNum" sz="quarter" idx="5"/>
          </p:nvPr>
        </p:nvSpPr>
        <p:spPr>
          <a:noFill/>
        </p:spPr>
        <p:txBody>
          <a:bodyPr/>
          <a:lstStyle/>
          <a:p>
            <a:fld id="{F251178F-E3A0-47AA-B07D-66A061F71379}" type="slidenum">
              <a:rPr lang="fr-FR" smtClean="0"/>
              <a:pPr/>
              <a:t>197</a:t>
            </a:fld>
            <a:endParaRPr lang="fr-FR" smtClean="0"/>
          </a:p>
        </p:txBody>
      </p:sp>
      <p:sp>
        <p:nvSpPr>
          <p:cNvPr id="397315" name="Rectangle 2"/>
          <p:cNvSpPr>
            <a:spLocks noGrp="1" noRot="1" noChangeAspect="1" noChangeArrowheads="1" noTextEdit="1"/>
          </p:cNvSpPr>
          <p:nvPr>
            <p:ph type="sldImg"/>
          </p:nvPr>
        </p:nvSpPr>
        <p:spPr>
          <a:solidFill>
            <a:srgbClr val="FFFFFF"/>
          </a:solidFill>
          <a:ln/>
        </p:spPr>
      </p:sp>
      <p:sp>
        <p:nvSpPr>
          <p:cNvPr id="39731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7"/>
          <p:cNvSpPr>
            <a:spLocks noGrp="1" noChangeArrowheads="1"/>
          </p:cNvSpPr>
          <p:nvPr>
            <p:ph type="sldNum" sz="quarter" idx="5"/>
          </p:nvPr>
        </p:nvSpPr>
        <p:spPr>
          <a:noFill/>
        </p:spPr>
        <p:txBody>
          <a:bodyPr/>
          <a:lstStyle/>
          <a:p>
            <a:fld id="{535EB980-8D67-4468-8CF5-18E24875F7D5}" type="slidenum">
              <a:rPr lang="fr-FR" smtClean="0"/>
              <a:pPr/>
              <a:t>198</a:t>
            </a:fld>
            <a:endParaRPr lang="fr-FR" smtClean="0"/>
          </a:p>
        </p:txBody>
      </p:sp>
      <p:sp>
        <p:nvSpPr>
          <p:cNvPr id="398339" name="Rectangle 2"/>
          <p:cNvSpPr>
            <a:spLocks noGrp="1" noRot="1" noChangeAspect="1" noChangeArrowheads="1" noTextEdit="1"/>
          </p:cNvSpPr>
          <p:nvPr>
            <p:ph type="sldImg"/>
          </p:nvPr>
        </p:nvSpPr>
        <p:spPr>
          <a:ln/>
        </p:spPr>
      </p:sp>
      <p:sp>
        <p:nvSpPr>
          <p:cNvPr id="39834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7"/>
          <p:cNvSpPr>
            <a:spLocks noGrp="1" noChangeArrowheads="1"/>
          </p:cNvSpPr>
          <p:nvPr>
            <p:ph type="sldNum" sz="quarter" idx="5"/>
          </p:nvPr>
        </p:nvSpPr>
        <p:spPr>
          <a:noFill/>
        </p:spPr>
        <p:txBody>
          <a:bodyPr/>
          <a:lstStyle/>
          <a:p>
            <a:fld id="{F96F9C0E-9B38-4C13-BEC7-3B0FCFCA183B}" type="slidenum">
              <a:rPr lang="fr-FR" smtClean="0"/>
              <a:pPr/>
              <a:t>199</a:t>
            </a:fld>
            <a:endParaRPr lang="fr-FR" smtClean="0"/>
          </a:p>
        </p:txBody>
      </p:sp>
      <p:sp>
        <p:nvSpPr>
          <p:cNvPr id="399363" name="Rectangle 2"/>
          <p:cNvSpPr>
            <a:spLocks noGrp="1" noRot="1" noChangeAspect="1" noChangeArrowheads="1" noTextEdit="1"/>
          </p:cNvSpPr>
          <p:nvPr>
            <p:ph type="sldImg"/>
          </p:nvPr>
        </p:nvSpPr>
        <p:spPr>
          <a:ln/>
        </p:spPr>
      </p:sp>
      <p:sp>
        <p:nvSpPr>
          <p:cNvPr id="39936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7"/>
          <p:cNvSpPr>
            <a:spLocks noGrp="1" noChangeArrowheads="1"/>
          </p:cNvSpPr>
          <p:nvPr>
            <p:ph type="sldNum" sz="quarter" idx="5"/>
          </p:nvPr>
        </p:nvSpPr>
        <p:spPr>
          <a:noFill/>
        </p:spPr>
        <p:txBody>
          <a:bodyPr/>
          <a:lstStyle/>
          <a:p>
            <a:fld id="{41C6B044-5A74-4BE3-94F6-51F3440F1528}" type="slidenum">
              <a:rPr lang="fr-FR" smtClean="0"/>
              <a:pPr/>
              <a:t>200</a:t>
            </a:fld>
            <a:endParaRPr lang="fr-FR" smtClean="0"/>
          </a:p>
        </p:txBody>
      </p:sp>
      <p:sp>
        <p:nvSpPr>
          <p:cNvPr id="400387" name="Rectangle 2"/>
          <p:cNvSpPr>
            <a:spLocks noGrp="1" noRot="1" noChangeAspect="1" noChangeArrowheads="1" noTextEdit="1"/>
          </p:cNvSpPr>
          <p:nvPr>
            <p:ph type="sldImg"/>
          </p:nvPr>
        </p:nvSpPr>
        <p:spPr>
          <a:solidFill>
            <a:srgbClr val="FFFFFF"/>
          </a:solidFill>
          <a:ln/>
        </p:spPr>
      </p:sp>
      <p:sp>
        <p:nvSpPr>
          <p:cNvPr id="4003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7"/>
          <p:cNvSpPr>
            <a:spLocks noGrp="1" noChangeArrowheads="1"/>
          </p:cNvSpPr>
          <p:nvPr>
            <p:ph type="sldNum" sz="quarter" idx="5"/>
          </p:nvPr>
        </p:nvSpPr>
        <p:spPr>
          <a:noFill/>
        </p:spPr>
        <p:txBody>
          <a:bodyPr/>
          <a:lstStyle/>
          <a:p>
            <a:fld id="{E16905C4-9529-4BF4-A10D-8BD303985B6F}" type="slidenum">
              <a:rPr lang="fr-FR" smtClean="0"/>
              <a:pPr/>
              <a:t>201</a:t>
            </a:fld>
            <a:endParaRPr lang="fr-FR" smtClean="0"/>
          </a:p>
        </p:txBody>
      </p:sp>
      <p:sp>
        <p:nvSpPr>
          <p:cNvPr id="401411" name="Rectangle 2"/>
          <p:cNvSpPr>
            <a:spLocks noGrp="1" noRot="1" noChangeAspect="1" noChangeArrowheads="1" noTextEdit="1"/>
          </p:cNvSpPr>
          <p:nvPr>
            <p:ph type="sldImg"/>
          </p:nvPr>
        </p:nvSpPr>
        <p:spPr>
          <a:ln/>
        </p:spPr>
      </p:sp>
      <p:sp>
        <p:nvSpPr>
          <p:cNvPr id="40141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7"/>
          <p:cNvSpPr>
            <a:spLocks noGrp="1" noChangeArrowheads="1"/>
          </p:cNvSpPr>
          <p:nvPr>
            <p:ph type="sldNum" sz="quarter" idx="5"/>
          </p:nvPr>
        </p:nvSpPr>
        <p:spPr>
          <a:noFill/>
        </p:spPr>
        <p:txBody>
          <a:bodyPr/>
          <a:lstStyle/>
          <a:p>
            <a:fld id="{017CE869-F10C-45C3-AAD3-0DA30F236F62}" type="slidenum">
              <a:rPr lang="fr-FR" smtClean="0"/>
              <a:pPr/>
              <a:t>202</a:t>
            </a:fld>
            <a:endParaRPr lang="fr-FR" smtClean="0"/>
          </a:p>
        </p:txBody>
      </p:sp>
      <p:sp>
        <p:nvSpPr>
          <p:cNvPr id="402435" name="Rectangle 2"/>
          <p:cNvSpPr>
            <a:spLocks noGrp="1" noRot="1" noChangeAspect="1" noChangeArrowheads="1" noTextEdit="1"/>
          </p:cNvSpPr>
          <p:nvPr>
            <p:ph type="sldImg"/>
          </p:nvPr>
        </p:nvSpPr>
        <p:spPr>
          <a:ln/>
        </p:spPr>
      </p:sp>
      <p:sp>
        <p:nvSpPr>
          <p:cNvPr id="40243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7"/>
          <p:cNvSpPr>
            <a:spLocks noGrp="1" noChangeArrowheads="1"/>
          </p:cNvSpPr>
          <p:nvPr>
            <p:ph type="sldNum" sz="quarter" idx="5"/>
          </p:nvPr>
        </p:nvSpPr>
        <p:spPr>
          <a:noFill/>
        </p:spPr>
        <p:txBody>
          <a:bodyPr/>
          <a:lstStyle/>
          <a:p>
            <a:fld id="{411D3782-346D-4C1A-BC2B-E54D0DC8D231}" type="slidenum">
              <a:rPr lang="fr-FR" smtClean="0"/>
              <a:pPr/>
              <a:t>203</a:t>
            </a:fld>
            <a:endParaRPr lang="fr-FR" smtClean="0"/>
          </a:p>
        </p:txBody>
      </p:sp>
      <p:sp>
        <p:nvSpPr>
          <p:cNvPr id="403459" name="Rectangle 2"/>
          <p:cNvSpPr>
            <a:spLocks noGrp="1" noRot="1" noChangeAspect="1" noChangeArrowheads="1" noTextEdit="1"/>
          </p:cNvSpPr>
          <p:nvPr>
            <p:ph type="sldImg"/>
          </p:nvPr>
        </p:nvSpPr>
        <p:spPr>
          <a:ln/>
        </p:spPr>
      </p:sp>
      <p:sp>
        <p:nvSpPr>
          <p:cNvPr id="40346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7"/>
          <p:cNvSpPr>
            <a:spLocks noGrp="1" noChangeArrowheads="1"/>
          </p:cNvSpPr>
          <p:nvPr>
            <p:ph type="sldNum" sz="quarter" idx="5"/>
          </p:nvPr>
        </p:nvSpPr>
        <p:spPr>
          <a:noFill/>
        </p:spPr>
        <p:txBody>
          <a:bodyPr/>
          <a:lstStyle/>
          <a:p>
            <a:fld id="{337F94C9-68A6-4D88-88DF-BCB68E53D1D5}" type="slidenum">
              <a:rPr lang="fr-FR" smtClean="0"/>
              <a:pPr/>
              <a:t>204</a:t>
            </a:fld>
            <a:endParaRPr lang="fr-FR" smtClean="0"/>
          </a:p>
        </p:txBody>
      </p:sp>
      <p:sp>
        <p:nvSpPr>
          <p:cNvPr id="404483" name="Rectangle 2"/>
          <p:cNvSpPr>
            <a:spLocks noGrp="1" noRot="1" noChangeAspect="1" noChangeArrowheads="1" noTextEdit="1"/>
          </p:cNvSpPr>
          <p:nvPr>
            <p:ph type="sldImg"/>
          </p:nvPr>
        </p:nvSpPr>
        <p:spPr>
          <a:ln/>
        </p:spPr>
      </p:sp>
      <p:sp>
        <p:nvSpPr>
          <p:cNvPr id="40448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noFill/>
        </p:spPr>
        <p:txBody>
          <a:bodyPr/>
          <a:lstStyle/>
          <a:p>
            <a:fld id="{C682DBE2-2E64-4625-B7AB-BCDE2D56EB39}" type="slidenum">
              <a:rPr lang="fr-FR" smtClean="0"/>
              <a:pPr/>
              <a:t>205</a:t>
            </a:fld>
            <a:endParaRPr lang="fr-FR" smtClean="0"/>
          </a:p>
        </p:txBody>
      </p:sp>
      <p:sp>
        <p:nvSpPr>
          <p:cNvPr id="405507" name="Rectangle 2"/>
          <p:cNvSpPr>
            <a:spLocks noGrp="1" noRot="1" noChangeAspect="1" noChangeArrowheads="1" noTextEdit="1"/>
          </p:cNvSpPr>
          <p:nvPr>
            <p:ph type="sldImg"/>
          </p:nvPr>
        </p:nvSpPr>
        <p:spPr>
          <a:solidFill>
            <a:srgbClr val="FFFFFF"/>
          </a:solidFill>
          <a:ln/>
        </p:spPr>
      </p:sp>
      <p:sp>
        <p:nvSpPr>
          <p:cNvPr id="405508" name="Rectangle 3"/>
          <p:cNvSpPr>
            <a:spLocks noGrp="1" noChangeArrowheads="1"/>
          </p:cNvSpPr>
          <p:nvPr>
            <p:ph type="body" idx="1"/>
          </p:nvPr>
        </p:nvSpPr>
        <p:spPr>
          <a:solidFill>
            <a:srgbClr val="FFFFFF"/>
          </a:solidFill>
          <a:ln>
            <a:solidFill>
              <a:srgbClr val="000000"/>
            </a:solidFill>
          </a:ln>
        </p:spPr>
        <p:txBody>
          <a:bodyPr lIns="99039" tIns="49519" rIns="99039" bIns="49519"/>
          <a:lstStyle/>
          <a:p>
            <a:pPr eaLnBrk="1" hangingPunct="1"/>
            <a:endParaRPr lang="fr-FR"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7"/>
          <p:cNvSpPr>
            <a:spLocks noGrp="1" noChangeArrowheads="1"/>
          </p:cNvSpPr>
          <p:nvPr>
            <p:ph type="sldNum" sz="quarter" idx="5"/>
          </p:nvPr>
        </p:nvSpPr>
        <p:spPr>
          <a:noFill/>
        </p:spPr>
        <p:txBody>
          <a:bodyPr/>
          <a:lstStyle/>
          <a:p>
            <a:fld id="{7363F8C2-7D21-487E-ABD7-7ECD20ADABC6}" type="slidenum">
              <a:rPr lang="fr-FR" smtClean="0"/>
              <a:pPr/>
              <a:t>206</a:t>
            </a:fld>
            <a:endParaRPr lang="fr-FR" smtClean="0"/>
          </a:p>
        </p:txBody>
      </p:sp>
      <p:sp>
        <p:nvSpPr>
          <p:cNvPr id="406531" name="Rectangle 2"/>
          <p:cNvSpPr>
            <a:spLocks noGrp="1" noRot="1" noChangeAspect="1" noChangeArrowheads="1" noTextEdit="1"/>
          </p:cNvSpPr>
          <p:nvPr>
            <p:ph type="sldImg"/>
          </p:nvPr>
        </p:nvSpPr>
        <p:spPr>
          <a:solidFill>
            <a:srgbClr val="FFFFFF"/>
          </a:solidFill>
          <a:ln/>
        </p:spPr>
      </p:sp>
      <p:sp>
        <p:nvSpPr>
          <p:cNvPr id="406532" name="Rectangle 3"/>
          <p:cNvSpPr>
            <a:spLocks noGrp="1" noChangeArrowheads="1"/>
          </p:cNvSpPr>
          <p:nvPr>
            <p:ph type="body" idx="1"/>
          </p:nvPr>
        </p:nvSpPr>
        <p:spPr>
          <a:solidFill>
            <a:srgbClr val="FFFFFF"/>
          </a:solidFill>
          <a:ln>
            <a:solidFill>
              <a:srgbClr val="000000"/>
            </a:solidFill>
          </a:ln>
        </p:spPr>
        <p:txBody>
          <a:bodyPr lIns="99039" tIns="49519" rIns="99039" bIns="49519"/>
          <a:lstStyle/>
          <a:p>
            <a:pPr eaLnBrk="1" hangingPunct="1"/>
            <a:endParaRPr lang="fr-F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7"/>
          <p:cNvSpPr>
            <a:spLocks noGrp="1" noChangeArrowheads="1"/>
          </p:cNvSpPr>
          <p:nvPr>
            <p:ph type="sldNum" sz="quarter" idx="5"/>
          </p:nvPr>
        </p:nvSpPr>
        <p:spPr>
          <a:noFill/>
        </p:spPr>
        <p:txBody>
          <a:bodyPr/>
          <a:lstStyle/>
          <a:p>
            <a:fld id="{670B2C9D-7264-4BE1-9D08-0656907C0745}" type="slidenum">
              <a:rPr lang="fr-FR" smtClean="0"/>
              <a:pPr/>
              <a:t>14</a:t>
            </a:fld>
            <a:endParaRPr lang="fr-FR" smtClean="0"/>
          </a:p>
        </p:txBody>
      </p:sp>
      <p:sp>
        <p:nvSpPr>
          <p:cNvPr id="302083" name="Rectangle 2"/>
          <p:cNvSpPr>
            <a:spLocks noGrp="1" noRot="1" noChangeAspect="1" noChangeArrowheads="1" noTextEdit="1"/>
          </p:cNvSpPr>
          <p:nvPr>
            <p:ph type="sldImg"/>
          </p:nvPr>
        </p:nvSpPr>
        <p:spPr>
          <a:ln/>
        </p:spPr>
      </p:sp>
      <p:sp>
        <p:nvSpPr>
          <p:cNvPr id="30208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7"/>
          <p:cNvSpPr>
            <a:spLocks noGrp="1" noChangeArrowheads="1"/>
          </p:cNvSpPr>
          <p:nvPr>
            <p:ph type="sldNum" sz="quarter" idx="5"/>
          </p:nvPr>
        </p:nvSpPr>
        <p:spPr>
          <a:noFill/>
        </p:spPr>
        <p:txBody>
          <a:bodyPr/>
          <a:lstStyle/>
          <a:p>
            <a:fld id="{7363F8C2-7D21-487E-ABD7-7ECD20ADABC6}" type="slidenum">
              <a:rPr lang="fr-FR" smtClean="0"/>
              <a:pPr/>
              <a:t>207</a:t>
            </a:fld>
            <a:endParaRPr lang="fr-FR" smtClean="0"/>
          </a:p>
        </p:txBody>
      </p:sp>
      <p:sp>
        <p:nvSpPr>
          <p:cNvPr id="406531" name="Rectangle 2"/>
          <p:cNvSpPr>
            <a:spLocks noGrp="1" noRot="1" noChangeAspect="1" noChangeArrowheads="1" noTextEdit="1"/>
          </p:cNvSpPr>
          <p:nvPr>
            <p:ph type="sldImg"/>
          </p:nvPr>
        </p:nvSpPr>
        <p:spPr>
          <a:solidFill>
            <a:srgbClr val="FFFFFF"/>
          </a:solidFill>
          <a:ln/>
        </p:spPr>
      </p:sp>
      <p:sp>
        <p:nvSpPr>
          <p:cNvPr id="406532" name="Rectangle 3"/>
          <p:cNvSpPr>
            <a:spLocks noGrp="1" noChangeArrowheads="1"/>
          </p:cNvSpPr>
          <p:nvPr>
            <p:ph type="body" idx="1"/>
          </p:nvPr>
        </p:nvSpPr>
        <p:spPr>
          <a:solidFill>
            <a:srgbClr val="FFFFFF"/>
          </a:solidFill>
          <a:ln>
            <a:solidFill>
              <a:srgbClr val="000000"/>
            </a:solidFill>
          </a:ln>
        </p:spPr>
        <p:txBody>
          <a:bodyPr lIns="99039" tIns="49519" rIns="99039" bIns="49519"/>
          <a:lstStyle/>
          <a:p>
            <a:pPr eaLnBrk="1" hangingPunct="1"/>
            <a:endParaRPr lang="fr-FR"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7"/>
          <p:cNvSpPr>
            <a:spLocks noGrp="1" noChangeArrowheads="1"/>
          </p:cNvSpPr>
          <p:nvPr>
            <p:ph type="sldNum" sz="quarter" idx="5"/>
          </p:nvPr>
        </p:nvSpPr>
        <p:spPr>
          <a:noFill/>
        </p:spPr>
        <p:txBody>
          <a:bodyPr/>
          <a:lstStyle/>
          <a:p>
            <a:fld id="{299C2F30-1D29-4FAD-AD33-A9C4DA1DC09A}" type="slidenum">
              <a:rPr lang="fr-FR" smtClean="0"/>
              <a:pPr/>
              <a:t>208</a:t>
            </a:fld>
            <a:endParaRPr lang="fr-FR" smtClean="0"/>
          </a:p>
        </p:txBody>
      </p:sp>
      <p:sp>
        <p:nvSpPr>
          <p:cNvPr id="407555" name="Rectangle 2"/>
          <p:cNvSpPr>
            <a:spLocks noGrp="1" noRot="1" noChangeAspect="1" noChangeArrowheads="1" noTextEdit="1"/>
          </p:cNvSpPr>
          <p:nvPr>
            <p:ph type="sldImg"/>
          </p:nvPr>
        </p:nvSpPr>
        <p:spPr>
          <a:solidFill>
            <a:srgbClr val="FFFFFF"/>
          </a:solidFill>
          <a:ln/>
        </p:spPr>
      </p:sp>
      <p:sp>
        <p:nvSpPr>
          <p:cNvPr id="407556" name="Rectangle 3"/>
          <p:cNvSpPr>
            <a:spLocks noGrp="1" noChangeArrowheads="1"/>
          </p:cNvSpPr>
          <p:nvPr>
            <p:ph type="body" idx="1"/>
          </p:nvPr>
        </p:nvSpPr>
        <p:spPr>
          <a:solidFill>
            <a:srgbClr val="FFFFFF"/>
          </a:solidFill>
          <a:ln>
            <a:solidFill>
              <a:srgbClr val="000000"/>
            </a:solidFill>
          </a:ln>
        </p:spPr>
        <p:txBody>
          <a:bodyPr lIns="99039" tIns="49519" rIns="99039" bIns="49519"/>
          <a:lstStyle/>
          <a:p>
            <a:pPr eaLnBrk="1" hangingPunct="1"/>
            <a:endParaRPr lang="fr-FR"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7"/>
          <p:cNvSpPr>
            <a:spLocks noGrp="1" noChangeArrowheads="1"/>
          </p:cNvSpPr>
          <p:nvPr>
            <p:ph type="sldNum" sz="quarter" idx="5"/>
          </p:nvPr>
        </p:nvSpPr>
        <p:spPr>
          <a:noFill/>
        </p:spPr>
        <p:txBody>
          <a:bodyPr/>
          <a:lstStyle/>
          <a:p>
            <a:fld id="{27C4E425-2C27-497F-86D9-6888A91C31A0}" type="slidenum">
              <a:rPr lang="fr-FR" smtClean="0"/>
              <a:pPr/>
              <a:t>209</a:t>
            </a:fld>
            <a:endParaRPr lang="fr-FR" smtClean="0"/>
          </a:p>
        </p:txBody>
      </p:sp>
      <p:sp>
        <p:nvSpPr>
          <p:cNvPr id="408579" name="Rectangle 2"/>
          <p:cNvSpPr>
            <a:spLocks noGrp="1" noRot="1" noChangeAspect="1" noChangeArrowheads="1" noTextEdit="1"/>
          </p:cNvSpPr>
          <p:nvPr>
            <p:ph type="sldImg"/>
          </p:nvPr>
        </p:nvSpPr>
        <p:spPr>
          <a:ln/>
        </p:spPr>
      </p:sp>
      <p:sp>
        <p:nvSpPr>
          <p:cNvPr id="40858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7"/>
          <p:cNvSpPr>
            <a:spLocks noGrp="1" noChangeArrowheads="1"/>
          </p:cNvSpPr>
          <p:nvPr>
            <p:ph type="sldNum" sz="quarter" idx="5"/>
          </p:nvPr>
        </p:nvSpPr>
        <p:spPr>
          <a:noFill/>
        </p:spPr>
        <p:txBody>
          <a:bodyPr/>
          <a:lstStyle/>
          <a:p>
            <a:fld id="{E59CBD95-D393-4045-BFC6-504B81F49AE7}" type="slidenum">
              <a:rPr lang="fr-FR" smtClean="0"/>
              <a:pPr/>
              <a:t>210</a:t>
            </a:fld>
            <a:endParaRPr lang="fr-FR" smtClean="0"/>
          </a:p>
        </p:txBody>
      </p:sp>
      <p:sp>
        <p:nvSpPr>
          <p:cNvPr id="409603" name="Rectangle 2"/>
          <p:cNvSpPr>
            <a:spLocks noGrp="1" noRot="1" noChangeAspect="1" noChangeArrowheads="1" noTextEdit="1"/>
          </p:cNvSpPr>
          <p:nvPr>
            <p:ph type="sldImg"/>
          </p:nvPr>
        </p:nvSpPr>
        <p:spPr>
          <a:solidFill>
            <a:srgbClr val="FFFFFF"/>
          </a:solidFill>
          <a:ln/>
        </p:spPr>
      </p:sp>
      <p:sp>
        <p:nvSpPr>
          <p:cNvPr id="4096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7"/>
          <p:cNvSpPr>
            <a:spLocks noGrp="1" noChangeArrowheads="1"/>
          </p:cNvSpPr>
          <p:nvPr>
            <p:ph type="sldNum" sz="quarter" idx="5"/>
          </p:nvPr>
        </p:nvSpPr>
        <p:spPr>
          <a:noFill/>
        </p:spPr>
        <p:txBody>
          <a:bodyPr/>
          <a:lstStyle/>
          <a:p>
            <a:fld id="{C71268AE-0AEE-4F22-8345-54F22D6FC00C}" type="slidenum">
              <a:rPr lang="fr-FR" smtClean="0"/>
              <a:pPr/>
              <a:t>211</a:t>
            </a:fld>
            <a:endParaRPr lang="fr-FR" smtClean="0"/>
          </a:p>
        </p:txBody>
      </p:sp>
      <p:sp>
        <p:nvSpPr>
          <p:cNvPr id="410627" name="Rectangle 2"/>
          <p:cNvSpPr>
            <a:spLocks noGrp="1" noRot="1" noChangeAspect="1" noChangeArrowheads="1" noTextEdit="1"/>
          </p:cNvSpPr>
          <p:nvPr>
            <p:ph type="sldImg"/>
          </p:nvPr>
        </p:nvSpPr>
        <p:spPr>
          <a:ln/>
        </p:spPr>
      </p:sp>
      <p:sp>
        <p:nvSpPr>
          <p:cNvPr id="41062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7"/>
          <p:cNvSpPr>
            <a:spLocks noGrp="1" noChangeArrowheads="1"/>
          </p:cNvSpPr>
          <p:nvPr>
            <p:ph type="sldNum" sz="quarter" idx="5"/>
          </p:nvPr>
        </p:nvSpPr>
        <p:spPr>
          <a:noFill/>
        </p:spPr>
        <p:txBody>
          <a:bodyPr/>
          <a:lstStyle/>
          <a:p>
            <a:fld id="{41AEEE0E-8FD4-4C0C-BDBE-0F72A94B7891}" type="slidenum">
              <a:rPr lang="fr-FR" smtClean="0"/>
              <a:pPr/>
              <a:t>212</a:t>
            </a:fld>
            <a:endParaRPr lang="fr-FR" smtClean="0"/>
          </a:p>
        </p:txBody>
      </p:sp>
      <p:sp>
        <p:nvSpPr>
          <p:cNvPr id="411651" name="Rectangle 2"/>
          <p:cNvSpPr>
            <a:spLocks noGrp="1" noRot="1" noChangeAspect="1" noChangeArrowheads="1" noTextEdit="1"/>
          </p:cNvSpPr>
          <p:nvPr>
            <p:ph type="sldImg"/>
          </p:nvPr>
        </p:nvSpPr>
        <p:spPr>
          <a:ln/>
        </p:spPr>
      </p:sp>
      <p:sp>
        <p:nvSpPr>
          <p:cNvPr id="41165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7"/>
          <p:cNvSpPr>
            <a:spLocks noGrp="1" noChangeArrowheads="1"/>
          </p:cNvSpPr>
          <p:nvPr>
            <p:ph type="sldNum" sz="quarter" idx="5"/>
          </p:nvPr>
        </p:nvSpPr>
        <p:spPr>
          <a:noFill/>
        </p:spPr>
        <p:txBody>
          <a:bodyPr/>
          <a:lstStyle/>
          <a:p>
            <a:fld id="{1E14EE2D-3ADB-4D99-8955-687291536469}" type="slidenum">
              <a:rPr lang="fr-FR" smtClean="0"/>
              <a:pPr/>
              <a:t>213</a:t>
            </a:fld>
            <a:endParaRPr lang="fr-FR" smtClean="0"/>
          </a:p>
        </p:txBody>
      </p:sp>
      <p:sp>
        <p:nvSpPr>
          <p:cNvPr id="412675" name="Rectangle 2"/>
          <p:cNvSpPr>
            <a:spLocks noGrp="1" noRot="1" noChangeAspect="1" noChangeArrowheads="1" noTextEdit="1"/>
          </p:cNvSpPr>
          <p:nvPr>
            <p:ph type="sldImg"/>
          </p:nvPr>
        </p:nvSpPr>
        <p:spPr>
          <a:ln/>
        </p:spPr>
      </p:sp>
      <p:sp>
        <p:nvSpPr>
          <p:cNvPr id="41267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7"/>
          <p:cNvSpPr>
            <a:spLocks noGrp="1" noChangeArrowheads="1"/>
          </p:cNvSpPr>
          <p:nvPr>
            <p:ph type="sldNum" sz="quarter" idx="5"/>
          </p:nvPr>
        </p:nvSpPr>
        <p:spPr>
          <a:noFill/>
        </p:spPr>
        <p:txBody>
          <a:bodyPr/>
          <a:lstStyle/>
          <a:p>
            <a:fld id="{5141A93A-4F4B-44C8-B5A9-53CDF7541BB4}" type="slidenum">
              <a:rPr lang="fr-FR" smtClean="0"/>
              <a:pPr/>
              <a:t>214</a:t>
            </a:fld>
            <a:endParaRPr lang="fr-FR" smtClean="0"/>
          </a:p>
        </p:txBody>
      </p:sp>
      <p:sp>
        <p:nvSpPr>
          <p:cNvPr id="413699" name="Rectangle 2"/>
          <p:cNvSpPr>
            <a:spLocks noGrp="1" noRot="1" noChangeAspect="1" noChangeArrowheads="1" noTextEdit="1"/>
          </p:cNvSpPr>
          <p:nvPr>
            <p:ph type="sldImg"/>
          </p:nvPr>
        </p:nvSpPr>
        <p:spPr>
          <a:ln/>
        </p:spPr>
      </p:sp>
      <p:sp>
        <p:nvSpPr>
          <p:cNvPr id="41370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7"/>
          <p:cNvSpPr>
            <a:spLocks noGrp="1" noChangeArrowheads="1"/>
          </p:cNvSpPr>
          <p:nvPr>
            <p:ph type="sldNum" sz="quarter" idx="5"/>
          </p:nvPr>
        </p:nvSpPr>
        <p:spPr>
          <a:noFill/>
        </p:spPr>
        <p:txBody>
          <a:bodyPr/>
          <a:lstStyle/>
          <a:p>
            <a:fld id="{AB31C7B5-6C7F-4788-BD54-844797B9F150}" type="slidenum">
              <a:rPr lang="fr-FR" smtClean="0"/>
              <a:pPr/>
              <a:t>215</a:t>
            </a:fld>
            <a:endParaRPr lang="fr-FR" smtClean="0"/>
          </a:p>
        </p:txBody>
      </p:sp>
      <p:sp>
        <p:nvSpPr>
          <p:cNvPr id="414723" name="Rectangle 2"/>
          <p:cNvSpPr>
            <a:spLocks noGrp="1" noRot="1" noChangeAspect="1" noChangeArrowheads="1" noTextEdit="1"/>
          </p:cNvSpPr>
          <p:nvPr>
            <p:ph type="sldImg"/>
          </p:nvPr>
        </p:nvSpPr>
        <p:spPr>
          <a:ln/>
        </p:spPr>
      </p:sp>
      <p:sp>
        <p:nvSpPr>
          <p:cNvPr id="41472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7"/>
          <p:cNvSpPr>
            <a:spLocks noGrp="1" noChangeArrowheads="1"/>
          </p:cNvSpPr>
          <p:nvPr>
            <p:ph type="sldNum" sz="quarter" idx="5"/>
          </p:nvPr>
        </p:nvSpPr>
        <p:spPr>
          <a:noFill/>
        </p:spPr>
        <p:txBody>
          <a:bodyPr/>
          <a:lstStyle/>
          <a:p>
            <a:fld id="{825AC15E-7BC1-4CA5-8E82-99691805C09F}" type="slidenum">
              <a:rPr lang="fr-FR" smtClean="0"/>
              <a:pPr/>
              <a:t>216</a:t>
            </a:fld>
            <a:endParaRPr lang="fr-FR" smtClean="0"/>
          </a:p>
        </p:txBody>
      </p:sp>
      <p:sp>
        <p:nvSpPr>
          <p:cNvPr id="415747" name="Rectangle 2"/>
          <p:cNvSpPr>
            <a:spLocks noGrp="1" noRot="1" noChangeAspect="1" noChangeArrowheads="1" noTextEdit="1"/>
          </p:cNvSpPr>
          <p:nvPr>
            <p:ph type="sldImg"/>
          </p:nvPr>
        </p:nvSpPr>
        <p:spPr>
          <a:solidFill>
            <a:srgbClr val="FFFFFF"/>
          </a:solidFill>
          <a:ln/>
        </p:spPr>
      </p:sp>
      <p:sp>
        <p:nvSpPr>
          <p:cNvPr id="4157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p:cNvSpPr>
            <a:spLocks noGrp="1" noChangeArrowheads="1"/>
          </p:cNvSpPr>
          <p:nvPr>
            <p:ph type="sldNum" sz="quarter" idx="5"/>
          </p:nvPr>
        </p:nvSpPr>
        <p:spPr>
          <a:noFill/>
        </p:spPr>
        <p:txBody>
          <a:bodyPr/>
          <a:lstStyle/>
          <a:p>
            <a:fld id="{45E7D88F-4967-4986-A106-DB5294DDF142}" type="slidenum">
              <a:rPr lang="fr-FR" smtClean="0"/>
              <a:pPr/>
              <a:t>15</a:t>
            </a:fld>
            <a:endParaRPr lang="fr-FR" smtClean="0"/>
          </a:p>
        </p:txBody>
      </p:sp>
      <p:sp>
        <p:nvSpPr>
          <p:cNvPr id="303107" name="Rectangle 2"/>
          <p:cNvSpPr>
            <a:spLocks noGrp="1" noRot="1" noChangeAspect="1" noChangeArrowheads="1" noTextEdit="1"/>
          </p:cNvSpPr>
          <p:nvPr>
            <p:ph type="sldImg"/>
          </p:nvPr>
        </p:nvSpPr>
        <p:spPr>
          <a:ln/>
        </p:spPr>
      </p:sp>
      <p:sp>
        <p:nvSpPr>
          <p:cNvPr id="30310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7"/>
          <p:cNvSpPr>
            <a:spLocks noGrp="1" noChangeArrowheads="1"/>
          </p:cNvSpPr>
          <p:nvPr>
            <p:ph type="sldNum" sz="quarter" idx="5"/>
          </p:nvPr>
        </p:nvSpPr>
        <p:spPr>
          <a:noFill/>
        </p:spPr>
        <p:txBody>
          <a:bodyPr/>
          <a:lstStyle/>
          <a:p>
            <a:fld id="{769A7EC0-370F-4E43-ADDD-299F6AE509B6}" type="slidenum">
              <a:rPr lang="fr-FR" smtClean="0"/>
              <a:pPr/>
              <a:t>217</a:t>
            </a:fld>
            <a:endParaRPr lang="fr-FR" smtClean="0"/>
          </a:p>
        </p:txBody>
      </p:sp>
      <p:sp>
        <p:nvSpPr>
          <p:cNvPr id="416771" name="Rectangle 2"/>
          <p:cNvSpPr>
            <a:spLocks noGrp="1" noRot="1" noChangeAspect="1" noChangeArrowheads="1" noTextEdit="1"/>
          </p:cNvSpPr>
          <p:nvPr>
            <p:ph type="sldImg"/>
          </p:nvPr>
        </p:nvSpPr>
        <p:spPr>
          <a:ln/>
        </p:spPr>
      </p:sp>
      <p:sp>
        <p:nvSpPr>
          <p:cNvPr id="41677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7"/>
          <p:cNvSpPr>
            <a:spLocks noGrp="1" noChangeArrowheads="1"/>
          </p:cNvSpPr>
          <p:nvPr>
            <p:ph type="sldNum" sz="quarter" idx="5"/>
          </p:nvPr>
        </p:nvSpPr>
        <p:spPr>
          <a:noFill/>
        </p:spPr>
        <p:txBody>
          <a:bodyPr/>
          <a:lstStyle/>
          <a:p>
            <a:fld id="{CD01523D-B3A9-4B35-9FC9-613DE0816CC3}" type="slidenum">
              <a:rPr lang="fr-FR" smtClean="0"/>
              <a:pPr/>
              <a:t>218</a:t>
            </a:fld>
            <a:endParaRPr lang="fr-FR" smtClean="0"/>
          </a:p>
        </p:txBody>
      </p:sp>
      <p:sp>
        <p:nvSpPr>
          <p:cNvPr id="417795" name="Rectangle 2"/>
          <p:cNvSpPr>
            <a:spLocks noGrp="1" noRot="1" noChangeAspect="1" noChangeArrowheads="1" noTextEdit="1"/>
          </p:cNvSpPr>
          <p:nvPr>
            <p:ph type="sldImg"/>
          </p:nvPr>
        </p:nvSpPr>
        <p:spPr>
          <a:ln/>
        </p:spPr>
      </p:sp>
      <p:sp>
        <p:nvSpPr>
          <p:cNvPr id="41779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7"/>
          <p:cNvSpPr>
            <a:spLocks noGrp="1" noChangeArrowheads="1"/>
          </p:cNvSpPr>
          <p:nvPr>
            <p:ph type="sldNum" sz="quarter" idx="5"/>
          </p:nvPr>
        </p:nvSpPr>
        <p:spPr>
          <a:noFill/>
        </p:spPr>
        <p:txBody>
          <a:bodyPr/>
          <a:lstStyle/>
          <a:p>
            <a:fld id="{5E4C614A-651A-490A-919B-F9E2169B7990}" type="slidenum">
              <a:rPr lang="fr-FR" smtClean="0"/>
              <a:pPr/>
              <a:t>219</a:t>
            </a:fld>
            <a:endParaRPr lang="fr-FR" smtClean="0"/>
          </a:p>
        </p:txBody>
      </p:sp>
      <p:sp>
        <p:nvSpPr>
          <p:cNvPr id="418819" name="Rectangle 2"/>
          <p:cNvSpPr>
            <a:spLocks noGrp="1" noRot="1" noChangeAspect="1" noChangeArrowheads="1" noTextEdit="1"/>
          </p:cNvSpPr>
          <p:nvPr>
            <p:ph type="sldImg"/>
          </p:nvPr>
        </p:nvSpPr>
        <p:spPr>
          <a:solidFill>
            <a:srgbClr val="FFFFFF"/>
          </a:solidFill>
          <a:ln/>
        </p:spPr>
      </p:sp>
      <p:sp>
        <p:nvSpPr>
          <p:cNvPr id="4188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7"/>
          <p:cNvSpPr>
            <a:spLocks noGrp="1" noChangeArrowheads="1"/>
          </p:cNvSpPr>
          <p:nvPr>
            <p:ph type="sldNum" sz="quarter" idx="5"/>
          </p:nvPr>
        </p:nvSpPr>
        <p:spPr>
          <a:noFill/>
        </p:spPr>
        <p:txBody>
          <a:bodyPr/>
          <a:lstStyle/>
          <a:p>
            <a:fld id="{64771577-F053-48DB-8FEF-6EC0634D4234}" type="slidenum">
              <a:rPr lang="fr-FR" smtClean="0"/>
              <a:pPr/>
              <a:t>220</a:t>
            </a:fld>
            <a:endParaRPr lang="fr-FR" smtClean="0"/>
          </a:p>
        </p:txBody>
      </p:sp>
      <p:sp>
        <p:nvSpPr>
          <p:cNvPr id="419843" name="Rectangle 2"/>
          <p:cNvSpPr>
            <a:spLocks noGrp="1" noRot="1" noChangeAspect="1" noChangeArrowheads="1" noTextEdit="1"/>
          </p:cNvSpPr>
          <p:nvPr>
            <p:ph type="sldImg"/>
          </p:nvPr>
        </p:nvSpPr>
        <p:spPr>
          <a:solidFill>
            <a:srgbClr val="FFFFFF"/>
          </a:solidFill>
          <a:ln/>
        </p:spPr>
      </p:sp>
      <p:sp>
        <p:nvSpPr>
          <p:cNvPr id="4198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7"/>
          <p:cNvSpPr>
            <a:spLocks noGrp="1" noChangeArrowheads="1"/>
          </p:cNvSpPr>
          <p:nvPr>
            <p:ph type="sldNum" sz="quarter" idx="5"/>
          </p:nvPr>
        </p:nvSpPr>
        <p:spPr>
          <a:noFill/>
        </p:spPr>
        <p:txBody>
          <a:bodyPr/>
          <a:lstStyle/>
          <a:p>
            <a:fld id="{2660CFB1-DEB3-4187-B9E9-0CCA107B0B80}" type="slidenum">
              <a:rPr lang="fr-FR" smtClean="0"/>
              <a:pPr/>
              <a:t>221</a:t>
            </a:fld>
            <a:endParaRPr lang="fr-FR" smtClean="0"/>
          </a:p>
        </p:txBody>
      </p:sp>
      <p:sp>
        <p:nvSpPr>
          <p:cNvPr id="420867" name="Rectangle 2"/>
          <p:cNvSpPr>
            <a:spLocks noGrp="1" noRot="1" noChangeAspect="1" noChangeArrowheads="1" noTextEdit="1"/>
          </p:cNvSpPr>
          <p:nvPr>
            <p:ph type="sldImg"/>
          </p:nvPr>
        </p:nvSpPr>
        <p:spPr>
          <a:ln/>
        </p:spPr>
      </p:sp>
      <p:sp>
        <p:nvSpPr>
          <p:cNvPr id="42086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7"/>
          <p:cNvSpPr>
            <a:spLocks noGrp="1" noChangeArrowheads="1"/>
          </p:cNvSpPr>
          <p:nvPr>
            <p:ph type="sldNum" sz="quarter" idx="5"/>
          </p:nvPr>
        </p:nvSpPr>
        <p:spPr>
          <a:noFill/>
        </p:spPr>
        <p:txBody>
          <a:bodyPr/>
          <a:lstStyle/>
          <a:p>
            <a:fld id="{17C1872A-F55F-4BE0-BEEC-E3B71FD0D9DA}" type="slidenum">
              <a:rPr lang="fr-FR" smtClean="0"/>
              <a:pPr/>
              <a:t>222</a:t>
            </a:fld>
            <a:endParaRPr lang="fr-FR" smtClean="0"/>
          </a:p>
        </p:txBody>
      </p:sp>
      <p:sp>
        <p:nvSpPr>
          <p:cNvPr id="421891" name="Rectangle 2"/>
          <p:cNvSpPr>
            <a:spLocks noGrp="1" noRot="1" noChangeAspect="1" noChangeArrowheads="1" noTextEdit="1"/>
          </p:cNvSpPr>
          <p:nvPr>
            <p:ph type="sldImg"/>
          </p:nvPr>
        </p:nvSpPr>
        <p:spPr>
          <a:solidFill>
            <a:srgbClr val="FFFFFF"/>
          </a:solidFill>
          <a:ln/>
        </p:spPr>
      </p:sp>
      <p:sp>
        <p:nvSpPr>
          <p:cNvPr id="4218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7"/>
          <p:cNvSpPr>
            <a:spLocks noGrp="1" noChangeArrowheads="1"/>
          </p:cNvSpPr>
          <p:nvPr>
            <p:ph type="sldNum" sz="quarter" idx="5"/>
          </p:nvPr>
        </p:nvSpPr>
        <p:spPr>
          <a:noFill/>
        </p:spPr>
        <p:txBody>
          <a:bodyPr/>
          <a:lstStyle/>
          <a:p>
            <a:fld id="{AEA27B0B-5145-417C-BD0D-D902D7DAA01D}" type="slidenum">
              <a:rPr lang="fr-FR" smtClean="0"/>
              <a:pPr/>
              <a:t>223</a:t>
            </a:fld>
            <a:endParaRPr lang="fr-FR" smtClean="0"/>
          </a:p>
        </p:txBody>
      </p:sp>
      <p:sp>
        <p:nvSpPr>
          <p:cNvPr id="422915" name="Rectangle 2"/>
          <p:cNvSpPr>
            <a:spLocks noGrp="1" noRot="1" noChangeAspect="1" noChangeArrowheads="1" noTextEdit="1"/>
          </p:cNvSpPr>
          <p:nvPr>
            <p:ph type="sldImg"/>
          </p:nvPr>
        </p:nvSpPr>
        <p:spPr>
          <a:solidFill>
            <a:srgbClr val="FFFFFF"/>
          </a:solidFill>
          <a:ln/>
        </p:spPr>
      </p:sp>
      <p:sp>
        <p:nvSpPr>
          <p:cNvPr id="42291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7"/>
          <p:cNvSpPr>
            <a:spLocks noGrp="1" noChangeArrowheads="1"/>
          </p:cNvSpPr>
          <p:nvPr>
            <p:ph type="sldNum" sz="quarter" idx="5"/>
          </p:nvPr>
        </p:nvSpPr>
        <p:spPr>
          <a:noFill/>
        </p:spPr>
        <p:txBody>
          <a:bodyPr/>
          <a:lstStyle/>
          <a:p>
            <a:fld id="{83E710F2-83D3-4F44-BC3C-8E71E34C0AD0}" type="slidenum">
              <a:rPr lang="fr-FR" smtClean="0"/>
              <a:pPr/>
              <a:t>224</a:t>
            </a:fld>
            <a:endParaRPr lang="fr-FR" smtClean="0"/>
          </a:p>
        </p:txBody>
      </p:sp>
      <p:sp>
        <p:nvSpPr>
          <p:cNvPr id="423939" name="Rectangle 2"/>
          <p:cNvSpPr>
            <a:spLocks noGrp="1" noRot="1" noChangeAspect="1" noChangeArrowheads="1" noTextEdit="1"/>
          </p:cNvSpPr>
          <p:nvPr>
            <p:ph type="sldImg"/>
          </p:nvPr>
        </p:nvSpPr>
        <p:spPr>
          <a:solidFill>
            <a:srgbClr val="FFFFFF"/>
          </a:solidFill>
          <a:ln/>
        </p:spPr>
      </p:sp>
      <p:sp>
        <p:nvSpPr>
          <p:cNvPr id="4239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7"/>
          <p:cNvSpPr>
            <a:spLocks noGrp="1" noChangeArrowheads="1"/>
          </p:cNvSpPr>
          <p:nvPr>
            <p:ph type="sldNum" sz="quarter" idx="5"/>
          </p:nvPr>
        </p:nvSpPr>
        <p:spPr>
          <a:noFill/>
        </p:spPr>
        <p:txBody>
          <a:bodyPr/>
          <a:lstStyle/>
          <a:p>
            <a:fld id="{4CEA6244-05D2-4592-AC77-BF646735CE49}" type="slidenum">
              <a:rPr lang="fr-FR" smtClean="0"/>
              <a:pPr/>
              <a:t>225</a:t>
            </a:fld>
            <a:endParaRPr lang="fr-FR" smtClean="0"/>
          </a:p>
        </p:txBody>
      </p:sp>
      <p:sp>
        <p:nvSpPr>
          <p:cNvPr id="424963" name="Rectangle 2"/>
          <p:cNvSpPr>
            <a:spLocks noGrp="1" noRot="1" noChangeAspect="1" noChangeArrowheads="1" noTextEdit="1"/>
          </p:cNvSpPr>
          <p:nvPr>
            <p:ph type="sldImg"/>
          </p:nvPr>
        </p:nvSpPr>
        <p:spPr>
          <a:solidFill>
            <a:srgbClr val="FFFFFF"/>
          </a:solidFill>
          <a:ln/>
        </p:spPr>
      </p:sp>
      <p:sp>
        <p:nvSpPr>
          <p:cNvPr id="4249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7"/>
          <p:cNvSpPr>
            <a:spLocks noGrp="1" noChangeArrowheads="1"/>
          </p:cNvSpPr>
          <p:nvPr>
            <p:ph type="sldNum" sz="quarter" idx="5"/>
          </p:nvPr>
        </p:nvSpPr>
        <p:spPr>
          <a:noFill/>
        </p:spPr>
        <p:txBody>
          <a:bodyPr/>
          <a:lstStyle/>
          <a:p>
            <a:fld id="{75FFD513-00B3-453E-9653-319DA7F7D663}" type="slidenum">
              <a:rPr lang="fr-FR" smtClean="0"/>
              <a:pPr/>
              <a:t>226</a:t>
            </a:fld>
            <a:endParaRPr lang="fr-FR" smtClean="0"/>
          </a:p>
        </p:txBody>
      </p:sp>
      <p:sp>
        <p:nvSpPr>
          <p:cNvPr id="425987" name="Rectangle 2"/>
          <p:cNvSpPr>
            <a:spLocks noGrp="1" noRot="1" noChangeAspect="1" noChangeArrowheads="1" noTextEdit="1"/>
          </p:cNvSpPr>
          <p:nvPr>
            <p:ph type="sldImg"/>
          </p:nvPr>
        </p:nvSpPr>
        <p:spPr>
          <a:solidFill>
            <a:srgbClr val="FFFFFF"/>
          </a:solidFill>
          <a:ln/>
        </p:spPr>
      </p:sp>
      <p:sp>
        <p:nvSpPr>
          <p:cNvPr id="4259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7"/>
          <p:cNvSpPr>
            <a:spLocks noGrp="1" noChangeArrowheads="1"/>
          </p:cNvSpPr>
          <p:nvPr>
            <p:ph type="sldNum" sz="quarter" idx="5"/>
          </p:nvPr>
        </p:nvSpPr>
        <p:spPr>
          <a:noFill/>
        </p:spPr>
        <p:txBody>
          <a:bodyPr/>
          <a:lstStyle/>
          <a:p>
            <a:fld id="{6ACC8C18-C5B4-4341-BAA0-E1E8627C1E29}" type="slidenum">
              <a:rPr lang="fr-FR" smtClean="0"/>
              <a:pPr/>
              <a:t>17</a:t>
            </a:fld>
            <a:endParaRPr lang="fr-FR" smtClean="0"/>
          </a:p>
        </p:txBody>
      </p:sp>
      <p:sp>
        <p:nvSpPr>
          <p:cNvPr id="304131" name="Rectangle 2"/>
          <p:cNvSpPr>
            <a:spLocks noGrp="1" noRot="1" noChangeAspect="1" noChangeArrowheads="1" noTextEdit="1"/>
          </p:cNvSpPr>
          <p:nvPr>
            <p:ph type="sldImg"/>
          </p:nvPr>
        </p:nvSpPr>
        <p:spPr>
          <a:ln/>
        </p:spPr>
      </p:sp>
      <p:sp>
        <p:nvSpPr>
          <p:cNvPr id="30413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7"/>
          <p:cNvSpPr>
            <a:spLocks noGrp="1" noChangeArrowheads="1"/>
          </p:cNvSpPr>
          <p:nvPr>
            <p:ph type="sldNum" sz="quarter" idx="5"/>
          </p:nvPr>
        </p:nvSpPr>
        <p:spPr>
          <a:noFill/>
        </p:spPr>
        <p:txBody>
          <a:bodyPr/>
          <a:lstStyle/>
          <a:p>
            <a:fld id="{B460CEAC-9DF7-4E35-BF2F-196AA49950A4}" type="slidenum">
              <a:rPr lang="fr-FR" smtClean="0"/>
              <a:pPr/>
              <a:t>227</a:t>
            </a:fld>
            <a:endParaRPr lang="fr-FR" smtClean="0"/>
          </a:p>
        </p:txBody>
      </p:sp>
      <p:sp>
        <p:nvSpPr>
          <p:cNvPr id="427011" name="Rectangle 2"/>
          <p:cNvSpPr>
            <a:spLocks noGrp="1" noRot="1" noChangeAspect="1" noChangeArrowheads="1" noTextEdit="1"/>
          </p:cNvSpPr>
          <p:nvPr>
            <p:ph type="sldImg"/>
          </p:nvPr>
        </p:nvSpPr>
        <p:spPr>
          <a:ln/>
        </p:spPr>
      </p:sp>
      <p:sp>
        <p:nvSpPr>
          <p:cNvPr id="42701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7"/>
          <p:cNvSpPr>
            <a:spLocks noGrp="1" noChangeArrowheads="1"/>
          </p:cNvSpPr>
          <p:nvPr>
            <p:ph type="sldNum" sz="quarter" idx="5"/>
          </p:nvPr>
        </p:nvSpPr>
        <p:spPr>
          <a:noFill/>
        </p:spPr>
        <p:txBody>
          <a:bodyPr/>
          <a:lstStyle/>
          <a:p>
            <a:fld id="{76FD0C84-3FF3-4685-B97E-2631DF9B0939}" type="slidenum">
              <a:rPr lang="fr-FR" smtClean="0"/>
              <a:pPr/>
              <a:t>228</a:t>
            </a:fld>
            <a:endParaRPr lang="fr-FR" smtClean="0"/>
          </a:p>
        </p:txBody>
      </p:sp>
      <p:sp>
        <p:nvSpPr>
          <p:cNvPr id="428035" name="Rectangle 2"/>
          <p:cNvSpPr>
            <a:spLocks noGrp="1" noRot="1" noChangeAspect="1" noChangeArrowheads="1" noTextEdit="1"/>
          </p:cNvSpPr>
          <p:nvPr>
            <p:ph type="sldImg"/>
          </p:nvPr>
        </p:nvSpPr>
        <p:spPr>
          <a:ln/>
        </p:spPr>
      </p:sp>
      <p:sp>
        <p:nvSpPr>
          <p:cNvPr id="42803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7"/>
          <p:cNvSpPr>
            <a:spLocks noGrp="1" noChangeArrowheads="1"/>
          </p:cNvSpPr>
          <p:nvPr>
            <p:ph type="sldNum" sz="quarter" idx="5"/>
          </p:nvPr>
        </p:nvSpPr>
        <p:spPr>
          <a:noFill/>
        </p:spPr>
        <p:txBody>
          <a:bodyPr/>
          <a:lstStyle/>
          <a:p>
            <a:fld id="{BDCFC8CB-0D90-483C-B511-E3404046F0F0}" type="slidenum">
              <a:rPr lang="fr-FR" smtClean="0"/>
              <a:pPr/>
              <a:t>229</a:t>
            </a:fld>
            <a:endParaRPr lang="fr-FR" smtClean="0"/>
          </a:p>
        </p:txBody>
      </p:sp>
      <p:sp>
        <p:nvSpPr>
          <p:cNvPr id="429059" name="Rectangle 2"/>
          <p:cNvSpPr>
            <a:spLocks noGrp="1" noRot="1" noChangeAspect="1" noChangeArrowheads="1" noTextEdit="1"/>
          </p:cNvSpPr>
          <p:nvPr>
            <p:ph type="sldImg"/>
          </p:nvPr>
        </p:nvSpPr>
        <p:spPr>
          <a:solidFill>
            <a:srgbClr val="FFFFFF"/>
          </a:solidFill>
          <a:ln/>
        </p:spPr>
      </p:sp>
      <p:sp>
        <p:nvSpPr>
          <p:cNvPr id="4290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7"/>
          <p:cNvSpPr>
            <a:spLocks noGrp="1" noChangeArrowheads="1"/>
          </p:cNvSpPr>
          <p:nvPr>
            <p:ph type="sldNum" sz="quarter" idx="5"/>
          </p:nvPr>
        </p:nvSpPr>
        <p:spPr>
          <a:noFill/>
        </p:spPr>
        <p:txBody>
          <a:bodyPr/>
          <a:lstStyle/>
          <a:p>
            <a:fld id="{BACC7FEE-A5D6-4C0C-A898-4EAAA9C0434C}" type="slidenum">
              <a:rPr lang="fr-FR" smtClean="0"/>
              <a:pPr/>
              <a:t>230</a:t>
            </a:fld>
            <a:endParaRPr lang="fr-FR" smtClean="0"/>
          </a:p>
        </p:txBody>
      </p:sp>
      <p:sp>
        <p:nvSpPr>
          <p:cNvPr id="430083" name="Rectangle 2"/>
          <p:cNvSpPr>
            <a:spLocks noGrp="1" noRot="1" noChangeAspect="1" noChangeArrowheads="1" noTextEdit="1"/>
          </p:cNvSpPr>
          <p:nvPr>
            <p:ph type="sldImg"/>
          </p:nvPr>
        </p:nvSpPr>
        <p:spPr>
          <a:ln/>
        </p:spPr>
      </p:sp>
      <p:sp>
        <p:nvSpPr>
          <p:cNvPr id="43008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7"/>
          <p:cNvSpPr>
            <a:spLocks noGrp="1" noChangeArrowheads="1"/>
          </p:cNvSpPr>
          <p:nvPr>
            <p:ph type="sldNum" sz="quarter" idx="5"/>
          </p:nvPr>
        </p:nvSpPr>
        <p:spPr>
          <a:noFill/>
        </p:spPr>
        <p:txBody>
          <a:bodyPr/>
          <a:lstStyle/>
          <a:p>
            <a:fld id="{6EE117D3-42DB-4266-9C91-D3091FEB2A36}" type="slidenum">
              <a:rPr lang="fr-FR" smtClean="0"/>
              <a:pPr/>
              <a:t>231</a:t>
            </a:fld>
            <a:endParaRPr lang="fr-FR" smtClean="0"/>
          </a:p>
        </p:txBody>
      </p:sp>
      <p:sp>
        <p:nvSpPr>
          <p:cNvPr id="431107" name="Rectangle 2"/>
          <p:cNvSpPr>
            <a:spLocks noGrp="1" noRot="1" noChangeAspect="1" noChangeArrowheads="1" noTextEdit="1"/>
          </p:cNvSpPr>
          <p:nvPr>
            <p:ph type="sldImg"/>
          </p:nvPr>
        </p:nvSpPr>
        <p:spPr>
          <a:ln/>
        </p:spPr>
      </p:sp>
      <p:sp>
        <p:nvSpPr>
          <p:cNvPr id="43110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7"/>
          <p:cNvSpPr>
            <a:spLocks noGrp="1" noChangeArrowheads="1"/>
          </p:cNvSpPr>
          <p:nvPr>
            <p:ph type="sldNum" sz="quarter" idx="5"/>
          </p:nvPr>
        </p:nvSpPr>
        <p:spPr>
          <a:noFill/>
        </p:spPr>
        <p:txBody>
          <a:bodyPr/>
          <a:lstStyle/>
          <a:p>
            <a:fld id="{647A4911-4409-42DD-8BCF-4143B2AD9012}" type="slidenum">
              <a:rPr lang="fr-FR" smtClean="0"/>
              <a:pPr/>
              <a:t>232</a:t>
            </a:fld>
            <a:endParaRPr lang="fr-FR" smtClean="0"/>
          </a:p>
        </p:txBody>
      </p:sp>
      <p:sp>
        <p:nvSpPr>
          <p:cNvPr id="432131" name="Rectangle 2"/>
          <p:cNvSpPr>
            <a:spLocks noGrp="1" noRot="1" noChangeAspect="1" noChangeArrowheads="1" noTextEdit="1"/>
          </p:cNvSpPr>
          <p:nvPr>
            <p:ph type="sldImg"/>
          </p:nvPr>
        </p:nvSpPr>
        <p:spPr>
          <a:ln/>
        </p:spPr>
      </p:sp>
      <p:sp>
        <p:nvSpPr>
          <p:cNvPr id="43213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7"/>
          <p:cNvSpPr>
            <a:spLocks noGrp="1" noChangeArrowheads="1"/>
          </p:cNvSpPr>
          <p:nvPr>
            <p:ph type="sldNum" sz="quarter" idx="5"/>
          </p:nvPr>
        </p:nvSpPr>
        <p:spPr>
          <a:noFill/>
        </p:spPr>
        <p:txBody>
          <a:bodyPr/>
          <a:lstStyle/>
          <a:p>
            <a:fld id="{84C89407-14D0-4FDF-8D19-1F1B9D39E2FE}" type="slidenum">
              <a:rPr lang="fr-FR" smtClean="0"/>
              <a:pPr/>
              <a:t>233</a:t>
            </a:fld>
            <a:endParaRPr lang="fr-FR" smtClean="0"/>
          </a:p>
        </p:txBody>
      </p:sp>
      <p:sp>
        <p:nvSpPr>
          <p:cNvPr id="433155" name="Rectangle 2"/>
          <p:cNvSpPr>
            <a:spLocks noGrp="1" noRot="1" noChangeAspect="1" noChangeArrowheads="1" noTextEdit="1"/>
          </p:cNvSpPr>
          <p:nvPr>
            <p:ph type="sldImg"/>
          </p:nvPr>
        </p:nvSpPr>
        <p:spPr>
          <a:ln/>
        </p:spPr>
      </p:sp>
      <p:sp>
        <p:nvSpPr>
          <p:cNvPr id="43315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7"/>
          <p:cNvSpPr>
            <a:spLocks noGrp="1" noChangeArrowheads="1"/>
          </p:cNvSpPr>
          <p:nvPr>
            <p:ph type="sldNum" sz="quarter" idx="5"/>
          </p:nvPr>
        </p:nvSpPr>
        <p:spPr>
          <a:noFill/>
        </p:spPr>
        <p:txBody>
          <a:bodyPr/>
          <a:lstStyle/>
          <a:p>
            <a:fld id="{5AEC9935-5B7A-445B-8CAA-0D9085F490A1}" type="slidenum">
              <a:rPr lang="fr-FR" smtClean="0"/>
              <a:pPr/>
              <a:t>234</a:t>
            </a:fld>
            <a:endParaRPr lang="fr-FR" smtClean="0"/>
          </a:p>
        </p:txBody>
      </p:sp>
      <p:sp>
        <p:nvSpPr>
          <p:cNvPr id="434179" name="Rectangle 2"/>
          <p:cNvSpPr>
            <a:spLocks noGrp="1" noRot="1" noChangeAspect="1" noChangeArrowheads="1" noTextEdit="1"/>
          </p:cNvSpPr>
          <p:nvPr>
            <p:ph type="sldImg"/>
          </p:nvPr>
        </p:nvSpPr>
        <p:spPr>
          <a:ln/>
        </p:spPr>
      </p:sp>
      <p:sp>
        <p:nvSpPr>
          <p:cNvPr id="43418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7"/>
          <p:cNvSpPr>
            <a:spLocks noGrp="1" noChangeArrowheads="1"/>
          </p:cNvSpPr>
          <p:nvPr>
            <p:ph type="sldNum" sz="quarter" idx="5"/>
          </p:nvPr>
        </p:nvSpPr>
        <p:spPr>
          <a:noFill/>
        </p:spPr>
        <p:txBody>
          <a:bodyPr/>
          <a:lstStyle/>
          <a:p>
            <a:fld id="{4E81C9A9-F94E-4AAC-8A15-5A747EF7571F}" type="slidenum">
              <a:rPr lang="fr-FR" smtClean="0"/>
              <a:pPr/>
              <a:t>235</a:t>
            </a:fld>
            <a:endParaRPr lang="fr-FR" smtClean="0"/>
          </a:p>
        </p:txBody>
      </p:sp>
      <p:sp>
        <p:nvSpPr>
          <p:cNvPr id="435203" name="Rectangle 2"/>
          <p:cNvSpPr>
            <a:spLocks noGrp="1" noRot="1" noChangeAspect="1" noChangeArrowheads="1" noTextEdit="1"/>
          </p:cNvSpPr>
          <p:nvPr>
            <p:ph type="sldImg"/>
          </p:nvPr>
        </p:nvSpPr>
        <p:spPr>
          <a:ln/>
        </p:spPr>
      </p:sp>
      <p:sp>
        <p:nvSpPr>
          <p:cNvPr id="43520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7"/>
          <p:cNvSpPr>
            <a:spLocks noGrp="1" noChangeArrowheads="1"/>
          </p:cNvSpPr>
          <p:nvPr>
            <p:ph type="sldNum" sz="quarter" idx="5"/>
          </p:nvPr>
        </p:nvSpPr>
        <p:spPr>
          <a:noFill/>
        </p:spPr>
        <p:txBody>
          <a:bodyPr/>
          <a:lstStyle/>
          <a:p>
            <a:fld id="{D39614D1-0EC5-44C5-841D-92789944716A}" type="slidenum">
              <a:rPr lang="fr-FR" smtClean="0"/>
              <a:pPr/>
              <a:t>236</a:t>
            </a:fld>
            <a:endParaRPr lang="fr-FR" smtClean="0"/>
          </a:p>
        </p:txBody>
      </p:sp>
      <p:sp>
        <p:nvSpPr>
          <p:cNvPr id="436227" name="Rectangle 2"/>
          <p:cNvSpPr>
            <a:spLocks noGrp="1" noRot="1" noChangeAspect="1" noChangeArrowheads="1" noTextEdit="1"/>
          </p:cNvSpPr>
          <p:nvPr>
            <p:ph type="sldImg"/>
          </p:nvPr>
        </p:nvSpPr>
        <p:spPr>
          <a:ln/>
        </p:spPr>
      </p:sp>
      <p:sp>
        <p:nvSpPr>
          <p:cNvPr id="43622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a:spLocks noGrp="1" noChangeArrowheads="1"/>
          </p:cNvSpPr>
          <p:nvPr>
            <p:ph type="sldNum" sz="quarter" idx="5"/>
          </p:nvPr>
        </p:nvSpPr>
        <p:spPr>
          <a:noFill/>
        </p:spPr>
        <p:txBody>
          <a:bodyPr/>
          <a:lstStyle/>
          <a:p>
            <a:fld id="{E17B3B31-8838-4933-B9CC-610CB5F180F8}" type="slidenum">
              <a:rPr lang="fr-FR" smtClean="0"/>
              <a:pPr/>
              <a:t>19</a:t>
            </a:fld>
            <a:endParaRPr lang="fr-FR" smtClean="0"/>
          </a:p>
        </p:txBody>
      </p:sp>
      <p:sp>
        <p:nvSpPr>
          <p:cNvPr id="305155" name="Rectangle 2"/>
          <p:cNvSpPr>
            <a:spLocks noGrp="1" noRot="1" noChangeAspect="1" noChangeArrowheads="1" noTextEdit="1"/>
          </p:cNvSpPr>
          <p:nvPr>
            <p:ph type="sldImg"/>
          </p:nvPr>
        </p:nvSpPr>
        <p:spPr>
          <a:ln/>
        </p:spPr>
      </p:sp>
      <p:sp>
        <p:nvSpPr>
          <p:cNvPr id="30515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7"/>
          <p:cNvSpPr>
            <a:spLocks noGrp="1" noChangeArrowheads="1"/>
          </p:cNvSpPr>
          <p:nvPr>
            <p:ph type="sldNum" sz="quarter" idx="5"/>
          </p:nvPr>
        </p:nvSpPr>
        <p:spPr>
          <a:noFill/>
        </p:spPr>
        <p:txBody>
          <a:bodyPr/>
          <a:lstStyle/>
          <a:p>
            <a:fld id="{8D6435D3-5AA7-4821-AAC2-688E7866109C}" type="slidenum">
              <a:rPr lang="fr-FR" smtClean="0"/>
              <a:pPr/>
              <a:t>237</a:t>
            </a:fld>
            <a:endParaRPr lang="fr-FR" smtClean="0"/>
          </a:p>
        </p:txBody>
      </p:sp>
      <p:sp>
        <p:nvSpPr>
          <p:cNvPr id="437251" name="Rectangle 2"/>
          <p:cNvSpPr>
            <a:spLocks noGrp="1" noRot="1" noChangeAspect="1" noChangeArrowheads="1" noTextEdit="1"/>
          </p:cNvSpPr>
          <p:nvPr>
            <p:ph type="sldImg"/>
          </p:nvPr>
        </p:nvSpPr>
        <p:spPr>
          <a:ln/>
        </p:spPr>
      </p:sp>
      <p:sp>
        <p:nvSpPr>
          <p:cNvPr id="43725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7"/>
          <p:cNvSpPr>
            <a:spLocks noGrp="1" noChangeArrowheads="1"/>
          </p:cNvSpPr>
          <p:nvPr>
            <p:ph type="sldNum" sz="quarter" idx="5"/>
          </p:nvPr>
        </p:nvSpPr>
        <p:spPr>
          <a:noFill/>
        </p:spPr>
        <p:txBody>
          <a:bodyPr/>
          <a:lstStyle/>
          <a:p>
            <a:fld id="{DD5C8BCD-20B8-4AC6-AE2C-930C71CD2554}" type="slidenum">
              <a:rPr lang="fr-FR" smtClean="0"/>
              <a:pPr/>
              <a:t>238</a:t>
            </a:fld>
            <a:endParaRPr lang="fr-FR" smtClean="0"/>
          </a:p>
        </p:txBody>
      </p:sp>
      <p:sp>
        <p:nvSpPr>
          <p:cNvPr id="438275" name="Rectangle 2"/>
          <p:cNvSpPr>
            <a:spLocks noGrp="1" noRot="1" noChangeAspect="1" noChangeArrowheads="1" noTextEdit="1"/>
          </p:cNvSpPr>
          <p:nvPr>
            <p:ph type="sldImg"/>
          </p:nvPr>
        </p:nvSpPr>
        <p:spPr>
          <a:ln/>
        </p:spPr>
      </p:sp>
      <p:sp>
        <p:nvSpPr>
          <p:cNvPr id="43827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7"/>
          <p:cNvSpPr>
            <a:spLocks noGrp="1" noChangeArrowheads="1"/>
          </p:cNvSpPr>
          <p:nvPr>
            <p:ph type="sldNum" sz="quarter" idx="5"/>
          </p:nvPr>
        </p:nvSpPr>
        <p:spPr>
          <a:noFill/>
        </p:spPr>
        <p:txBody>
          <a:bodyPr/>
          <a:lstStyle/>
          <a:p>
            <a:fld id="{920E6AB0-8E77-44E5-A0F3-F340CF4A3B5E}" type="slidenum">
              <a:rPr lang="fr-FR" smtClean="0"/>
              <a:pPr/>
              <a:t>239</a:t>
            </a:fld>
            <a:endParaRPr lang="fr-FR" smtClean="0"/>
          </a:p>
        </p:txBody>
      </p:sp>
      <p:sp>
        <p:nvSpPr>
          <p:cNvPr id="439299" name="Rectangle 2"/>
          <p:cNvSpPr>
            <a:spLocks noGrp="1" noRot="1" noChangeAspect="1" noChangeArrowheads="1" noTextEdit="1"/>
          </p:cNvSpPr>
          <p:nvPr>
            <p:ph type="sldImg"/>
          </p:nvPr>
        </p:nvSpPr>
        <p:spPr>
          <a:ln/>
        </p:spPr>
      </p:sp>
      <p:sp>
        <p:nvSpPr>
          <p:cNvPr id="43930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7"/>
          <p:cNvSpPr>
            <a:spLocks noGrp="1" noChangeArrowheads="1"/>
          </p:cNvSpPr>
          <p:nvPr>
            <p:ph type="sldNum" sz="quarter" idx="5"/>
          </p:nvPr>
        </p:nvSpPr>
        <p:spPr>
          <a:noFill/>
        </p:spPr>
        <p:txBody>
          <a:bodyPr/>
          <a:lstStyle/>
          <a:p>
            <a:fld id="{B355D90D-40F4-490B-95F4-44B524B1EFA0}" type="slidenum">
              <a:rPr lang="fr-FR" smtClean="0"/>
              <a:pPr/>
              <a:t>240</a:t>
            </a:fld>
            <a:endParaRPr lang="fr-FR" smtClean="0"/>
          </a:p>
        </p:txBody>
      </p:sp>
      <p:sp>
        <p:nvSpPr>
          <p:cNvPr id="440323" name="Rectangle 2"/>
          <p:cNvSpPr>
            <a:spLocks noGrp="1" noRot="1" noChangeAspect="1" noChangeArrowheads="1" noTextEdit="1"/>
          </p:cNvSpPr>
          <p:nvPr>
            <p:ph type="sldImg"/>
          </p:nvPr>
        </p:nvSpPr>
        <p:spPr>
          <a:ln/>
        </p:spPr>
      </p:sp>
      <p:sp>
        <p:nvSpPr>
          <p:cNvPr id="44032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7"/>
          <p:cNvSpPr>
            <a:spLocks noGrp="1" noChangeArrowheads="1"/>
          </p:cNvSpPr>
          <p:nvPr>
            <p:ph type="sldNum" sz="quarter" idx="5"/>
          </p:nvPr>
        </p:nvSpPr>
        <p:spPr>
          <a:noFill/>
        </p:spPr>
        <p:txBody>
          <a:bodyPr/>
          <a:lstStyle/>
          <a:p>
            <a:fld id="{D1C5CDA4-CCF6-4A79-9305-B2EE0BBF1767}" type="slidenum">
              <a:rPr lang="fr-FR" smtClean="0"/>
              <a:pPr/>
              <a:t>241</a:t>
            </a:fld>
            <a:endParaRPr lang="fr-FR" smtClean="0"/>
          </a:p>
        </p:txBody>
      </p:sp>
      <p:sp>
        <p:nvSpPr>
          <p:cNvPr id="441347" name="Rectangle 2"/>
          <p:cNvSpPr>
            <a:spLocks noGrp="1" noRot="1" noChangeAspect="1" noChangeArrowheads="1" noTextEdit="1"/>
          </p:cNvSpPr>
          <p:nvPr>
            <p:ph type="sldImg"/>
          </p:nvPr>
        </p:nvSpPr>
        <p:spPr>
          <a:ln/>
        </p:spPr>
      </p:sp>
      <p:sp>
        <p:nvSpPr>
          <p:cNvPr id="44134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7"/>
          <p:cNvSpPr>
            <a:spLocks noGrp="1" noChangeArrowheads="1"/>
          </p:cNvSpPr>
          <p:nvPr>
            <p:ph type="sldNum" sz="quarter" idx="5"/>
          </p:nvPr>
        </p:nvSpPr>
        <p:spPr>
          <a:noFill/>
        </p:spPr>
        <p:txBody>
          <a:bodyPr/>
          <a:lstStyle/>
          <a:p>
            <a:fld id="{C2B6A95A-B6D1-4C9E-84A6-03BD56DBEE81}" type="slidenum">
              <a:rPr lang="fr-FR" smtClean="0"/>
              <a:pPr/>
              <a:t>242</a:t>
            </a:fld>
            <a:endParaRPr lang="fr-FR" smtClean="0"/>
          </a:p>
        </p:txBody>
      </p:sp>
      <p:sp>
        <p:nvSpPr>
          <p:cNvPr id="442371" name="Rectangle 2"/>
          <p:cNvSpPr>
            <a:spLocks noGrp="1" noRot="1" noChangeAspect="1" noChangeArrowheads="1" noTextEdit="1"/>
          </p:cNvSpPr>
          <p:nvPr>
            <p:ph type="sldImg"/>
          </p:nvPr>
        </p:nvSpPr>
        <p:spPr>
          <a:ln/>
        </p:spPr>
      </p:sp>
      <p:sp>
        <p:nvSpPr>
          <p:cNvPr id="44237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7"/>
          <p:cNvSpPr>
            <a:spLocks noGrp="1" noChangeArrowheads="1"/>
          </p:cNvSpPr>
          <p:nvPr>
            <p:ph type="sldNum" sz="quarter" idx="5"/>
          </p:nvPr>
        </p:nvSpPr>
        <p:spPr>
          <a:noFill/>
        </p:spPr>
        <p:txBody>
          <a:bodyPr/>
          <a:lstStyle/>
          <a:p>
            <a:fld id="{BD049AE1-FE4F-484C-99FA-638ECDA34140}" type="slidenum">
              <a:rPr lang="fr-FR" smtClean="0"/>
              <a:pPr/>
              <a:t>243</a:t>
            </a:fld>
            <a:endParaRPr lang="fr-FR" smtClean="0"/>
          </a:p>
        </p:txBody>
      </p:sp>
      <p:sp>
        <p:nvSpPr>
          <p:cNvPr id="443395" name="Rectangle 2"/>
          <p:cNvSpPr>
            <a:spLocks noGrp="1" noRot="1" noChangeAspect="1" noChangeArrowheads="1" noTextEdit="1"/>
          </p:cNvSpPr>
          <p:nvPr>
            <p:ph type="sldImg"/>
          </p:nvPr>
        </p:nvSpPr>
        <p:spPr>
          <a:ln/>
        </p:spPr>
      </p:sp>
      <p:sp>
        <p:nvSpPr>
          <p:cNvPr id="44339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7"/>
          <p:cNvSpPr>
            <a:spLocks noGrp="1" noChangeArrowheads="1"/>
          </p:cNvSpPr>
          <p:nvPr>
            <p:ph type="sldNum" sz="quarter" idx="5"/>
          </p:nvPr>
        </p:nvSpPr>
        <p:spPr>
          <a:noFill/>
        </p:spPr>
        <p:txBody>
          <a:bodyPr/>
          <a:lstStyle/>
          <a:p>
            <a:fld id="{F26A8CE3-7BA8-4829-AA7A-7A5819D849E3}" type="slidenum">
              <a:rPr lang="fr-FR" smtClean="0"/>
              <a:pPr/>
              <a:t>244</a:t>
            </a:fld>
            <a:endParaRPr lang="fr-FR" smtClean="0"/>
          </a:p>
        </p:txBody>
      </p:sp>
      <p:sp>
        <p:nvSpPr>
          <p:cNvPr id="444419" name="Rectangle 2"/>
          <p:cNvSpPr>
            <a:spLocks noGrp="1" noRot="1" noChangeAspect="1" noChangeArrowheads="1" noTextEdit="1"/>
          </p:cNvSpPr>
          <p:nvPr>
            <p:ph type="sldImg"/>
          </p:nvPr>
        </p:nvSpPr>
        <p:spPr>
          <a:ln/>
        </p:spPr>
      </p:sp>
      <p:sp>
        <p:nvSpPr>
          <p:cNvPr id="44442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7"/>
          <p:cNvSpPr>
            <a:spLocks noGrp="1" noChangeArrowheads="1"/>
          </p:cNvSpPr>
          <p:nvPr>
            <p:ph type="sldNum" sz="quarter" idx="5"/>
          </p:nvPr>
        </p:nvSpPr>
        <p:spPr>
          <a:noFill/>
        </p:spPr>
        <p:txBody>
          <a:bodyPr/>
          <a:lstStyle/>
          <a:p>
            <a:fld id="{5C789924-2D33-478E-8683-93AC8BCD7F2E}" type="slidenum">
              <a:rPr lang="fr-FR" smtClean="0"/>
              <a:pPr/>
              <a:t>245</a:t>
            </a:fld>
            <a:endParaRPr lang="fr-FR" smtClean="0"/>
          </a:p>
        </p:txBody>
      </p:sp>
      <p:sp>
        <p:nvSpPr>
          <p:cNvPr id="445443" name="Rectangle 2"/>
          <p:cNvSpPr>
            <a:spLocks noGrp="1" noRot="1" noChangeAspect="1" noChangeArrowheads="1" noTextEdit="1"/>
          </p:cNvSpPr>
          <p:nvPr>
            <p:ph type="sldImg"/>
          </p:nvPr>
        </p:nvSpPr>
        <p:spPr>
          <a:ln/>
        </p:spPr>
      </p:sp>
      <p:sp>
        <p:nvSpPr>
          <p:cNvPr id="44544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7"/>
          <p:cNvSpPr>
            <a:spLocks noGrp="1" noChangeArrowheads="1"/>
          </p:cNvSpPr>
          <p:nvPr>
            <p:ph type="sldNum" sz="quarter" idx="5"/>
          </p:nvPr>
        </p:nvSpPr>
        <p:spPr>
          <a:noFill/>
        </p:spPr>
        <p:txBody>
          <a:bodyPr/>
          <a:lstStyle/>
          <a:p>
            <a:fld id="{89936D72-93FF-4E0F-BDD4-843B6B74A622}" type="slidenum">
              <a:rPr lang="fr-FR" smtClean="0"/>
              <a:pPr/>
              <a:t>246</a:t>
            </a:fld>
            <a:endParaRPr lang="fr-FR" smtClean="0"/>
          </a:p>
        </p:txBody>
      </p:sp>
      <p:sp>
        <p:nvSpPr>
          <p:cNvPr id="446467" name="Rectangle 2"/>
          <p:cNvSpPr>
            <a:spLocks noGrp="1" noRot="1" noChangeAspect="1" noChangeArrowheads="1" noTextEdit="1"/>
          </p:cNvSpPr>
          <p:nvPr>
            <p:ph type="sldImg"/>
          </p:nvPr>
        </p:nvSpPr>
        <p:spPr>
          <a:ln/>
        </p:spPr>
      </p:sp>
      <p:sp>
        <p:nvSpPr>
          <p:cNvPr id="44646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7"/>
          <p:cNvSpPr>
            <a:spLocks noGrp="1" noChangeArrowheads="1"/>
          </p:cNvSpPr>
          <p:nvPr>
            <p:ph type="sldNum" sz="quarter" idx="5"/>
          </p:nvPr>
        </p:nvSpPr>
        <p:spPr>
          <a:noFill/>
        </p:spPr>
        <p:txBody>
          <a:bodyPr/>
          <a:lstStyle/>
          <a:p>
            <a:fld id="{7807885F-80E7-42A0-ABEF-884D8CA19833}" type="slidenum">
              <a:rPr lang="fr-FR" smtClean="0"/>
              <a:pPr/>
              <a:t>20</a:t>
            </a:fld>
            <a:endParaRPr lang="fr-FR" smtClean="0"/>
          </a:p>
        </p:txBody>
      </p:sp>
      <p:sp>
        <p:nvSpPr>
          <p:cNvPr id="306179" name="Rectangle 2"/>
          <p:cNvSpPr>
            <a:spLocks noGrp="1" noRot="1" noChangeAspect="1" noChangeArrowheads="1" noTextEdit="1"/>
          </p:cNvSpPr>
          <p:nvPr>
            <p:ph type="sldImg"/>
          </p:nvPr>
        </p:nvSpPr>
        <p:spPr>
          <a:ln/>
        </p:spPr>
      </p:sp>
      <p:sp>
        <p:nvSpPr>
          <p:cNvPr id="306180" name="Rectangle 3"/>
          <p:cNvSpPr>
            <a:spLocks noGrp="1" noChangeArrowheads="1"/>
          </p:cNvSpPr>
          <p:nvPr>
            <p:ph type="body" idx="1"/>
          </p:nvPr>
        </p:nvSpPr>
        <p:spPr>
          <a:noFill/>
          <a:ln/>
        </p:spPr>
        <p:txBody>
          <a:bodyPr/>
          <a:lstStyle/>
          <a:p>
            <a:pPr eaLnBrk="1" hangingPunct="1"/>
            <a:r>
              <a:rPr lang="fr-FR" smtClean="0"/>
              <a:t>Consensus sur les valeurs de la société de consommation. Mettre les produits à portée du plus grand nombre ( Henry Ford). Sortie de l’époque de pénurie de guerre. Période d’innovations technologiques fortes dans la production de biens de consommation ( voiture, télé, electro-ménager)</a:t>
            </a:r>
          </a:p>
          <a:p>
            <a:pPr eaLnBrk="1" hangingPunct="1"/>
            <a:r>
              <a:rPr lang="fr-FR" smtClean="0"/>
              <a:t>Mais en m^me temps montée du phénomène de consommation de la génération rock.</a:t>
            </a:r>
          </a:p>
          <a:p>
            <a:pPr eaLnBrk="1" hangingPunct="1"/>
            <a:endParaRPr lang="fr-FR" smtClean="0"/>
          </a:p>
          <a:p>
            <a:pPr eaLnBrk="1" hangingPunct="1"/>
            <a:r>
              <a:rPr lang="fr-FR" i="1" smtClean="0"/>
              <a:t>Source Brochand</a:t>
            </a:r>
            <a:r>
              <a:rPr lang="fr-FR" smtClean="0"/>
              <a:t>  :La communication est uniquement publicitaire. L’age de la Réclame</a:t>
            </a:r>
          </a:p>
          <a:p>
            <a:pPr eaLnBrk="1" hangingPunct="1"/>
            <a:r>
              <a:rPr lang="fr-FR" smtClean="0"/>
              <a:t>1 Modele behaviouriste ( Pavlov) stimulus réponse 2 modele de la hiérarchie des effets de la pub: stade cognitif (information sur le produit) stade affectif (attitude , image de marque, préférence de marque) effets conatifs ( etude des comportements) modele AIDA de Lewis : Attention Interet Désir Achat </a:t>
            </a:r>
          </a:p>
          <a:p>
            <a:pPr eaLnBrk="1" hangingPunct="1"/>
            <a:endParaRPr lang="fr-FR" smtClean="0"/>
          </a:p>
          <a:p>
            <a:pPr eaLnBrk="1" hangingPunct="1"/>
            <a:r>
              <a:rPr lang="fr-FR" smtClean="0"/>
              <a:t>Mai 68 : dépasse le cadre français. USA (Vietnam), pays de l’Est.</a:t>
            </a:r>
          </a:p>
          <a:p>
            <a:pPr eaLnBrk="1" hangingPunct="1"/>
            <a:endParaRPr lang="fr-FR" smtClean="0"/>
          </a:p>
          <a:p>
            <a:pPr eaLnBrk="1" hangingPunct="1"/>
            <a:r>
              <a:rPr lang="fr-FR" smtClean="0"/>
              <a:t>Développement d’un théorie de la firme, plus uniquement basée sur le calcul micro économique. Développement des théories managériales. Recherche d’analyses plus approfondies du comportement du consommateur. Développement des théories en communication . Tendances à la pluridisciplinarité </a:t>
            </a:r>
          </a:p>
          <a:p>
            <a:pPr eaLnBrk="1" hangingPunct="1"/>
            <a:endParaRPr lang="fr-FR" smtClean="0"/>
          </a:p>
          <a:p>
            <a:pPr eaLnBrk="1" hangingPunct="1"/>
            <a:r>
              <a:rPr lang="fr-FR" smtClean="0"/>
              <a:t>Baudrillard : La société de consommation, ses mythes ses structures : on ne consomme pas l’objet en soi ( dans sa valeur d’usage) on manipule des objets comme signes, réferents à un groupe social.</a:t>
            </a:r>
          </a:p>
          <a:p>
            <a:pPr eaLnBrk="1" hangingPunct="1"/>
            <a:endParaRPr lang="fr-FR" smtClean="0"/>
          </a:p>
          <a:p>
            <a:pPr eaLnBrk="1" hangingPunct="1"/>
            <a:r>
              <a:rPr lang="fr-FR" smtClean="0"/>
              <a:t>La consommation étant consommation de signes autant que de produits, les publicitaires vont développer une communication publicitaire basée sur le signe. </a:t>
            </a: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7"/>
          <p:cNvSpPr>
            <a:spLocks noGrp="1" noChangeArrowheads="1"/>
          </p:cNvSpPr>
          <p:nvPr>
            <p:ph type="sldNum" sz="quarter" idx="5"/>
          </p:nvPr>
        </p:nvSpPr>
        <p:spPr>
          <a:noFill/>
        </p:spPr>
        <p:txBody>
          <a:bodyPr/>
          <a:lstStyle/>
          <a:p>
            <a:fld id="{5BD7A9D5-E963-4AA5-986C-462B1B68CFE7}" type="slidenum">
              <a:rPr lang="fr-FR" smtClean="0"/>
              <a:pPr/>
              <a:t>247</a:t>
            </a:fld>
            <a:endParaRPr lang="fr-FR" smtClean="0"/>
          </a:p>
        </p:txBody>
      </p:sp>
      <p:sp>
        <p:nvSpPr>
          <p:cNvPr id="447491" name="Rectangle 2"/>
          <p:cNvSpPr>
            <a:spLocks noGrp="1" noRot="1" noChangeAspect="1" noChangeArrowheads="1" noTextEdit="1"/>
          </p:cNvSpPr>
          <p:nvPr>
            <p:ph type="sldImg"/>
          </p:nvPr>
        </p:nvSpPr>
        <p:spPr>
          <a:ln/>
        </p:spPr>
      </p:sp>
      <p:sp>
        <p:nvSpPr>
          <p:cNvPr id="44749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7"/>
          <p:cNvSpPr>
            <a:spLocks noGrp="1" noChangeArrowheads="1"/>
          </p:cNvSpPr>
          <p:nvPr>
            <p:ph type="sldNum" sz="quarter" idx="5"/>
          </p:nvPr>
        </p:nvSpPr>
        <p:spPr>
          <a:noFill/>
        </p:spPr>
        <p:txBody>
          <a:bodyPr/>
          <a:lstStyle/>
          <a:p>
            <a:fld id="{5AB126DA-9052-44B3-B937-11EF62AAD6F9}" type="slidenum">
              <a:rPr lang="fr-FR" smtClean="0"/>
              <a:pPr/>
              <a:t>248</a:t>
            </a:fld>
            <a:endParaRPr lang="fr-FR" smtClean="0"/>
          </a:p>
        </p:txBody>
      </p:sp>
      <p:sp>
        <p:nvSpPr>
          <p:cNvPr id="448515" name="Rectangle 2"/>
          <p:cNvSpPr>
            <a:spLocks noGrp="1" noRot="1" noChangeAspect="1" noChangeArrowheads="1" noTextEdit="1"/>
          </p:cNvSpPr>
          <p:nvPr>
            <p:ph type="sldImg"/>
          </p:nvPr>
        </p:nvSpPr>
        <p:spPr>
          <a:ln/>
        </p:spPr>
      </p:sp>
      <p:sp>
        <p:nvSpPr>
          <p:cNvPr id="44851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7"/>
          <p:cNvSpPr>
            <a:spLocks noGrp="1" noChangeArrowheads="1"/>
          </p:cNvSpPr>
          <p:nvPr>
            <p:ph type="sldNum" sz="quarter" idx="5"/>
          </p:nvPr>
        </p:nvSpPr>
        <p:spPr>
          <a:noFill/>
        </p:spPr>
        <p:txBody>
          <a:bodyPr/>
          <a:lstStyle/>
          <a:p>
            <a:fld id="{526CD45B-C609-403A-ABC3-A9D60BA9C001}" type="slidenum">
              <a:rPr lang="fr-FR" smtClean="0"/>
              <a:pPr/>
              <a:t>249</a:t>
            </a:fld>
            <a:endParaRPr lang="fr-FR" smtClean="0"/>
          </a:p>
        </p:txBody>
      </p:sp>
      <p:sp>
        <p:nvSpPr>
          <p:cNvPr id="449539" name="Rectangle 2"/>
          <p:cNvSpPr>
            <a:spLocks noGrp="1" noRot="1" noChangeAspect="1" noChangeArrowheads="1" noTextEdit="1"/>
          </p:cNvSpPr>
          <p:nvPr>
            <p:ph type="sldImg"/>
          </p:nvPr>
        </p:nvSpPr>
        <p:spPr>
          <a:ln/>
        </p:spPr>
      </p:sp>
      <p:sp>
        <p:nvSpPr>
          <p:cNvPr id="44954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7"/>
          <p:cNvSpPr>
            <a:spLocks noGrp="1" noChangeArrowheads="1"/>
          </p:cNvSpPr>
          <p:nvPr>
            <p:ph type="sldNum" sz="quarter" idx="5"/>
          </p:nvPr>
        </p:nvSpPr>
        <p:spPr>
          <a:noFill/>
        </p:spPr>
        <p:txBody>
          <a:bodyPr/>
          <a:lstStyle/>
          <a:p>
            <a:fld id="{87E27F2E-AF52-49FB-A83C-9026CEF5A712}" type="slidenum">
              <a:rPr lang="fr-FR" smtClean="0"/>
              <a:pPr/>
              <a:t>250</a:t>
            </a:fld>
            <a:endParaRPr lang="fr-FR" smtClean="0"/>
          </a:p>
        </p:txBody>
      </p:sp>
      <p:sp>
        <p:nvSpPr>
          <p:cNvPr id="450563" name="Rectangle 2"/>
          <p:cNvSpPr>
            <a:spLocks noGrp="1" noRot="1" noChangeAspect="1" noChangeArrowheads="1" noTextEdit="1"/>
          </p:cNvSpPr>
          <p:nvPr>
            <p:ph type="sldImg"/>
          </p:nvPr>
        </p:nvSpPr>
        <p:spPr>
          <a:ln/>
        </p:spPr>
      </p:sp>
      <p:sp>
        <p:nvSpPr>
          <p:cNvPr id="45056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7"/>
          <p:cNvSpPr>
            <a:spLocks noGrp="1" noChangeArrowheads="1"/>
          </p:cNvSpPr>
          <p:nvPr>
            <p:ph type="sldNum" sz="quarter" idx="5"/>
          </p:nvPr>
        </p:nvSpPr>
        <p:spPr>
          <a:noFill/>
        </p:spPr>
        <p:txBody>
          <a:bodyPr/>
          <a:lstStyle/>
          <a:p>
            <a:fld id="{9A583B89-0F75-494A-B938-1EAF0A553127}" type="slidenum">
              <a:rPr lang="fr-FR" smtClean="0"/>
              <a:pPr/>
              <a:t>251</a:t>
            </a:fld>
            <a:endParaRPr lang="fr-FR" smtClean="0"/>
          </a:p>
        </p:txBody>
      </p:sp>
      <p:sp>
        <p:nvSpPr>
          <p:cNvPr id="451587" name="Rectangle 2"/>
          <p:cNvSpPr>
            <a:spLocks noGrp="1" noRot="1" noChangeAspect="1" noChangeArrowheads="1" noTextEdit="1"/>
          </p:cNvSpPr>
          <p:nvPr>
            <p:ph type="sldImg"/>
          </p:nvPr>
        </p:nvSpPr>
        <p:spPr>
          <a:solidFill>
            <a:srgbClr val="FFFFFF"/>
          </a:solidFill>
          <a:ln/>
        </p:spPr>
      </p:sp>
      <p:sp>
        <p:nvSpPr>
          <p:cNvPr id="4515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7"/>
          <p:cNvSpPr>
            <a:spLocks noGrp="1" noChangeArrowheads="1"/>
          </p:cNvSpPr>
          <p:nvPr>
            <p:ph type="sldNum" sz="quarter" idx="5"/>
          </p:nvPr>
        </p:nvSpPr>
        <p:spPr>
          <a:noFill/>
        </p:spPr>
        <p:txBody>
          <a:bodyPr/>
          <a:lstStyle/>
          <a:p>
            <a:fld id="{F7B7DB80-DB8A-4563-AF25-541A7FC959D4}" type="slidenum">
              <a:rPr lang="fr-FR" smtClean="0"/>
              <a:pPr/>
              <a:t>252</a:t>
            </a:fld>
            <a:endParaRPr lang="fr-FR" smtClean="0"/>
          </a:p>
        </p:txBody>
      </p:sp>
      <p:sp>
        <p:nvSpPr>
          <p:cNvPr id="452611" name="Rectangle 2"/>
          <p:cNvSpPr>
            <a:spLocks noGrp="1" noRot="1" noChangeAspect="1" noChangeArrowheads="1" noTextEdit="1"/>
          </p:cNvSpPr>
          <p:nvPr>
            <p:ph type="sldImg"/>
          </p:nvPr>
        </p:nvSpPr>
        <p:spPr>
          <a:solidFill>
            <a:srgbClr val="FFFFFF"/>
          </a:solidFill>
          <a:ln/>
        </p:spPr>
      </p:sp>
      <p:sp>
        <p:nvSpPr>
          <p:cNvPr id="4526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7"/>
          <p:cNvSpPr>
            <a:spLocks noGrp="1" noChangeArrowheads="1"/>
          </p:cNvSpPr>
          <p:nvPr>
            <p:ph type="sldNum" sz="quarter" idx="5"/>
          </p:nvPr>
        </p:nvSpPr>
        <p:spPr>
          <a:noFill/>
        </p:spPr>
        <p:txBody>
          <a:bodyPr/>
          <a:lstStyle/>
          <a:p>
            <a:fld id="{14B51EDF-1A6B-490B-B338-D11951D355E2}" type="slidenum">
              <a:rPr lang="fr-FR" smtClean="0"/>
              <a:pPr/>
              <a:t>253</a:t>
            </a:fld>
            <a:endParaRPr lang="fr-FR" smtClean="0"/>
          </a:p>
        </p:txBody>
      </p:sp>
      <p:sp>
        <p:nvSpPr>
          <p:cNvPr id="453635" name="Rectangle 2"/>
          <p:cNvSpPr>
            <a:spLocks noGrp="1" noRot="1" noChangeAspect="1" noChangeArrowheads="1" noTextEdit="1"/>
          </p:cNvSpPr>
          <p:nvPr>
            <p:ph type="sldImg"/>
          </p:nvPr>
        </p:nvSpPr>
        <p:spPr>
          <a:solidFill>
            <a:srgbClr val="FFFFFF"/>
          </a:solidFill>
          <a:ln/>
        </p:spPr>
      </p:sp>
      <p:sp>
        <p:nvSpPr>
          <p:cNvPr id="4536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7"/>
          <p:cNvSpPr>
            <a:spLocks noGrp="1" noChangeArrowheads="1"/>
          </p:cNvSpPr>
          <p:nvPr>
            <p:ph type="sldNum" sz="quarter" idx="5"/>
          </p:nvPr>
        </p:nvSpPr>
        <p:spPr>
          <a:noFill/>
        </p:spPr>
        <p:txBody>
          <a:bodyPr/>
          <a:lstStyle/>
          <a:p>
            <a:fld id="{B7DC6D74-309B-4836-99C9-0CD15972B81D}" type="slidenum">
              <a:rPr lang="fr-FR" smtClean="0"/>
              <a:pPr/>
              <a:t>254</a:t>
            </a:fld>
            <a:endParaRPr lang="fr-FR" smtClean="0"/>
          </a:p>
        </p:txBody>
      </p:sp>
      <p:sp>
        <p:nvSpPr>
          <p:cNvPr id="454659" name="Rectangle 2"/>
          <p:cNvSpPr>
            <a:spLocks noGrp="1" noRot="1" noChangeAspect="1" noChangeArrowheads="1" noTextEdit="1"/>
          </p:cNvSpPr>
          <p:nvPr>
            <p:ph type="sldImg"/>
          </p:nvPr>
        </p:nvSpPr>
        <p:spPr>
          <a:solidFill>
            <a:srgbClr val="FFFFFF"/>
          </a:solidFill>
          <a:ln/>
        </p:spPr>
      </p:sp>
      <p:sp>
        <p:nvSpPr>
          <p:cNvPr id="4546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7"/>
          <p:cNvSpPr>
            <a:spLocks noGrp="1" noChangeArrowheads="1"/>
          </p:cNvSpPr>
          <p:nvPr>
            <p:ph type="sldNum" sz="quarter" idx="5"/>
          </p:nvPr>
        </p:nvSpPr>
        <p:spPr>
          <a:noFill/>
        </p:spPr>
        <p:txBody>
          <a:bodyPr/>
          <a:lstStyle/>
          <a:p>
            <a:fld id="{3F039D7A-DB73-4A75-AE44-29BAD25AFC67}" type="slidenum">
              <a:rPr lang="fr-FR" smtClean="0"/>
              <a:pPr/>
              <a:t>255</a:t>
            </a:fld>
            <a:endParaRPr lang="fr-FR" smtClean="0"/>
          </a:p>
        </p:txBody>
      </p:sp>
      <p:sp>
        <p:nvSpPr>
          <p:cNvPr id="455683" name="Rectangle 2"/>
          <p:cNvSpPr>
            <a:spLocks noGrp="1" noRot="1" noChangeAspect="1" noChangeArrowheads="1" noTextEdit="1"/>
          </p:cNvSpPr>
          <p:nvPr>
            <p:ph type="sldImg"/>
          </p:nvPr>
        </p:nvSpPr>
        <p:spPr>
          <a:ln/>
        </p:spPr>
      </p:sp>
      <p:sp>
        <p:nvSpPr>
          <p:cNvPr id="45568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7"/>
          <p:cNvSpPr>
            <a:spLocks noGrp="1" noChangeArrowheads="1"/>
          </p:cNvSpPr>
          <p:nvPr>
            <p:ph type="sldNum" sz="quarter" idx="5"/>
          </p:nvPr>
        </p:nvSpPr>
        <p:spPr>
          <a:noFill/>
        </p:spPr>
        <p:txBody>
          <a:bodyPr/>
          <a:lstStyle/>
          <a:p>
            <a:fld id="{4FAE2EC6-B8E9-4887-8D90-3277DE8B1CDA}" type="slidenum">
              <a:rPr lang="fr-FR" smtClean="0"/>
              <a:pPr/>
              <a:t>256</a:t>
            </a:fld>
            <a:endParaRPr lang="fr-FR" smtClean="0"/>
          </a:p>
        </p:txBody>
      </p:sp>
      <p:sp>
        <p:nvSpPr>
          <p:cNvPr id="456707" name="Rectangle 2"/>
          <p:cNvSpPr>
            <a:spLocks noGrp="1" noRot="1" noChangeAspect="1" noChangeArrowheads="1" noTextEdit="1"/>
          </p:cNvSpPr>
          <p:nvPr>
            <p:ph type="sldImg"/>
          </p:nvPr>
        </p:nvSpPr>
        <p:spPr>
          <a:solidFill>
            <a:srgbClr val="FFFFFF"/>
          </a:solidFill>
          <a:ln/>
        </p:spPr>
      </p:sp>
      <p:sp>
        <p:nvSpPr>
          <p:cNvPr id="4567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7"/>
          <p:cNvSpPr>
            <a:spLocks noGrp="1" noChangeArrowheads="1"/>
          </p:cNvSpPr>
          <p:nvPr>
            <p:ph type="sldNum" sz="quarter" idx="5"/>
          </p:nvPr>
        </p:nvSpPr>
        <p:spPr>
          <a:noFill/>
        </p:spPr>
        <p:txBody>
          <a:bodyPr/>
          <a:lstStyle/>
          <a:p>
            <a:fld id="{E1018A9D-33D4-43FC-8FD5-A345974D3E51}" type="slidenum">
              <a:rPr lang="fr-FR" smtClean="0"/>
              <a:pPr/>
              <a:t>21</a:t>
            </a:fld>
            <a:endParaRPr lang="fr-FR" smtClean="0"/>
          </a:p>
        </p:txBody>
      </p:sp>
      <p:sp>
        <p:nvSpPr>
          <p:cNvPr id="307203" name="Rectangle 2"/>
          <p:cNvSpPr>
            <a:spLocks noGrp="1" noRot="1" noChangeAspect="1" noChangeArrowheads="1" noTextEdit="1"/>
          </p:cNvSpPr>
          <p:nvPr>
            <p:ph type="sldImg"/>
          </p:nvPr>
        </p:nvSpPr>
        <p:spPr>
          <a:ln/>
        </p:spPr>
      </p:sp>
      <p:sp>
        <p:nvSpPr>
          <p:cNvPr id="307204" name="Rectangle 3"/>
          <p:cNvSpPr>
            <a:spLocks noGrp="1" noChangeArrowheads="1"/>
          </p:cNvSpPr>
          <p:nvPr>
            <p:ph type="body" idx="1"/>
          </p:nvPr>
        </p:nvSpPr>
        <p:spPr>
          <a:noFill/>
          <a:ln/>
        </p:spPr>
        <p:txBody>
          <a:bodyPr/>
          <a:lstStyle/>
          <a:p>
            <a:pPr eaLnBrk="1" hangingPunct="1"/>
            <a:r>
              <a:rPr lang="fr-FR" smtClean="0"/>
              <a:t>Mc Luhan  le medium c’est le message La galaxie Gutenberg : 1962</a:t>
            </a:r>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7"/>
          <p:cNvSpPr>
            <a:spLocks noGrp="1" noChangeArrowheads="1"/>
          </p:cNvSpPr>
          <p:nvPr>
            <p:ph type="sldNum" sz="quarter" idx="5"/>
          </p:nvPr>
        </p:nvSpPr>
        <p:spPr>
          <a:noFill/>
        </p:spPr>
        <p:txBody>
          <a:bodyPr/>
          <a:lstStyle/>
          <a:p>
            <a:fld id="{C1488154-0360-4F14-9FCD-2AC34DC37874}" type="slidenum">
              <a:rPr lang="fr-FR" smtClean="0"/>
              <a:pPr/>
              <a:t>257</a:t>
            </a:fld>
            <a:endParaRPr lang="fr-FR" smtClean="0"/>
          </a:p>
        </p:txBody>
      </p:sp>
      <p:sp>
        <p:nvSpPr>
          <p:cNvPr id="457731" name="Rectangle 2"/>
          <p:cNvSpPr>
            <a:spLocks noGrp="1" noRot="1" noChangeAspect="1" noChangeArrowheads="1" noTextEdit="1"/>
          </p:cNvSpPr>
          <p:nvPr>
            <p:ph type="sldImg"/>
          </p:nvPr>
        </p:nvSpPr>
        <p:spPr>
          <a:solidFill>
            <a:srgbClr val="FFFFFF"/>
          </a:solidFill>
          <a:ln/>
        </p:spPr>
      </p:sp>
      <p:sp>
        <p:nvSpPr>
          <p:cNvPr id="4577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7"/>
          <p:cNvSpPr>
            <a:spLocks noGrp="1" noChangeArrowheads="1"/>
          </p:cNvSpPr>
          <p:nvPr>
            <p:ph type="sldNum" sz="quarter" idx="5"/>
          </p:nvPr>
        </p:nvSpPr>
        <p:spPr>
          <a:noFill/>
        </p:spPr>
        <p:txBody>
          <a:bodyPr/>
          <a:lstStyle/>
          <a:p>
            <a:fld id="{693FD173-DBFE-4A0D-8A48-AF76F6B7E878}" type="slidenum">
              <a:rPr lang="fr-FR" smtClean="0"/>
              <a:pPr/>
              <a:t>258</a:t>
            </a:fld>
            <a:endParaRPr lang="fr-FR" smtClean="0"/>
          </a:p>
        </p:txBody>
      </p:sp>
      <p:sp>
        <p:nvSpPr>
          <p:cNvPr id="458755" name="Rectangle 2"/>
          <p:cNvSpPr>
            <a:spLocks noGrp="1" noRot="1" noChangeAspect="1" noChangeArrowheads="1" noTextEdit="1"/>
          </p:cNvSpPr>
          <p:nvPr>
            <p:ph type="sldImg"/>
          </p:nvPr>
        </p:nvSpPr>
        <p:spPr>
          <a:ln/>
        </p:spPr>
      </p:sp>
      <p:sp>
        <p:nvSpPr>
          <p:cNvPr id="45875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7"/>
          <p:cNvSpPr>
            <a:spLocks noGrp="1" noChangeArrowheads="1"/>
          </p:cNvSpPr>
          <p:nvPr>
            <p:ph type="sldNum" sz="quarter" idx="5"/>
          </p:nvPr>
        </p:nvSpPr>
        <p:spPr>
          <a:noFill/>
        </p:spPr>
        <p:txBody>
          <a:bodyPr/>
          <a:lstStyle/>
          <a:p>
            <a:fld id="{7696277D-CEFA-4855-BD60-BA574912E7A5}" type="slidenum">
              <a:rPr lang="fr-FR" smtClean="0"/>
              <a:pPr/>
              <a:t>259</a:t>
            </a:fld>
            <a:endParaRPr lang="fr-FR" smtClean="0"/>
          </a:p>
        </p:txBody>
      </p:sp>
      <p:sp>
        <p:nvSpPr>
          <p:cNvPr id="459779" name="Rectangle 2"/>
          <p:cNvSpPr>
            <a:spLocks noGrp="1" noRot="1" noChangeAspect="1" noChangeArrowheads="1" noTextEdit="1"/>
          </p:cNvSpPr>
          <p:nvPr>
            <p:ph type="sldImg"/>
          </p:nvPr>
        </p:nvSpPr>
        <p:spPr>
          <a:solidFill>
            <a:srgbClr val="FFFFFF"/>
          </a:solidFill>
          <a:ln/>
        </p:spPr>
      </p:sp>
      <p:sp>
        <p:nvSpPr>
          <p:cNvPr id="45978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7"/>
          <p:cNvSpPr>
            <a:spLocks noGrp="1" noChangeArrowheads="1"/>
          </p:cNvSpPr>
          <p:nvPr>
            <p:ph type="sldNum" sz="quarter" idx="5"/>
          </p:nvPr>
        </p:nvSpPr>
        <p:spPr>
          <a:noFill/>
        </p:spPr>
        <p:txBody>
          <a:bodyPr/>
          <a:lstStyle/>
          <a:p>
            <a:fld id="{361784CC-E4F3-43DB-B55B-CE93F13EB1FD}" type="slidenum">
              <a:rPr lang="fr-FR" smtClean="0"/>
              <a:pPr/>
              <a:t>260</a:t>
            </a:fld>
            <a:endParaRPr lang="fr-FR" smtClean="0"/>
          </a:p>
        </p:txBody>
      </p:sp>
      <p:sp>
        <p:nvSpPr>
          <p:cNvPr id="460803" name="Rectangle 2"/>
          <p:cNvSpPr>
            <a:spLocks noGrp="1" noRot="1" noChangeAspect="1" noChangeArrowheads="1" noTextEdit="1"/>
          </p:cNvSpPr>
          <p:nvPr>
            <p:ph type="sldImg"/>
          </p:nvPr>
        </p:nvSpPr>
        <p:spPr>
          <a:solidFill>
            <a:srgbClr val="FFFFFF"/>
          </a:solidFill>
          <a:ln/>
        </p:spPr>
      </p:sp>
      <p:sp>
        <p:nvSpPr>
          <p:cNvPr id="4608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7"/>
          <p:cNvSpPr>
            <a:spLocks noGrp="1" noChangeArrowheads="1"/>
          </p:cNvSpPr>
          <p:nvPr>
            <p:ph type="sldNum" sz="quarter" idx="5"/>
          </p:nvPr>
        </p:nvSpPr>
        <p:spPr>
          <a:noFill/>
        </p:spPr>
        <p:txBody>
          <a:bodyPr/>
          <a:lstStyle/>
          <a:p>
            <a:fld id="{7431FD9C-0787-4F9B-AF6D-3337E02E3854}" type="slidenum">
              <a:rPr lang="fr-FR" smtClean="0"/>
              <a:pPr/>
              <a:t>261</a:t>
            </a:fld>
            <a:endParaRPr lang="fr-FR" smtClean="0"/>
          </a:p>
        </p:txBody>
      </p:sp>
      <p:sp>
        <p:nvSpPr>
          <p:cNvPr id="461827" name="Rectangle 2"/>
          <p:cNvSpPr>
            <a:spLocks noGrp="1" noRot="1" noChangeAspect="1" noChangeArrowheads="1" noTextEdit="1"/>
          </p:cNvSpPr>
          <p:nvPr>
            <p:ph type="sldImg"/>
          </p:nvPr>
        </p:nvSpPr>
        <p:spPr>
          <a:solidFill>
            <a:srgbClr val="FFFFFF"/>
          </a:solidFill>
          <a:ln/>
        </p:spPr>
      </p:sp>
      <p:sp>
        <p:nvSpPr>
          <p:cNvPr id="4618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7"/>
          <p:cNvSpPr>
            <a:spLocks noGrp="1" noChangeArrowheads="1"/>
          </p:cNvSpPr>
          <p:nvPr>
            <p:ph type="sldNum" sz="quarter" idx="5"/>
          </p:nvPr>
        </p:nvSpPr>
        <p:spPr>
          <a:noFill/>
        </p:spPr>
        <p:txBody>
          <a:bodyPr/>
          <a:lstStyle/>
          <a:p>
            <a:fld id="{6506B149-96A1-420E-B1AA-E657C7D407DB}" type="slidenum">
              <a:rPr lang="fr-FR" smtClean="0"/>
              <a:pPr/>
              <a:t>262</a:t>
            </a:fld>
            <a:endParaRPr lang="fr-FR" smtClean="0"/>
          </a:p>
        </p:txBody>
      </p:sp>
      <p:sp>
        <p:nvSpPr>
          <p:cNvPr id="462851" name="Rectangle 2"/>
          <p:cNvSpPr>
            <a:spLocks noGrp="1" noRot="1" noChangeAspect="1" noChangeArrowheads="1" noTextEdit="1"/>
          </p:cNvSpPr>
          <p:nvPr>
            <p:ph type="sldImg"/>
          </p:nvPr>
        </p:nvSpPr>
        <p:spPr>
          <a:ln/>
        </p:spPr>
      </p:sp>
      <p:sp>
        <p:nvSpPr>
          <p:cNvPr id="46285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7"/>
          <p:cNvSpPr>
            <a:spLocks noGrp="1" noChangeArrowheads="1"/>
          </p:cNvSpPr>
          <p:nvPr>
            <p:ph type="sldNum" sz="quarter" idx="5"/>
          </p:nvPr>
        </p:nvSpPr>
        <p:spPr>
          <a:noFill/>
        </p:spPr>
        <p:txBody>
          <a:bodyPr/>
          <a:lstStyle/>
          <a:p>
            <a:fld id="{E3D93F17-86FB-4330-90FD-9E0839D32AAC}" type="slidenum">
              <a:rPr lang="fr-FR" smtClean="0"/>
              <a:pPr/>
              <a:t>263</a:t>
            </a:fld>
            <a:endParaRPr lang="fr-FR" smtClean="0"/>
          </a:p>
        </p:txBody>
      </p:sp>
      <p:sp>
        <p:nvSpPr>
          <p:cNvPr id="463875" name="Rectangle 2"/>
          <p:cNvSpPr>
            <a:spLocks noGrp="1" noRot="1" noChangeAspect="1" noChangeArrowheads="1" noTextEdit="1"/>
          </p:cNvSpPr>
          <p:nvPr>
            <p:ph type="sldImg"/>
          </p:nvPr>
        </p:nvSpPr>
        <p:spPr>
          <a:solidFill>
            <a:srgbClr val="FFFFFF"/>
          </a:solidFill>
          <a:ln/>
        </p:spPr>
      </p:sp>
      <p:sp>
        <p:nvSpPr>
          <p:cNvPr id="4638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7"/>
          <p:cNvSpPr>
            <a:spLocks noGrp="1" noChangeArrowheads="1"/>
          </p:cNvSpPr>
          <p:nvPr>
            <p:ph type="sldNum" sz="quarter" idx="5"/>
          </p:nvPr>
        </p:nvSpPr>
        <p:spPr>
          <a:noFill/>
        </p:spPr>
        <p:txBody>
          <a:bodyPr/>
          <a:lstStyle/>
          <a:p>
            <a:fld id="{C044EEA0-6912-47CE-AEBC-50F848D27E72}" type="slidenum">
              <a:rPr lang="fr-FR" smtClean="0"/>
              <a:pPr/>
              <a:t>264</a:t>
            </a:fld>
            <a:endParaRPr lang="fr-FR" smtClean="0"/>
          </a:p>
        </p:txBody>
      </p:sp>
      <p:sp>
        <p:nvSpPr>
          <p:cNvPr id="464899" name="Rectangle 2"/>
          <p:cNvSpPr>
            <a:spLocks noGrp="1" noRot="1" noChangeAspect="1" noChangeArrowheads="1" noTextEdit="1"/>
          </p:cNvSpPr>
          <p:nvPr>
            <p:ph type="sldImg"/>
          </p:nvPr>
        </p:nvSpPr>
        <p:spPr>
          <a:solidFill>
            <a:srgbClr val="FFFFFF"/>
          </a:solidFill>
          <a:ln/>
        </p:spPr>
      </p:sp>
      <p:sp>
        <p:nvSpPr>
          <p:cNvPr id="4649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7"/>
          <p:cNvSpPr>
            <a:spLocks noGrp="1" noChangeArrowheads="1"/>
          </p:cNvSpPr>
          <p:nvPr>
            <p:ph type="sldNum" sz="quarter" idx="5"/>
          </p:nvPr>
        </p:nvSpPr>
        <p:spPr>
          <a:noFill/>
        </p:spPr>
        <p:txBody>
          <a:bodyPr/>
          <a:lstStyle/>
          <a:p>
            <a:fld id="{2A65DABE-8513-47B2-9982-269957A2D3FC}" type="slidenum">
              <a:rPr lang="fr-FR" smtClean="0"/>
              <a:pPr/>
              <a:t>265</a:t>
            </a:fld>
            <a:endParaRPr lang="fr-FR" smtClean="0"/>
          </a:p>
        </p:txBody>
      </p:sp>
      <p:sp>
        <p:nvSpPr>
          <p:cNvPr id="465923" name="Rectangle 2"/>
          <p:cNvSpPr>
            <a:spLocks noGrp="1" noRot="1" noChangeAspect="1" noChangeArrowheads="1" noTextEdit="1"/>
          </p:cNvSpPr>
          <p:nvPr>
            <p:ph type="sldImg"/>
          </p:nvPr>
        </p:nvSpPr>
        <p:spPr>
          <a:solidFill>
            <a:srgbClr val="FFFFFF"/>
          </a:solidFill>
          <a:ln/>
        </p:spPr>
      </p:sp>
      <p:sp>
        <p:nvSpPr>
          <p:cNvPr id="4659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7"/>
          <p:cNvSpPr>
            <a:spLocks noGrp="1" noChangeArrowheads="1"/>
          </p:cNvSpPr>
          <p:nvPr>
            <p:ph type="sldNum" sz="quarter" idx="5"/>
          </p:nvPr>
        </p:nvSpPr>
        <p:spPr>
          <a:noFill/>
        </p:spPr>
        <p:txBody>
          <a:bodyPr/>
          <a:lstStyle/>
          <a:p>
            <a:fld id="{9CA4D7E8-D7D3-405F-92AE-4FCD5AB1929C}" type="slidenum">
              <a:rPr lang="fr-FR" smtClean="0"/>
              <a:pPr/>
              <a:t>266</a:t>
            </a:fld>
            <a:endParaRPr lang="fr-FR" smtClean="0"/>
          </a:p>
        </p:txBody>
      </p:sp>
      <p:sp>
        <p:nvSpPr>
          <p:cNvPr id="466947" name="Rectangle 2"/>
          <p:cNvSpPr>
            <a:spLocks noGrp="1" noRot="1" noChangeAspect="1" noChangeArrowheads="1" noTextEdit="1"/>
          </p:cNvSpPr>
          <p:nvPr>
            <p:ph type="sldImg"/>
          </p:nvPr>
        </p:nvSpPr>
        <p:spPr>
          <a:solidFill>
            <a:srgbClr val="FFFFFF"/>
          </a:solidFill>
          <a:ln/>
        </p:spPr>
      </p:sp>
      <p:sp>
        <p:nvSpPr>
          <p:cNvPr id="4669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7"/>
          <p:cNvSpPr>
            <a:spLocks noGrp="1" noChangeArrowheads="1"/>
          </p:cNvSpPr>
          <p:nvPr>
            <p:ph type="sldNum" sz="quarter" idx="5"/>
          </p:nvPr>
        </p:nvSpPr>
        <p:spPr>
          <a:noFill/>
        </p:spPr>
        <p:txBody>
          <a:bodyPr/>
          <a:lstStyle/>
          <a:p>
            <a:fld id="{4CCB69FD-F7FD-4908-98AD-23738C7EA9B1}" type="slidenum">
              <a:rPr lang="fr-FR" smtClean="0"/>
              <a:pPr/>
              <a:t>22</a:t>
            </a:fld>
            <a:endParaRPr lang="fr-FR" smtClean="0"/>
          </a:p>
        </p:txBody>
      </p:sp>
      <p:sp>
        <p:nvSpPr>
          <p:cNvPr id="308227" name="Rectangle 2"/>
          <p:cNvSpPr>
            <a:spLocks noGrp="1" noRot="1" noChangeAspect="1" noChangeArrowheads="1" noTextEdit="1"/>
          </p:cNvSpPr>
          <p:nvPr>
            <p:ph type="sldImg"/>
          </p:nvPr>
        </p:nvSpPr>
        <p:spPr>
          <a:ln/>
        </p:spPr>
      </p:sp>
      <p:sp>
        <p:nvSpPr>
          <p:cNvPr id="30822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7"/>
          <p:cNvSpPr>
            <a:spLocks noGrp="1" noChangeArrowheads="1"/>
          </p:cNvSpPr>
          <p:nvPr>
            <p:ph type="sldNum" sz="quarter" idx="5"/>
          </p:nvPr>
        </p:nvSpPr>
        <p:spPr>
          <a:noFill/>
        </p:spPr>
        <p:txBody>
          <a:bodyPr/>
          <a:lstStyle/>
          <a:p>
            <a:fld id="{CCC9737D-08C0-4277-9825-17A550D51E62}" type="slidenum">
              <a:rPr lang="fr-FR" smtClean="0"/>
              <a:pPr/>
              <a:t>267</a:t>
            </a:fld>
            <a:endParaRPr lang="fr-FR" smtClean="0"/>
          </a:p>
        </p:txBody>
      </p:sp>
      <p:sp>
        <p:nvSpPr>
          <p:cNvPr id="467971" name="Rectangle 2"/>
          <p:cNvSpPr>
            <a:spLocks noGrp="1" noRot="1" noChangeAspect="1" noChangeArrowheads="1" noTextEdit="1"/>
          </p:cNvSpPr>
          <p:nvPr>
            <p:ph type="sldImg"/>
          </p:nvPr>
        </p:nvSpPr>
        <p:spPr>
          <a:solidFill>
            <a:srgbClr val="FFFFFF"/>
          </a:solidFill>
          <a:ln/>
        </p:spPr>
      </p:sp>
      <p:sp>
        <p:nvSpPr>
          <p:cNvPr id="4679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7"/>
          <p:cNvSpPr>
            <a:spLocks noGrp="1" noChangeArrowheads="1"/>
          </p:cNvSpPr>
          <p:nvPr>
            <p:ph type="sldNum" sz="quarter" idx="5"/>
          </p:nvPr>
        </p:nvSpPr>
        <p:spPr>
          <a:noFill/>
        </p:spPr>
        <p:txBody>
          <a:bodyPr/>
          <a:lstStyle/>
          <a:p>
            <a:fld id="{5B497E5B-BAAD-4897-B34E-4620BC47D623}" type="slidenum">
              <a:rPr lang="fr-FR" smtClean="0"/>
              <a:pPr/>
              <a:t>268</a:t>
            </a:fld>
            <a:endParaRPr lang="fr-FR" smtClean="0"/>
          </a:p>
        </p:txBody>
      </p:sp>
      <p:sp>
        <p:nvSpPr>
          <p:cNvPr id="468995" name="Rectangle 2"/>
          <p:cNvSpPr>
            <a:spLocks noGrp="1" noRot="1" noChangeAspect="1" noChangeArrowheads="1" noTextEdit="1"/>
          </p:cNvSpPr>
          <p:nvPr>
            <p:ph type="sldImg"/>
          </p:nvPr>
        </p:nvSpPr>
        <p:spPr>
          <a:solidFill>
            <a:srgbClr val="FFFFFF"/>
          </a:solidFill>
          <a:ln/>
        </p:spPr>
      </p:sp>
      <p:sp>
        <p:nvSpPr>
          <p:cNvPr id="4689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7"/>
          <p:cNvSpPr>
            <a:spLocks noGrp="1" noChangeArrowheads="1"/>
          </p:cNvSpPr>
          <p:nvPr>
            <p:ph type="sldNum" sz="quarter" idx="5"/>
          </p:nvPr>
        </p:nvSpPr>
        <p:spPr>
          <a:noFill/>
        </p:spPr>
        <p:txBody>
          <a:bodyPr/>
          <a:lstStyle/>
          <a:p>
            <a:fld id="{6D53E75A-6DA3-47D6-A9A5-10E6767C4776}" type="slidenum">
              <a:rPr lang="fr-FR" smtClean="0"/>
              <a:pPr/>
              <a:t>269</a:t>
            </a:fld>
            <a:endParaRPr lang="fr-FR" smtClean="0"/>
          </a:p>
        </p:txBody>
      </p:sp>
      <p:sp>
        <p:nvSpPr>
          <p:cNvPr id="470019" name="Rectangle 2"/>
          <p:cNvSpPr>
            <a:spLocks noGrp="1" noRot="1" noChangeAspect="1" noChangeArrowheads="1" noTextEdit="1"/>
          </p:cNvSpPr>
          <p:nvPr>
            <p:ph type="sldImg"/>
          </p:nvPr>
        </p:nvSpPr>
        <p:spPr>
          <a:ln/>
        </p:spPr>
      </p:sp>
      <p:sp>
        <p:nvSpPr>
          <p:cNvPr id="47002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7"/>
          <p:cNvSpPr>
            <a:spLocks noGrp="1" noChangeArrowheads="1"/>
          </p:cNvSpPr>
          <p:nvPr>
            <p:ph type="sldNum" sz="quarter" idx="5"/>
          </p:nvPr>
        </p:nvSpPr>
        <p:spPr>
          <a:noFill/>
        </p:spPr>
        <p:txBody>
          <a:bodyPr/>
          <a:lstStyle/>
          <a:p>
            <a:fld id="{E0E45B64-46A9-48AD-8EA8-0F1F80451534}" type="slidenum">
              <a:rPr lang="fr-FR" smtClean="0"/>
              <a:pPr/>
              <a:t>270</a:t>
            </a:fld>
            <a:endParaRPr lang="fr-FR" smtClean="0"/>
          </a:p>
        </p:txBody>
      </p:sp>
      <p:sp>
        <p:nvSpPr>
          <p:cNvPr id="471043" name="Rectangle 2"/>
          <p:cNvSpPr>
            <a:spLocks noGrp="1" noRot="1" noChangeAspect="1" noChangeArrowheads="1" noTextEdit="1"/>
          </p:cNvSpPr>
          <p:nvPr>
            <p:ph type="sldImg"/>
          </p:nvPr>
        </p:nvSpPr>
        <p:spPr>
          <a:ln/>
        </p:spPr>
      </p:sp>
      <p:sp>
        <p:nvSpPr>
          <p:cNvPr id="47104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7"/>
          <p:cNvSpPr>
            <a:spLocks noGrp="1" noChangeArrowheads="1"/>
          </p:cNvSpPr>
          <p:nvPr>
            <p:ph type="sldNum" sz="quarter" idx="5"/>
          </p:nvPr>
        </p:nvSpPr>
        <p:spPr>
          <a:noFill/>
        </p:spPr>
        <p:txBody>
          <a:bodyPr/>
          <a:lstStyle/>
          <a:p>
            <a:fld id="{879A1039-9DC3-48CA-BD81-273542A24E43}" type="slidenum">
              <a:rPr lang="fr-FR" smtClean="0"/>
              <a:pPr/>
              <a:t>271</a:t>
            </a:fld>
            <a:endParaRPr lang="fr-FR" smtClean="0"/>
          </a:p>
        </p:txBody>
      </p:sp>
      <p:sp>
        <p:nvSpPr>
          <p:cNvPr id="472067" name="Rectangle 2"/>
          <p:cNvSpPr>
            <a:spLocks noGrp="1" noRot="1" noChangeAspect="1" noChangeArrowheads="1" noTextEdit="1"/>
          </p:cNvSpPr>
          <p:nvPr>
            <p:ph type="sldImg"/>
          </p:nvPr>
        </p:nvSpPr>
        <p:spPr>
          <a:solidFill>
            <a:srgbClr val="FFFFFF"/>
          </a:solidFill>
          <a:ln/>
        </p:spPr>
      </p:sp>
      <p:sp>
        <p:nvSpPr>
          <p:cNvPr id="4720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7"/>
          <p:cNvSpPr>
            <a:spLocks noGrp="1" noChangeArrowheads="1"/>
          </p:cNvSpPr>
          <p:nvPr>
            <p:ph type="sldNum" sz="quarter" idx="5"/>
          </p:nvPr>
        </p:nvSpPr>
        <p:spPr>
          <a:noFill/>
        </p:spPr>
        <p:txBody>
          <a:bodyPr/>
          <a:lstStyle/>
          <a:p>
            <a:fld id="{528F2270-078E-4A92-B277-9C5B8A6FF9A6}" type="slidenum">
              <a:rPr lang="fr-FR" smtClean="0"/>
              <a:pPr/>
              <a:t>272</a:t>
            </a:fld>
            <a:endParaRPr lang="fr-FR" smtClean="0"/>
          </a:p>
        </p:txBody>
      </p:sp>
      <p:sp>
        <p:nvSpPr>
          <p:cNvPr id="473091" name="Rectangle 2"/>
          <p:cNvSpPr>
            <a:spLocks noGrp="1" noRot="1" noChangeAspect="1" noChangeArrowheads="1" noTextEdit="1"/>
          </p:cNvSpPr>
          <p:nvPr>
            <p:ph type="sldImg"/>
          </p:nvPr>
        </p:nvSpPr>
        <p:spPr>
          <a:solidFill>
            <a:srgbClr val="FFFFFF"/>
          </a:solidFill>
          <a:ln/>
        </p:spPr>
      </p:sp>
      <p:sp>
        <p:nvSpPr>
          <p:cNvPr id="4730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7"/>
          <p:cNvSpPr>
            <a:spLocks noGrp="1" noChangeArrowheads="1"/>
          </p:cNvSpPr>
          <p:nvPr>
            <p:ph type="sldNum" sz="quarter" idx="5"/>
          </p:nvPr>
        </p:nvSpPr>
        <p:spPr>
          <a:noFill/>
        </p:spPr>
        <p:txBody>
          <a:bodyPr/>
          <a:lstStyle/>
          <a:p>
            <a:fld id="{91917B1D-4E13-4DEA-922B-49C5C4224072}" type="slidenum">
              <a:rPr lang="fr-FR" smtClean="0"/>
              <a:pPr/>
              <a:t>273</a:t>
            </a:fld>
            <a:endParaRPr lang="fr-FR" smtClean="0"/>
          </a:p>
        </p:txBody>
      </p:sp>
      <p:sp>
        <p:nvSpPr>
          <p:cNvPr id="474115" name="Rectangle 2"/>
          <p:cNvSpPr>
            <a:spLocks noGrp="1" noRot="1" noChangeAspect="1" noChangeArrowheads="1" noTextEdit="1"/>
          </p:cNvSpPr>
          <p:nvPr>
            <p:ph type="sldImg"/>
          </p:nvPr>
        </p:nvSpPr>
        <p:spPr>
          <a:ln/>
        </p:spPr>
      </p:sp>
      <p:sp>
        <p:nvSpPr>
          <p:cNvPr id="47411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7"/>
          <p:cNvSpPr>
            <a:spLocks noGrp="1" noChangeArrowheads="1"/>
          </p:cNvSpPr>
          <p:nvPr>
            <p:ph type="sldNum" sz="quarter" idx="5"/>
          </p:nvPr>
        </p:nvSpPr>
        <p:spPr>
          <a:noFill/>
        </p:spPr>
        <p:txBody>
          <a:bodyPr/>
          <a:lstStyle/>
          <a:p>
            <a:fld id="{101A6016-1D62-4347-8948-12A3FDEDCB2A}" type="slidenum">
              <a:rPr lang="fr-FR" smtClean="0"/>
              <a:pPr/>
              <a:t>274</a:t>
            </a:fld>
            <a:endParaRPr lang="fr-FR" smtClean="0"/>
          </a:p>
        </p:txBody>
      </p:sp>
      <p:sp>
        <p:nvSpPr>
          <p:cNvPr id="475139" name="Rectangle 2"/>
          <p:cNvSpPr>
            <a:spLocks noGrp="1" noRot="1" noChangeAspect="1" noChangeArrowheads="1" noTextEdit="1"/>
          </p:cNvSpPr>
          <p:nvPr>
            <p:ph type="sldImg"/>
          </p:nvPr>
        </p:nvSpPr>
        <p:spPr>
          <a:ln/>
        </p:spPr>
      </p:sp>
      <p:sp>
        <p:nvSpPr>
          <p:cNvPr id="47514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7"/>
          <p:cNvSpPr>
            <a:spLocks noGrp="1" noChangeArrowheads="1"/>
          </p:cNvSpPr>
          <p:nvPr>
            <p:ph type="sldNum" sz="quarter" idx="5"/>
          </p:nvPr>
        </p:nvSpPr>
        <p:spPr>
          <a:noFill/>
        </p:spPr>
        <p:txBody>
          <a:bodyPr/>
          <a:lstStyle/>
          <a:p>
            <a:fld id="{7288C473-D690-4558-BC8C-C95995975CCD}" type="slidenum">
              <a:rPr lang="fr-FR" smtClean="0"/>
              <a:pPr/>
              <a:t>275</a:t>
            </a:fld>
            <a:endParaRPr lang="fr-FR" smtClean="0"/>
          </a:p>
        </p:txBody>
      </p:sp>
      <p:sp>
        <p:nvSpPr>
          <p:cNvPr id="476163" name="Rectangle 2"/>
          <p:cNvSpPr>
            <a:spLocks noGrp="1" noRot="1" noChangeAspect="1" noChangeArrowheads="1" noTextEdit="1"/>
          </p:cNvSpPr>
          <p:nvPr>
            <p:ph type="sldImg"/>
          </p:nvPr>
        </p:nvSpPr>
        <p:spPr>
          <a:solidFill>
            <a:srgbClr val="FFFFFF"/>
          </a:solidFill>
          <a:ln/>
        </p:spPr>
      </p:sp>
      <p:sp>
        <p:nvSpPr>
          <p:cNvPr id="4761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7"/>
          <p:cNvSpPr>
            <a:spLocks noGrp="1" noChangeArrowheads="1"/>
          </p:cNvSpPr>
          <p:nvPr>
            <p:ph type="sldNum" sz="quarter" idx="5"/>
          </p:nvPr>
        </p:nvSpPr>
        <p:spPr>
          <a:noFill/>
        </p:spPr>
        <p:txBody>
          <a:bodyPr/>
          <a:lstStyle/>
          <a:p>
            <a:fld id="{703840A3-7487-4FB7-9211-D157E3A942E6}" type="slidenum">
              <a:rPr lang="fr-FR" smtClean="0"/>
              <a:pPr/>
              <a:t>276</a:t>
            </a:fld>
            <a:endParaRPr lang="fr-FR" smtClean="0"/>
          </a:p>
        </p:txBody>
      </p:sp>
      <p:sp>
        <p:nvSpPr>
          <p:cNvPr id="477187" name="Rectangle 2"/>
          <p:cNvSpPr>
            <a:spLocks noGrp="1" noRot="1" noChangeAspect="1" noChangeArrowheads="1" noTextEdit="1"/>
          </p:cNvSpPr>
          <p:nvPr>
            <p:ph type="sldImg"/>
          </p:nvPr>
        </p:nvSpPr>
        <p:spPr>
          <a:solidFill>
            <a:srgbClr val="FFFFFF"/>
          </a:solidFill>
          <a:ln/>
        </p:spPr>
      </p:sp>
      <p:sp>
        <p:nvSpPr>
          <p:cNvPr id="4771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p:cNvSpPr>
            <a:spLocks noGrp="1" noChangeArrowheads="1"/>
          </p:cNvSpPr>
          <p:nvPr>
            <p:ph type="sldNum" sz="quarter" idx="5"/>
          </p:nvPr>
        </p:nvSpPr>
        <p:spPr>
          <a:noFill/>
        </p:spPr>
        <p:txBody>
          <a:bodyPr/>
          <a:lstStyle/>
          <a:p>
            <a:fld id="{7917F07B-365D-4142-90BF-F90D99E4BC30}" type="slidenum">
              <a:rPr lang="fr-FR" smtClean="0"/>
              <a:pPr/>
              <a:t>23</a:t>
            </a:fld>
            <a:endParaRPr lang="fr-FR" smtClean="0"/>
          </a:p>
        </p:txBody>
      </p:sp>
      <p:sp>
        <p:nvSpPr>
          <p:cNvPr id="309251" name="Rectangle 2"/>
          <p:cNvSpPr>
            <a:spLocks noGrp="1" noRot="1" noChangeAspect="1" noChangeArrowheads="1" noTextEdit="1"/>
          </p:cNvSpPr>
          <p:nvPr>
            <p:ph type="sldImg"/>
          </p:nvPr>
        </p:nvSpPr>
        <p:spPr>
          <a:solidFill>
            <a:srgbClr val="FFFFFF"/>
          </a:solidFill>
          <a:ln/>
        </p:spPr>
      </p:sp>
      <p:sp>
        <p:nvSpPr>
          <p:cNvPr id="3092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7"/>
          <p:cNvSpPr>
            <a:spLocks noGrp="1" noChangeArrowheads="1"/>
          </p:cNvSpPr>
          <p:nvPr>
            <p:ph type="sldNum" sz="quarter" idx="5"/>
          </p:nvPr>
        </p:nvSpPr>
        <p:spPr>
          <a:noFill/>
        </p:spPr>
        <p:txBody>
          <a:bodyPr/>
          <a:lstStyle/>
          <a:p>
            <a:fld id="{2B1255B5-E5E9-469B-8979-8CE36E86DB3F}" type="slidenum">
              <a:rPr lang="fr-FR" smtClean="0"/>
              <a:pPr/>
              <a:t>277</a:t>
            </a:fld>
            <a:endParaRPr lang="fr-FR" smtClean="0"/>
          </a:p>
        </p:txBody>
      </p:sp>
      <p:sp>
        <p:nvSpPr>
          <p:cNvPr id="478211" name="Rectangle 2"/>
          <p:cNvSpPr>
            <a:spLocks noGrp="1" noRot="1" noChangeAspect="1" noChangeArrowheads="1" noTextEdit="1"/>
          </p:cNvSpPr>
          <p:nvPr>
            <p:ph type="sldImg"/>
          </p:nvPr>
        </p:nvSpPr>
        <p:spPr>
          <a:solidFill>
            <a:srgbClr val="FFFFFF"/>
          </a:solidFill>
          <a:ln/>
        </p:spPr>
      </p:sp>
      <p:sp>
        <p:nvSpPr>
          <p:cNvPr id="4782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7"/>
          <p:cNvSpPr>
            <a:spLocks noGrp="1" noChangeArrowheads="1"/>
          </p:cNvSpPr>
          <p:nvPr>
            <p:ph type="sldNum" sz="quarter" idx="5"/>
          </p:nvPr>
        </p:nvSpPr>
        <p:spPr>
          <a:noFill/>
        </p:spPr>
        <p:txBody>
          <a:bodyPr/>
          <a:lstStyle/>
          <a:p>
            <a:fld id="{EC5BC34A-364E-44D0-B901-581DCBE97E9C}" type="slidenum">
              <a:rPr lang="fr-FR" smtClean="0"/>
              <a:pPr/>
              <a:t>278</a:t>
            </a:fld>
            <a:endParaRPr lang="fr-FR" smtClean="0"/>
          </a:p>
        </p:txBody>
      </p:sp>
      <p:sp>
        <p:nvSpPr>
          <p:cNvPr id="479235" name="Rectangle 2"/>
          <p:cNvSpPr>
            <a:spLocks noGrp="1" noRot="1" noChangeAspect="1" noChangeArrowheads="1" noTextEdit="1"/>
          </p:cNvSpPr>
          <p:nvPr>
            <p:ph type="sldImg"/>
          </p:nvPr>
        </p:nvSpPr>
        <p:spPr>
          <a:ln/>
        </p:spPr>
      </p:sp>
      <p:sp>
        <p:nvSpPr>
          <p:cNvPr id="47923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7"/>
          <p:cNvSpPr>
            <a:spLocks noGrp="1" noChangeArrowheads="1"/>
          </p:cNvSpPr>
          <p:nvPr>
            <p:ph type="sldNum" sz="quarter" idx="5"/>
          </p:nvPr>
        </p:nvSpPr>
        <p:spPr>
          <a:noFill/>
        </p:spPr>
        <p:txBody>
          <a:bodyPr/>
          <a:lstStyle/>
          <a:p>
            <a:fld id="{5A46443F-D92A-4E70-A672-15E1F913330C}" type="slidenum">
              <a:rPr lang="fr-FR" smtClean="0"/>
              <a:pPr/>
              <a:t>279</a:t>
            </a:fld>
            <a:endParaRPr lang="fr-FR" smtClean="0"/>
          </a:p>
        </p:txBody>
      </p:sp>
      <p:sp>
        <p:nvSpPr>
          <p:cNvPr id="480259" name="Rectangle 2"/>
          <p:cNvSpPr>
            <a:spLocks noGrp="1" noRot="1" noChangeAspect="1" noChangeArrowheads="1" noTextEdit="1"/>
          </p:cNvSpPr>
          <p:nvPr>
            <p:ph type="sldImg"/>
          </p:nvPr>
        </p:nvSpPr>
        <p:spPr>
          <a:solidFill>
            <a:srgbClr val="FFFFFF"/>
          </a:solidFill>
          <a:ln/>
        </p:spPr>
      </p:sp>
      <p:sp>
        <p:nvSpPr>
          <p:cNvPr id="4802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7"/>
          <p:cNvSpPr>
            <a:spLocks noGrp="1" noChangeArrowheads="1"/>
          </p:cNvSpPr>
          <p:nvPr>
            <p:ph type="sldNum" sz="quarter" idx="5"/>
          </p:nvPr>
        </p:nvSpPr>
        <p:spPr>
          <a:noFill/>
        </p:spPr>
        <p:txBody>
          <a:bodyPr/>
          <a:lstStyle/>
          <a:p>
            <a:fld id="{7BB912F0-63C3-4C98-92CA-8621BE91991E}" type="slidenum">
              <a:rPr lang="fr-FR" smtClean="0"/>
              <a:pPr/>
              <a:t>280</a:t>
            </a:fld>
            <a:endParaRPr lang="fr-FR" smtClean="0"/>
          </a:p>
        </p:txBody>
      </p:sp>
      <p:sp>
        <p:nvSpPr>
          <p:cNvPr id="481283" name="Rectangle 2"/>
          <p:cNvSpPr>
            <a:spLocks noGrp="1" noRot="1" noChangeAspect="1" noChangeArrowheads="1" noTextEdit="1"/>
          </p:cNvSpPr>
          <p:nvPr>
            <p:ph type="sldImg"/>
          </p:nvPr>
        </p:nvSpPr>
        <p:spPr>
          <a:solidFill>
            <a:srgbClr val="FFFFFF"/>
          </a:solidFill>
          <a:ln/>
        </p:spPr>
      </p:sp>
      <p:sp>
        <p:nvSpPr>
          <p:cNvPr id="4812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7"/>
          <p:cNvSpPr>
            <a:spLocks noGrp="1" noChangeArrowheads="1"/>
          </p:cNvSpPr>
          <p:nvPr>
            <p:ph type="sldNum" sz="quarter" idx="5"/>
          </p:nvPr>
        </p:nvSpPr>
        <p:spPr>
          <a:noFill/>
        </p:spPr>
        <p:txBody>
          <a:bodyPr/>
          <a:lstStyle/>
          <a:p>
            <a:fld id="{4ED8AB0D-9017-463C-84BA-82DCF43C12F3}" type="slidenum">
              <a:rPr lang="fr-FR" smtClean="0"/>
              <a:pPr/>
              <a:t>281</a:t>
            </a:fld>
            <a:endParaRPr lang="fr-FR" smtClean="0"/>
          </a:p>
        </p:txBody>
      </p:sp>
      <p:sp>
        <p:nvSpPr>
          <p:cNvPr id="482307" name="Rectangle 2"/>
          <p:cNvSpPr>
            <a:spLocks noGrp="1" noRot="1" noChangeAspect="1" noChangeArrowheads="1" noTextEdit="1"/>
          </p:cNvSpPr>
          <p:nvPr>
            <p:ph type="sldImg"/>
          </p:nvPr>
        </p:nvSpPr>
        <p:spPr>
          <a:solidFill>
            <a:srgbClr val="FFFFFF"/>
          </a:solidFill>
          <a:ln/>
        </p:spPr>
      </p:sp>
      <p:sp>
        <p:nvSpPr>
          <p:cNvPr id="4823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7"/>
          <p:cNvSpPr>
            <a:spLocks noGrp="1" noChangeArrowheads="1"/>
          </p:cNvSpPr>
          <p:nvPr>
            <p:ph type="sldNum" sz="quarter" idx="5"/>
          </p:nvPr>
        </p:nvSpPr>
        <p:spPr>
          <a:noFill/>
        </p:spPr>
        <p:txBody>
          <a:bodyPr/>
          <a:lstStyle/>
          <a:p>
            <a:fld id="{5FE1C359-A511-44C0-8BF0-446DFD0C02A9}" type="slidenum">
              <a:rPr lang="fr-FR" smtClean="0"/>
              <a:pPr/>
              <a:t>282</a:t>
            </a:fld>
            <a:endParaRPr lang="fr-FR" smtClean="0"/>
          </a:p>
        </p:txBody>
      </p:sp>
      <p:sp>
        <p:nvSpPr>
          <p:cNvPr id="483331" name="Rectangle 2"/>
          <p:cNvSpPr>
            <a:spLocks noGrp="1" noRot="1" noChangeAspect="1" noChangeArrowheads="1" noTextEdit="1"/>
          </p:cNvSpPr>
          <p:nvPr>
            <p:ph type="sldImg"/>
          </p:nvPr>
        </p:nvSpPr>
        <p:spPr>
          <a:solidFill>
            <a:srgbClr val="FFFFFF"/>
          </a:solidFill>
          <a:ln/>
        </p:spPr>
      </p:sp>
      <p:sp>
        <p:nvSpPr>
          <p:cNvPr id="4833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7"/>
          <p:cNvSpPr>
            <a:spLocks noGrp="1" noChangeArrowheads="1"/>
          </p:cNvSpPr>
          <p:nvPr>
            <p:ph type="sldNum" sz="quarter" idx="5"/>
          </p:nvPr>
        </p:nvSpPr>
        <p:spPr>
          <a:noFill/>
        </p:spPr>
        <p:txBody>
          <a:bodyPr/>
          <a:lstStyle/>
          <a:p>
            <a:fld id="{B0EB42E8-722C-4E71-A524-7143133E46AB}" type="slidenum">
              <a:rPr lang="fr-FR" smtClean="0"/>
              <a:pPr/>
              <a:t>283</a:t>
            </a:fld>
            <a:endParaRPr lang="fr-FR" smtClean="0"/>
          </a:p>
        </p:txBody>
      </p:sp>
      <p:sp>
        <p:nvSpPr>
          <p:cNvPr id="484355" name="Rectangle 2"/>
          <p:cNvSpPr>
            <a:spLocks noGrp="1" noRot="1" noChangeAspect="1" noChangeArrowheads="1" noTextEdit="1"/>
          </p:cNvSpPr>
          <p:nvPr>
            <p:ph type="sldImg"/>
          </p:nvPr>
        </p:nvSpPr>
        <p:spPr>
          <a:solidFill>
            <a:srgbClr val="FFFFFF"/>
          </a:solidFill>
          <a:ln/>
        </p:spPr>
      </p:sp>
      <p:sp>
        <p:nvSpPr>
          <p:cNvPr id="4843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7"/>
          <p:cNvSpPr>
            <a:spLocks noGrp="1" noChangeArrowheads="1"/>
          </p:cNvSpPr>
          <p:nvPr>
            <p:ph type="sldNum" sz="quarter" idx="5"/>
          </p:nvPr>
        </p:nvSpPr>
        <p:spPr>
          <a:noFill/>
        </p:spPr>
        <p:txBody>
          <a:bodyPr/>
          <a:lstStyle/>
          <a:p>
            <a:fld id="{EC72E053-6B2A-4C4D-B88E-EDCAA2F5DEF7}" type="slidenum">
              <a:rPr lang="fr-FR" smtClean="0"/>
              <a:pPr/>
              <a:t>284</a:t>
            </a:fld>
            <a:endParaRPr lang="fr-FR" smtClean="0"/>
          </a:p>
        </p:txBody>
      </p:sp>
      <p:sp>
        <p:nvSpPr>
          <p:cNvPr id="485379" name="Rectangle 2"/>
          <p:cNvSpPr>
            <a:spLocks noGrp="1" noRot="1" noChangeAspect="1" noChangeArrowheads="1" noTextEdit="1"/>
          </p:cNvSpPr>
          <p:nvPr>
            <p:ph type="sldImg"/>
          </p:nvPr>
        </p:nvSpPr>
        <p:spPr>
          <a:solidFill>
            <a:srgbClr val="FFFFFF"/>
          </a:solidFill>
          <a:ln/>
        </p:spPr>
      </p:sp>
      <p:sp>
        <p:nvSpPr>
          <p:cNvPr id="48538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7"/>
          <p:cNvSpPr>
            <a:spLocks noGrp="1" noChangeArrowheads="1"/>
          </p:cNvSpPr>
          <p:nvPr>
            <p:ph type="sldNum" sz="quarter" idx="5"/>
          </p:nvPr>
        </p:nvSpPr>
        <p:spPr>
          <a:noFill/>
        </p:spPr>
        <p:txBody>
          <a:bodyPr/>
          <a:lstStyle/>
          <a:p>
            <a:fld id="{248DE1A4-83A9-45CB-AC11-A0BCA8D29A6C}" type="slidenum">
              <a:rPr lang="fr-FR" smtClean="0"/>
              <a:pPr/>
              <a:t>285</a:t>
            </a:fld>
            <a:endParaRPr lang="fr-FR" smtClean="0"/>
          </a:p>
        </p:txBody>
      </p:sp>
      <p:sp>
        <p:nvSpPr>
          <p:cNvPr id="486403" name="Rectangle 2"/>
          <p:cNvSpPr>
            <a:spLocks noGrp="1" noRot="1" noChangeAspect="1" noChangeArrowheads="1" noTextEdit="1"/>
          </p:cNvSpPr>
          <p:nvPr>
            <p:ph type="sldImg"/>
          </p:nvPr>
        </p:nvSpPr>
        <p:spPr>
          <a:solidFill>
            <a:srgbClr val="FFFFFF"/>
          </a:solidFill>
          <a:ln/>
        </p:spPr>
      </p:sp>
      <p:sp>
        <p:nvSpPr>
          <p:cNvPr id="4864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7"/>
          <p:cNvSpPr>
            <a:spLocks noGrp="1" noChangeArrowheads="1"/>
          </p:cNvSpPr>
          <p:nvPr>
            <p:ph type="sldNum" sz="quarter" idx="5"/>
          </p:nvPr>
        </p:nvSpPr>
        <p:spPr>
          <a:noFill/>
        </p:spPr>
        <p:txBody>
          <a:bodyPr/>
          <a:lstStyle/>
          <a:p>
            <a:fld id="{042728D0-6AF3-44B3-8CA2-8C9F75553D35}" type="slidenum">
              <a:rPr lang="fr-FR" smtClean="0"/>
              <a:pPr/>
              <a:t>286</a:t>
            </a:fld>
            <a:endParaRPr lang="fr-FR" smtClean="0"/>
          </a:p>
        </p:txBody>
      </p:sp>
      <p:sp>
        <p:nvSpPr>
          <p:cNvPr id="487427" name="Rectangle 2"/>
          <p:cNvSpPr>
            <a:spLocks noGrp="1" noRot="1" noChangeAspect="1" noChangeArrowheads="1" noTextEdit="1"/>
          </p:cNvSpPr>
          <p:nvPr>
            <p:ph type="sldImg"/>
          </p:nvPr>
        </p:nvSpPr>
        <p:spPr>
          <a:solidFill>
            <a:srgbClr val="FFFFFF"/>
          </a:solidFill>
          <a:ln/>
        </p:spPr>
      </p:sp>
      <p:sp>
        <p:nvSpPr>
          <p:cNvPr id="4874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a:spLocks noGrp="1" noChangeArrowheads="1"/>
          </p:cNvSpPr>
          <p:nvPr>
            <p:ph type="sldNum" sz="quarter" idx="5"/>
          </p:nvPr>
        </p:nvSpPr>
        <p:spPr>
          <a:noFill/>
        </p:spPr>
        <p:txBody>
          <a:bodyPr/>
          <a:lstStyle/>
          <a:p>
            <a:fld id="{11BBCDFC-D25B-4E74-976F-988D9839D2A4}" type="slidenum">
              <a:rPr lang="fr-FR" smtClean="0"/>
              <a:pPr/>
              <a:t>2</a:t>
            </a:fld>
            <a:endParaRPr lang="fr-FR" smtClean="0"/>
          </a:p>
        </p:txBody>
      </p:sp>
      <p:sp>
        <p:nvSpPr>
          <p:cNvPr id="291843" name="Rectangle 2"/>
          <p:cNvSpPr>
            <a:spLocks noGrp="1" noRot="1" noChangeAspect="1" noChangeArrowheads="1" noTextEdit="1"/>
          </p:cNvSpPr>
          <p:nvPr>
            <p:ph type="sldImg"/>
          </p:nvPr>
        </p:nvSpPr>
        <p:spPr>
          <a:solidFill>
            <a:srgbClr val="FFFFFF"/>
          </a:solidFill>
          <a:ln/>
        </p:spPr>
      </p:sp>
      <p:sp>
        <p:nvSpPr>
          <p:cNvPr id="2918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7"/>
          <p:cNvSpPr>
            <a:spLocks noGrp="1" noChangeArrowheads="1"/>
          </p:cNvSpPr>
          <p:nvPr>
            <p:ph type="sldNum" sz="quarter" idx="5"/>
          </p:nvPr>
        </p:nvSpPr>
        <p:spPr>
          <a:noFill/>
        </p:spPr>
        <p:txBody>
          <a:bodyPr/>
          <a:lstStyle/>
          <a:p>
            <a:fld id="{1CC2F515-5881-4E77-93F4-828BC7125DC5}" type="slidenum">
              <a:rPr lang="fr-FR" smtClean="0"/>
              <a:pPr/>
              <a:t>24</a:t>
            </a:fld>
            <a:endParaRPr lang="fr-FR" smtClean="0"/>
          </a:p>
        </p:txBody>
      </p:sp>
      <p:sp>
        <p:nvSpPr>
          <p:cNvPr id="310275" name="Rectangle 1026"/>
          <p:cNvSpPr>
            <a:spLocks noGrp="1" noRot="1" noChangeAspect="1" noChangeArrowheads="1" noTextEdit="1"/>
          </p:cNvSpPr>
          <p:nvPr>
            <p:ph type="sldImg"/>
          </p:nvPr>
        </p:nvSpPr>
        <p:spPr>
          <a:solidFill>
            <a:srgbClr val="FFFFFF"/>
          </a:solidFill>
          <a:ln/>
        </p:spPr>
      </p:sp>
      <p:sp>
        <p:nvSpPr>
          <p:cNvPr id="310276"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7"/>
          <p:cNvSpPr>
            <a:spLocks noGrp="1" noChangeArrowheads="1"/>
          </p:cNvSpPr>
          <p:nvPr>
            <p:ph type="sldNum" sz="quarter" idx="5"/>
          </p:nvPr>
        </p:nvSpPr>
        <p:spPr>
          <a:noFill/>
        </p:spPr>
        <p:txBody>
          <a:bodyPr/>
          <a:lstStyle/>
          <a:p>
            <a:fld id="{1395CAA1-A9C7-409F-BACE-677F6935FC85}" type="slidenum">
              <a:rPr lang="fr-FR" smtClean="0"/>
              <a:pPr/>
              <a:t>287</a:t>
            </a:fld>
            <a:endParaRPr lang="fr-FR" smtClean="0"/>
          </a:p>
        </p:txBody>
      </p:sp>
      <p:sp>
        <p:nvSpPr>
          <p:cNvPr id="488451" name="Rectangle 2"/>
          <p:cNvSpPr>
            <a:spLocks noGrp="1" noRot="1" noChangeAspect="1" noChangeArrowheads="1" noTextEdit="1"/>
          </p:cNvSpPr>
          <p:nvPr>
            <p:ph type="sldImg"/>
          </p:nvPr>
        </p:nvSpPr>
        <p:spPr>
          <a:solidFill>
            <a:srgbClr val="FFFFFF"/>
          </a:solidFill>
          <a:ln/>
        </p:spPr>
      </p:sp>
      <p:sp>
        <p:nvSpPr>
          <p:cNvPr id="4884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7"/>
          <p:cNvSpPr>
            <a:spLocks noGrp="1" noChangeArrowheads="1"/>
          </p:cNvSpPr>
          <p:nvPr>
            <p:ph type="sldNum" sz="quarter" idx="5"/>
          </p:nvPr>
        </p:nvSpPr>
        <p:spPr>
          <a:noFill/>
        </p:spPr>
        <p:txBody>
          <a:bodyPr/>
          <a:lstStyle/>
          <a:p>
            <a:fld id="{D7E3A877-3364-4F8F-8443-616A64D8B113}" type="slidenum">
              <a:rPr lang="fr-FR" smtClean="0"/>
              <a:pPr/>
              <a:t>288</a:t>
            </a:fld>
            <a:endParaRPr lang="fr-FR" smtClean="0"/>
          </a:p>
        </p:txBody>
      </p:sp>
      <p:sp>
        <p:nvSpPr>
          <p:cNvPr id="489475" name="Rectangle 2"/>
          <p:cNvSpPr>
            <a:spLocks noGrp="1" noRot="1" noChangeAspect="1" noChangeArrowheads="1" noTextEdit="1"/>
          </p:cNvSpPr>
          <p:nvPr>
            <p:ph type="sldImg"/>
          </p:nvPr>
        </p:nvSpPr>
        <p:spPr>
          <a:ln/>
        </p:spPr>
      </p:sp>
      <p:sp>
        <p:nvSpPr>
          <p:cNvPr id="48947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7"/>
          <p:cNvSpPr>
            <a:spLocks noGrp="1" noChangeArrowheads="1"/>
          </p:cNvSpPr>
          <p:nvPr>
            <p:ph type="sldNum" sz="quarter" idx="5"/>
          </p:nvPr>
        </p:nvSpPr>
        <p:spPr>
          <a:noFill/>
        </p:spPr>
        <p:txBody>
          <a:bodyPr/>
          <a:lstStyle/>
          <a:p>
            <a:fld id="{1D48A59E-099C-4AD1-ABD4-332509DF64AE}" type="slidenum">
              <a:rPr lang="fr-FR" smtClean="0"/>
              <a:pPr/>
              <a:t>289</a:t>
            </a:fld>
            <a:endParaRPr lang="fr-FR" smtClean="0"/>
          </a:p>
        </p:txBody>
      </p:sp>
      <p:sp>
        <p:nvSpPr>
          <p:cNvPr id="490499" name="Rectangle 2"/>
          <p:cNvSpPr>
            <a:spLocks noGrp="1" noRot="1" noChangeAspect="1" noChangeArrowheads="1" noTextEdit="1"/>
          </p:cNvSpPr>
          <p:nvPr>
            <p:ph type="sldImg"/>
          </p:nvPr>
        </p:nvSpPr>
        <p:spPr>
          <a:ln/>
        </p:spPr>
      </p:sp>
      <p:sp>
        <p:nvSpPr>
          <p:cNvPr id="49050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7"/>
          <p:cNvSpPr>
            <a:spLocks noGrp="1" noChangeArrowheads="1"/>
          </p:cNvSpPr>
          <p:nvPr>
            <p:ph type="sldNum" sz="quarter" idx="5"/>
          </p:nvPr>
        </p:nvSpPr>
        <p:spPr>
          <a:noFill/>
        </p:spPr>
        <p:txBody>
          <a:bodyPr/>
          <a:lstStyle/>
          <a:p>
            <a:fld id="{06E2D537-71BD-4844-B88E-3776343F5A23}" type="slidenum">
              <a:rPr lang="fr-FR" smtClean="0"/>
              <a:pPr/>
              <a:t>25</a:t>
            </a:fld>
            <a:endParaRPr lang="fr-FR" smtClean="0"/>
          </a:p>
        </p:txBody>
      </p:sp>
      <p:sp>
        <p:nvSpPr>
          <p:cNvPr id="311299" name="Rectangle 2"/>
          <p:cNvSpPr>
            <a:spLocks noGrp="1" noRot="1" noChangeAspect="1" noChangeArrowheads="1" noTextEdit="1"/>
          </p:cNvSpPr>
          <p:nvPr>
            <p:ph type="sldImg"/>
          </p:nvPr>
        </p:nvSpPr>
        <p:spPr>
          <a:ln/>
        </p:spPr>
      </p:sp>
      <p:sp>
        <p:nvSpPr>
          <p:cNvPr id="311300" name="Rectangle 3"/>
          <p:cNvSpPr>
            <a:spLocks noGrp="1" noChangeArrowheads="1"/>
          </p:cNvSpPr>
          <p:nvPr>
            <p:ph type="body" idx="1"/>
          </p:nvPr>
        </p:nvSpPr>
        <p:spPr>
          <a:noFill/>
          <a:ln/>
        </p:spPr>
        <p:txBody>
          <a:bodyPr/>
          <a:lstStyle/>
          <a:p>
            <a:pPr eaLnBrk="1" hangingPunct="1"/>
            <a:r>
              <a:rPr lang="fr-FR" i="1" smtClean="0"/>
              <a:t>Image</a:t>
            </a:r>
            <a:r>
              <a:rPr lang="fr-FR" smtClean="0"/>
              <a:t> :</a:t>
            </a:r>
          </a:p>
          <a:p>
            <a:pPr eaLnBrk="1" hangingPunct="1"/>
            <a:r>
              <a:rPr lang="fr-FR" smtClean="0"/>
              <a:t> analyse de Brochand concerne l’image produit</a:t>
            </a:r>
          </a:p>
          <a:p>
            <a:pPr eaLnBrk="1" hangingPunct="1"/>
            <a:r>
              <a:rPr lang="fr-FR" smtClean="0"/>
              <a:t/>
            </a:r>
            <a:br>
              <a:rPr lang="fr-FR" smtClean="0"/>
            </a:br>
            <a:r>
              <a:rPr lang="fr-FR" b="1" smtClean="0"/>
              <a:t>Ensemble des représentations et des associations attachées par un individu à un produit, une marque, une entreprise, un individu...</a:t>
            </a:r>
            <a:r>
              <a:rPr lang="fr-FR" smtClean="0"/>
              <a:t> </a:t>
            </a:r>
            <a:br>
              <a:rPr lang="fr-FR" smtClean="0"/>
            </a:br>
            <a:r>
              <a:rPr lang="fr-FR" smtClean="0"/>
              <a:t/>
            </a:r>
            <a:br>
              <a:rPr lang="fr-FR" smtClean="0"/>
            </a:br>
            <a:r>
              <a:rPr lang="fr-FR" smtClean="0"/>
              <a:t>NB: On privilégie, dans cet article, l'étude de l'image des marques. </a:t>
            </a:r>
            <a:br>
              <a:rPr lang="fr-FR" smtClean="0"/>
            </a:br>
            <a:r>
              <a:rPr lang="fr-FR" smtClean="0"/>
              <a:t/>
            </a:r>
            <a:br>
              <a:rPr lang="fr-FR" smtClean="0"/>
            </a:br>
            <a:r>
              <a:rPr lang="fr-FR" b="1" i="1" smtClean="0"/>
              <a:t>1. Image perçue, image voulue, image crue</a:t>
            </a:r>
            <a:r>
              <a:rPr lang="fr-FR" smtClean="0"/>
              <a:t> </a:t>
            </a:r>
            <a:br>
              <a:rPr lang="fr-FR" smtClean="0"/>
            </a:br>
            <a:r>
              <a:rPr lang="fr-FR" smtClean="0"/>
              <a:t/>
            </a:r>
            <a:br>
              <a:rPr lang="fr-FR" smtClean="0"/>
            </a:br>
            <a:r>
              <a:rPr lang="fr-FR" b="1" smtClean="0"/>
              <a:t>a) Image perçue:</a:t>
            </a:r>
            <a:r>
              <a:rPr lang="fr-FR" smtClean="0"/>
              <a:t> </a:t>
            </a:r>
            <a:br>
              <a:rPr lang="fr-FR" smtClean="0"/>
            </a:br>
            <a:r>
              <a:rPr lang="fr-FR" smtClean="0"/>
              <a:t>C'est le sens que l'on donne généralement au terme "image". C'est la perception par les autres, d'une marque, d'un produit, d'une entreprise. L'image perçue est pour le spécialiste du marketing ou de communication l'image réelle. La définition générale donnée au début de cet article correspond à cette notion de l'image. </a:t>
            </a:r>
            <a:br>
              <a:rPr lang="fr-FR" smtClean="0"/>
            </a:br>
            <a:r>
              <a:rPr lang="fr-FR" smtClean="0"/>
              <a:t/>
            </a:r>
            <a:br>
              <a:rPr lang="fr-FR" smtClean="0"/>
            </a:br>
            <a:r>
              <a:rPr lang="fr-FR" b="1" smtClean="0"/>
              <a:t>b) Image voulue:</a:t>
            </a:r>
            <a:r>
              <a:rPr lang="fr-FR" smtClean="0"/>
              <a:t> </a:t>
            </a:r>
            <a:br>
              <a:rPr lang="fr-FR" smtClean="0"/>
            </a:br>
            <a:r>
              <a:rPr lang="fr-FR" smtClean="0"/>
              <a:t>C'est ce que voudraient être les marques, les entreprises, les individus. En marketing, l'image voulue correspond à la notion de </a:t>
            </a:r>
            <a:r>
              <a:rPr lang="fr-FR" u="sng" smtClean="0"/>
              <a:t>positionnement</a:t>
            </a:r>
            <a:r>
              <a:rPr lang="fr-FR" smtClean="0"/>
              <a:t>: une volonté stratégique de modifier l'image perçue pour la positionner de façon précise dans l'esprit de la cible et la différencie de la concurrence. </a:t>
            </a:r>
            <a:br>
              <a:rPr lang="fr-FR" smtClean="0"/>
            </a:br>
            <a:r>
              <a:rPr lang="fr-FR" smtClean="0"/>
              <a:t/>
            </a:r>
            <a:br>
              <a:rPr lang="fr-FR" smtClean="0"/>
            </a:br>
            <a:r>
              <a:rPr lang="fr-FR" b="1" smtClean="0"/>
              <a:t>c) Image crue:</a:t>
            </a:r>
            <a:r>
              <a:rPr lang="fr-FR" smtClean="0"/>
              <a:t> </a:t>
            </a:r>
            <a:br>
              <a:rPr lang="fr-FR" smtClean="0"/>
            </a:br>
            <a:r>
              <a:rPr lang="fr-FR" smtClean="0"/>
              <a:t>L'image perçue est la perception par les autres d'une marque, d'un produit, d'une entreprise. L'image crue est l'image que l'on croit avoir auprès de ses clients, de ses fournisseurs, de son personnel...etc. On se trompe souvent sur sa propre image. Il est intéressant de mesurer les écarts entre image perçue, image vue et image voulue pour apprécier le réalisme du changement d'image que l'on veut opérer. </a:t>
            </a:r>
            <a:br>
              <a:rPr lang="fr-FR" smtClean="0"/>
            </a:br>
            <a:r>
              <a:rPr lang="fr-FR" smtClean="0"/>
              <a:t/>
            </a:r>
            <a:br>
              <a:rPr lang="fr-FR" smtClean="0"/>
            </a:br>
            <a:r>
              <a:rPr lang="fr-FR" b="1" i="1" smtClean="0"/>
              <a:t>2. Le rôle de l'image.</a:t>
            </a:r>
            <a:r>
              <a:rPr lang="fr-FR" smtClean="0"/>
              <a:t> </a:t>
            </a:r>
            <a:br>
              <a:rPr lang="fr-FR" smtClean="0"/>
            </a:br>
            <a:r>
              <a:rPr lang="fr-FR" smtClean="0"/>
              <a:t/>
            </a:r>
            <a:br>
              <a:rPr lang="fr-FR" smtClean="0"/>
            </a:br>
            <a:r>
              <a:rPr lang="fr-FR" smtClean="0"/>
              <a:t>Selon D. Aaker et J. Lendrevie (1), l'image d'une marque </a:t>
            </a:r>
            <a:br>
              <a:rPr lang="fr-FR" smtClean="0"/>
            </a:br>
            <a:r>
              <a:rPr lang="fr-FR" smtClean="0"/>
              <a:t>- aide le traitement de l'information par le consommateur. L'image est un résumé d'impressions. C'est un processus simplificateur. Elle favorise le repérage des marques et les conduites répétitives (fidélisation) </a:t>
            </a:r>
            <a:br>
              <a:rPr lang="fr-FR" smtClean="0"/>
            </a:br>
            <a:r>
              <a:rPr lang="fr-FR" smtClean="0"/>
              <a:t>- différencie et positionne par rapport aux marques concurrentes </a:t>
            </a:r>
            <a:br>
              <a:rPr lang="fr-FR" smtClean="0"/>
            </a:br>
            <a:r>
              <a:rPr lang="fr-FR" smtClean="0"/>
              <a:t>- crée des attitudes favorables/ou défavorables envers la marque </a:t>
            </a:r>
            <a:br>
              <a:rPr lang="fr-FR" smtClean="0"/>
            </a:br>
            <a:r>
              <a:rPr lang="fr-FR" smtClean="0"/>
              <a:t>- donne des raisons d'acheter/ou de ne pas acheter </a:t>
            </a:r>
            <a:br>
              <a:rPr lang="fr-FR" smtClean="0"/>
            </a:br>
            <a:r>
              <a:rPr lang="fr-FR" smtClean="0"/>
              <a:t>- valorise les individus qui achètent </a:t>
            </a:r>
            <a:br>
              <a:rPr lang="fr-FR" smtClean="0"/>
            </a:br>
            <a:r>
              <a:rPr lang="fr-FR" smtClean="0"/>
              <a:t>- permet les extensions de marque </a:t>
            </a:r>
            <a:br>
              <a:rPr lang="fr-FR" smtClean="0"/>
            </a:br>
            <a:r>
              <a:rPr lang="fr-FR" smtClean="0"/>
              <a:t/>
            </a:r>
            <a:br>
              <a:rPr lang="fr-FR" smtClean="0"/>
            </a:br>
            <a:r>
              <a:rPr lang="fr-FR" b="1" i="1" smtClean="0"/>
              <a:t>3. Les caractéristiques d'une image.</a:t>
            </a:r>
            <a:r>
              <a:rPr lang="fr-FR" smtClean="0"/>
              <a:t> </a:t>
            </a:r>
            <a:br>
              <a:rPr lang="fr-FR" smtClean="0"/>
            </a:br>
            <a:r>
              <a:rPr lang="fr-FR" smtClean="0"/>
              <a:t/>
            </a:r>
            <a:br>
              <a:rPr lang="fr-FR" smtClean="0"/>
            </a:br>
            <a:r>
              <a:rPr lang="fr-FR" b="1" smtClean="0"/>
              <a:t>a) L'image est personnelle</a:t>
            </a:r>
            <a:r>
              <a:rPr lang="fr-FR" smtClean="0"/>
              <a:t>: c'est l'image perçue par un individu ou par un groupe. </a:t>
            </a:r>
            <a:br>
              <a:rPr lang="fr-FR" smtClean="0"/>
            </a:br>
            <a:r>
              <a:rPr lang="fr-FR" smtClean="0"/>
              <a:t>Il y a autant d'images que d'individus. En fait, on travaille en marketing et en communication non pas sur la perception de chacun mais sur celle des groupes: consommateurs, distributeurs, opinion publique,etc. L'image est alors une image "moyenne". Ce sont les représentations partagées par l'ensemble ou la majorité des membres du groupe étudié. La notion de "moyenne" n'a pas toujours beaucoup de sens et il peut être très utile de segmenter les publics selon les différences d'image et d'identifier les traits d'image sur lesquels varient le plus et varient le moins les perceptions de chaque membre du groupe. </a:t>
            </a:r>
            <a:br>
              <a:rPr lang="fr-FR" smtClean="0"/>
            </a:br>
            <a:r>
              <a:rPr lang="fr-FR" smtClean="0"/>
              <a:t/>
            </a:r>
            <a:br>
              <a:rPr lang="fr-FR" smtClean="0"/>
            </a:br>
            <a:r>
              <a:rPr lang="fr-FR" b="1" smtClean="0"/>
              <a:t>b) Une image est subjective et c'est une représentation mentale</a:t>
            </a:r>
            <a:r>
              <a:rPr lang="fr-FR" smtClean="0"/>
              <a:t>: </a:t>
            </a:r>
            <a:br>
              <a:rPr lang="fr-FR" smtClean="0"/>
            </a:br>
            <a:r>
              <a:rPr lang="fr-FR" smtClean="0"/>
              <a:t/>
            </a:r>
            <a:br>
              <a:rPr lang="fr-FR" smtClean="0"/>
            </a:br>
            <a:r>
              <a:rPr lang="fr-FR" smtClean="0"/>
              <a:t>Une image correspond à une réalité puisque c'est la façon dont on se représente, à un moment donné, une marque ou un produit, mais l'image peut être très éloignée de la vérité objective de cette marque ou de ce produit. Renault qui avait dans les années 80 un problème majeur d'image en matière de qualité, a mis plus longtemps à changer son image sur ce trait (qualité perçue) qu'à modifier ses produits pour atteindre un excellent niveau de qualité objective. </a:t>
            </a:r>
            <a:br>
              <a:rPr lang="fr-FR" smtClean="0"/>
            </a:br>
            <a:r>
              <a:rPr lang="fr-FR" smtClean="0"/>
              <a:t/>
            </a:r>
            <a:br>
              <a:rPr lang="fr-FR" smtClean="0"/>
            </a:br>
            <a:r>
              <a:rPr lang="fr-FR" b="1" smtClean="0"/>
              <a:t>c) Une image est sélective et infidèle.</a:t>
            </a:r>
            <a:r>
              <a:rPr lang="fr-FR" smtClean="0"/>
              <a:t> </a:t>
            </a:r>
            <a:br>
              <a:rPr lang="fr-FR" smtClean="0"/>
            </a:br>
            <a:r>
              <a:rPr lang="fr-FR" smtClean="0"/>
              <a:t>C'est la conséquence de ce qui précède. Cela tient au caractère subjectif de l'image. L'image est une impression simplifiée d'une réalité complexe (Kotler). L'image est souvent le fruit d'une perception orientée. Le fond même de l'image oriente les perceptions ultérieures. On pardonne volontiers à une marque que l'on aime. On choisit, parfois exagérément, les traits les plus négatifs des marques que l'on n'aime pas. </a:t>
            </a:r>
            <a:br>
              <a:rPr lang="fr-FR" smtClean="0"/>
            </a:br>
            <a:r>
              <a:rPr lang="fr-FR" smtClean="0"/>
              <a:t/>
            </a:r>
            <a:br>
              <a:rPr lang="fr-FR" smtClean="0"/>
            </a:br>
            <a:r>
              <a:rPr lang="fr-FR" b="1" smtClean="0"/>
              <a:t>d) Une image est un ensemble de perceptions relativement stables.</a:t>
            </a:r>
            <a:r>
              <a:rPr lang="fr-FR" smtClean="0"/>
              <a:t> </a:t>
            </a:r>
            <a:br>
              <a:rPr lang="fr-FR" smtClean="0"/>
            </a:br>
            <a:r>
              <a:rPr lang="fr-FR" smtClean="0"/>
              <a:t>C'est ce qui donne du sens et de l'intérêt pratique aux études d'image que l'on fait. Une image est le résultat d'une perception globale (théorie de la Gestalt). Il faut donc se méfier de l'exploitation de certaines études analytiques des images qui peuvent conduire à des interprétations partielles et partiales. </a:t>
            </a:r>
            <a:br>
              <a:rPr lang="fr-FR" smtClean="0"/>
            </a:br>
            <a:r>
              <a:rPr lang="fr-FR" smtClean="0"/>
              <a:t>Une image est un tout relativement stable dans le temps. C'est ce qui donne de l'intérêt aux études et aux politiques d'image. </a:t>
            </a:r>
            <a:br>
              <a:rPr lang="fr-FR" smtClean="0"/>
            </a:br>
            <a:r>
              <a:rPr lang="fr-FR" smtClean="0"/>
              <a:t/>
            </a:r>
            <a:br>
              <a:rPr lang="fr-FR" smtClean="0"/>
            </a:br>
            <a:r>
              <a:rPr lang="fr-FR" b="1" smtClean="0"/>
              <a:t>e) Image révélée et image potentielle.</a:t>
            </a:r>
            <a:r>
              <a:rPr lang="fr-FR" smtClean="0"/>
              <a:t> </a:t>
            </a:r>
            <a:br>
              <a:rPr lang="fr-FR" smtClean="0"/>
            </a:br>
            <a:r>
              <a:rPr lang="fr-FR" smtClean="0"/>
              <a:t>La perception d'une marque, d'une organisation, d'un individu se fait à deux niveaux : un niveau émergé (l'image révélée) et un niveau latent (l'image potentielle ou image latente). Il faut recourir à des techniques différentes pour appréhender ces deux niveaux. </a:t>
            </a:r>
            <a:br>
              <a:rPr lang="fr-FR" smtClean="0"/>
            </a:br>
            <a:r>
              <a:rPr lang="fr-FR" smtClean="0"/>
              <a:t/>
            </a:r>
            <a:br>
              <a:rPr lang="fr-FR" smtClean="0"/>
            </a:br>
            <a:r>
              <a:rPr lang="fr-FR" smtClean="0"/>
              <a:t/>
            </a:r>
            <a:br>
              <a:rPr lang="fr-FR" smtClean="0"/>
            </a:br>
            <a:r>
              <a:rPr lang="fr-FR" b="1" i="1" smtClean="0"/>
              <a:t>4. Les facteurs qui produisent l'image.</a:t>
            </a:r>
            <a:r>
              <a:rPr lang="fr-FR" smtClean="0"/>
              <a:t> </a:t>
            </a:r>
            <a:br>
              <a:rPr lang="fr-FR" smtClean="0"/>
            </a:br>
            <a:r>
              <a:rPr lang="fr-FR" smtClean="0"/>
              <a:t/>
            </a:r>
            <a:br>
              <a:rPr lang="fr-FR" smtClean="0"/>
            </a:br>
            <a:r>
              <a:rPr lang="fr-FR" smtClean="0"/>
              <a:t>Ils peuvent être extrêmement divers. </a:t>
            </a:r>
            <a:br>
              <a:rPr lang="fr-FR" smtClean="0"/>
            </a:br>
            <a:r>
              <a:rPr lang="fr-FR" smtClean="0"/>
              <a:t/>
            </a:r>
            <a:br>
              <a:rPr lang="fr-FR" smtClean="0"/>
            </a:br>
            <a:r>
              <a:rPr lang="fr-FR" smtClean="0"/>
              <a:t>- L'identité de la marque et de l'entreprise: nom, système d'identification visuelle et sonore, histoire de la marque, valeurs attachées à la marque et son entreprise. </a:t>
            </a:r>
            <a:br>
              <a:rPr lang="fr-FR" smtClean="0"/>
            </a:br>
            <a:r>
              <a:rPr lang="fr-FR" smtClean="0"/>
              <a:t>- Le produit: les attributs du produit, les bénéfices objectifs, psychologiques, sociologiques que le consommateur pense en retirer, les nouveaux produits (l'innovation est un facteur déterminant d'évolution d'une image), l'expérience retirée de l'usage des produits de la marque (autre facteur tout à fait déterminant),les lieux, moments, modes d'utilisation du produit. </a:t>
            </a:r>
            <a:br>
              <a:rPr lang="fr-FR" smtClean="0"/>
            </a:br>
            <a:r>
              <a:rPr lang="fr-FR" smtClean="0"/>
              <a:t>- Le prix </a:t>
            </a:r>
            <a:br>
              <a:rPr lang="fr-FR" smtClean="0"/>
            </a:br>
            <a:r>
              <a:rPr lang="fr-FR" smtClean="0"/>
              <a:t>- La qualité perçue </a:t>
            </a:r>
            <a:br>
              <a:rPr lang="fr-FR" smtClean="0"/>
            </a:br>
            <a:r>
              <a:rPr lang="fr-FR" smtClean="0"/>
              <a:t>- Ce qu'en disent les autres : bouche à oreille, rédactionnel... </a:t>
            </a:r>
            <a:br>
              <a:rPr lang="fr-FR" smtClean="0"/>
            </a:br>
            <a:r>
              <a:rPr lang="fr-FR" smtClean="0"/>
              <a:t>- La communication de l'entreprise </a:t>
            </a:r>
            <a:br>
              <a:rPr lang="fr-FR" smtClean="0"/>
            </a:br>
            <a:r>
              <a:rPr lang="fr-FR" smtClean="0"/>
              <a:t>- L'image des acheteurs: facteur particulièrement important pour les produits à statut comme les alcools, les produits de luxe, les automobiles... </a:t>
            </a:r>
            <a:br>
              <a:rPr lang="fr-FR" smtClean="0"/>
            </a:br>
            <a:r>
              <a:rPr lang="fr-FR" smtClean="0"/>
              <a:t>- l'image des distributeurs </a:t>
            </a:r>
            <a:br>
              <a:rPr lang="fr-FR" smtClean="0"/>
            </a:br>
            <a:r>
              <a:rPr lang="fr-FR" smtClean="0"/>
              <a:t>- La notoriété de la marque. Une marque inconnue est suspecte. </a:t>
            </a:r>
            <a:br>
              <a:rPr lang="fr-FR" smtClean="0"/>
            </a:br>
            <a:r>
              <a:rPr lang="fr-FR" smtClean="0"/>
              <a:t>- La concurrence: une image se comprend souvent en fonction de l'image de ses concurrents. Les images sont d'abord relatives. </a:t>
            </a:r>
            <a:br>
              <a:rPr lang="fr-FR" smtClean="0"/>
            </a:br>
            <a:r>
              <a:rPr lang="fr-FR" smtClean="0"/>
              <a:t/>
            </a:r>
            <a:br>
              <a:rPr lang="fr-FR" smtClean="0"/>
            </a:br>
            <a:r>
              <a:rPr lang="fr-FR" b="1" i="1" smtClean="0"/>
              <a:t>5. Les méthodes et techniques d'analyse d'une image de marque.</a:t>
            </a:r>
            <a:r>
              <a:rPr lang="fr-FR" smtClean="0"/>
              <a:t> </a:t>
            </a:r>
            <a:br>
              <a:rPr lang="fr-FR" smtClean="0"/>
            </a:br>
            <a:r>
              <a:rPr lang="fr-FR" smtClean="0"/>
              <a:t/>
            </a:r>
            <a:br>
              <a:rPr lang="fr-FR" smtClean="0"/>
            </a:br>
            <a:r>
              <a:rPr lang="fr-FR" smtClean="0"/>
              <a:t>Une image de marque est un ensemble plus ou moins riche, plus ou moins structuré d'associations qu'on appelle indifféremment connotations de marques, attributs de marque, points d'image, traits d'image...etc </a:t>
            </a:r>
            <a:br>
              <a:rPr lang="fr-FR" smtClean="0"/>
            </a:br>
            <a:r>
              <a:rPr lang="fr-FR" smtClean="0"/>
              <a:t>L'étude d'une image passe par trois phases : </a:t>
            </a:r>
            <a:br>
              <a:rPr lang="fr-FR" smtClean="0"/>
            </a:br>
            <a:r>
              <a:rPr lang="fr-FR" smtClean="0"/>
              <a:t>a - le recueil des données </a:t>
            </a:r>
            <a:br>
              <a:rPr lang="fr-FR" smtClean="0"/>
            </a:br>
            <a:r>
              <a:rPr lang="fr-FR" smtClean="0"/>
              <a:t>b - l'analyse des données </a:t>
            </a:r>
            <a:br>
              <a:rPr lang="fr-FR" smtClean="0"/>
            </a:br>
            <a:r>
              <a:rPr lang="fr-FR" smtClean="0"/>
              <a:t>c - la représentation des images ainsi étudiées </a:t>
            </a:r>
            <a:br>
              <a:rPr lang="fr-FR" smtClean="0"/>
            </a:br>
            <a:r>
              <a:rPr lang="fr-FR" smtClean="0"/>
              <a:t/>
            </a:r>
            <a:br>
              <a:rPr lang="fr-FR" smtClean="0"/>
            </a:br>
            <a:r>
              <a:rPr lang="fr-FR" smtClean="0"/>
              <a:t/>
            </a:r>
            <a:br>
              <a:rPr lang="fr-FR" smtClean="0"/>
            </a:br>
            <a:r>
              <a:rPr lang="fr-FR" b="1" smtClean="0"/>
              <a:t>a) Le recueil des données.</a:t>
            </a:r>
            <a:r>
              <a:rPr lang="fr-FR" smtClean="0"/>
              <a:t> </a:t>
            </a:r>
            <a:br>
              <a:rPr lang="fr-FR" smtClean="0"/>
            </a:br>
            <a:r>
              <a:rPr lang="fr-FR" smtClean="0"/>
              <a:t>Avant d'énumérer les principales méthodes d'études des images, on notera que dans la pratique, les entreprises n'ont généralement pas besoin d'analyser de façon exhaustive leur image et de déterminer une pseudo "valeur absolue" de l'image. Il importe, bien plus souvent, de déterminer les traits les plus significatifs, ceux qui déterminent les attitudes et les comportements des consommateurs et de faire des analyses comparées avec la concurrence. L'image d'une marque n'a pas grande valeur en soi ; ce qui compte plus, c'est la perception de cette marque par rapport à celle des marques concurrentes. </a:t>
            </a:r>
            <a:br>
              <a:rPr lang="fr-FR" smtClean="0"/>
            </a:br>
            <a:r>
              <a:rPr lang="fr-FR" smtClean="0"/>
              <a:t>Les techniques d'étude des images peuvent être : </a:t>
            </a:r>
            <a:br>
              <a:rPr lang="fr-FR" smtClean="0"/>
            </a:br>
            <a:r>
              <a:rPr lang="fr-FR" u="sng" smtClean="0"/>
              <a:t>1- quantitatives ou qualitatives.</a:t>
            </a:r>
            <a:r>
              <a:rPr lang="fr-FR" smtClean="0"/>
              <a:t> </a:t>
            </a:r>
            <a:br>
              <a:rPr lang="fr-FR" smtClean="0"/>
            </a:br>
            <a:r>
              <a:rPr lang="fr-FR" smtClean="0"/>
              <a:t>Dans le premier cas, on essaie de mesurer et de quantifier l'image perçue. Les échantillons sont importants. Ils doivent être représentatifs. Les enquêteurs doivent être le plus neutres possible. </a:t>
            </a:r>
            <a:br>
              <a:rPr lang="fr-FR" smtClean="0"/>
            </a:br>
            <a:r>
              <a:rPr lang="fr-FR" smtClean="0"/>
              <a:t>Les méthodes qualitatives cherchent plus à explorer et comprendre qu'à mesurer et à quantifier. Elles se font souvent sur de petits groupes qui ne sont pas représentatifs au sens mathématique mais qui devraient être suffisamment significatifs, ce qui est loin d'être toujours le cas. </a:t>
            </a:r>
            <a:br>
              <a:rPr lang="fr-FR" smtClean="0"/>
            </a:br>
            <a:r>
              <a:rPr lang="fr-FR" smtClean="0"/>
              <a:t>Le rôle des enquêteurs est déterminant, tout comme l'interprétation des phénomènes observés. </a:t>
            </a:r>
            <a:br>
              <a:rPr lang="fr-FR" smtClean="0"/>
            </a:br>
            <a:r>
              <a:rPr lang="fr-FR" u="sng" smtClean="0"/>
              <a:t>2- individuelles ou collectives.</a:t>
            </a:r>
            <a:r>
              <a:rPr lang="fr-FR" smtClean="0"/>
              <a:t> </a:t>
            </a:r>
            <a:br>
              <a:rPr lang="fr-FR" smtClean="0"/>
            </a:br>
            <a:r>
              <a:rPr lang="fr-FR" smtClean="0"/>
              <a:t>Dans le premier cas, on demande à chaque individu du groupe étudié d'apprécier une marque sur différentes dimensions et on agrège les résultats. Dans le second cas, on travaille sur des groupes. </a:t>
            </a:r>
            <a:br>
              <a:rPr lang="fr-FR" smtClean="0"/>
            </a:br>
            <a:r>
              <a:rPr lang="fr-FR" u="sng" smtClean="0"/>
              <a:t>3- directes ou indirectes.</a:t>
            </a:r>
            <a:r>
              <a:rPr lang="fr-FR" smtClean="0"/>
              <a:t> </a:t>
            </a:r>
            <a:br>
              <a:rPr lang="fr-FR" smtClean="0"/>
            </a:br>
            <a:r>
              <a:rPr lang="fr-FR" smtClean="0"/>
              <a:t>Dans les méthodes directes, on demande aux individus de décrire les associations qui leur viennent à l'esprit et de donner une note aux différentes dimensions qui sont retenues pour l'analyse de la marque. Dans les méthodes indirectes, on procède par association, projection, regroupement de marques perçues de façon similaire...etc </a:t>
            </a:r>
            <a:br>
              <a:rPr lang="fr-FR" smtClean="0"/>
            </a:br>
            <a:r>
              <a:rPr lang="fr-FR" smtClean="0"/>
              <a:t>Les méthodes qualitatives sont souvent indirectes. Les méthodes quantitatives sont souvent directes. </a:t>
            </a:r>
            <a:br>
              <a:rPr lang="fr-FR" smtClean="0"/>
            </a:br>
            <a:r>
              <a:rPr lang="fr-FR" smtClean="0"/>
              <a:t>On fait souvent un usage mixte de ces approches. On peut commencer par faire du qualitatif, du collectif et de l'indirect pour déterminer les connotations de marques les plus significatives puis faire appel à du quantitatif, du direct, et de l'individuel pour évaluer la perception sur les dimensions de l'image les plus significatives. </a:t>
            </a:r>
            <a:br>
              <a:rPr lang="fr-FR" smtClean="0"/>
            </a:br>
            <a:r>
              <a:rPr lang="fr-FR" smtClean="0"/>
              <a:t/>
            </a:r>
            <a:br>
              <a:rPr lang="fr-FR" smtClean="0"/>
            </a:br>
            <a:r>
              <a:rPr lang="fr-FR" b="1" smtClean="0"/>
              <a:t>b) Les principaux outils d'analyse des images</a:t>
            </a:r>
            <a:r>
              <a:rPr lang="fr-FR" smtClean="0"/>
              <a:t> </a:t>
            </a:r>
            <a:br>
              <a:rPr lang="fr-FR" smtClean="0"/>
            </a:br>
            <a:r>
              <a:rPr lang="fr-FR" smtClean="0"/>
              <a:t/>
            </a:r>
            <a:br>
              <a:rPr lang="fr-FR" smtClean="0"/>
            </a:br>
            <a:r>
              <a:rPr lang="fr-FR" u="sng" smtClean="0"/>
              <a:t>1°- Méthode quantitatives</a:t>
            </a:r>
            <a:r>
              <a:rPr lang="fr-FR" smtClean="0"/>
              <a:t> </a:t>
            </a:r>
            <a:br>
              <a:rPr lang="fr-FR" smtClean="0"/>
            </a:br>
            <a:r>
              <a:rPr lang="fr-FR" smtClean="0"/>
              <a:t>- Le différentiel sémantique (ou échelles sémantiques différentielles dites encore, échelles d'Osgood). On demande à chaque personne interrogée d'évaluer la marque sur des dimensions représentées par des qualificatifs extrêmes. Les échelles d'Osgood se font généralement à 7 intervalles, parfois à 5 intervalles. </a:t>
            </a:r>
            <a:br>
              <a:rPr lang="fr-FR" smtClean="0"/>
            </a:br>
            <a:r>
              <a:rPr lang="fr-FR" smtClean="0"/>
              <a:t>Exemple : </a:t>
            </a:r>
            <a:br>
              <a:rPr lang="fr-FR" smtClean="0"/>
            </a:br>
            <a:r>
              <a:rPr lang="fr-FR" smtClean="0"/>
              <a:t/>
            </a:r>
            <a:br>
              <a:rPr lang="fr-FR" smtClean="0"/>
            </a:br>
            <a:r>
              <a:rPr lang="fr-FR" smtClean="0"/>
              <a:t>Moderne I-----I-------I-------I-------I------I------I-----I Traditionnel </a:t>
            </a:r>
            <a:br>
              <a:rPr lang="fr-FR" smtClean="0"/>
            </a:br>
            <a:r>
              <a:rPr lang="fr-FR" smtClean="0"/>
              <a:t/>
            </a:r>
            <a:br>
              <a:rPr lang="fr-FR" smtClean="0"/>
            </a:br>
            <a:r>
              <a:rPr lang="fr-FR" smtClean="0"/>
              <a:t>Les échelles d'Osgood permettent de tracer le profil d'une marque sur plusieurs dimensions. Cela permet de mettre facilement en évidence les différences de profils, entre plusieurs marques, de noter les traits d'image qui posent le plus problème et de suivre l'évolution d'une image ce qui suppose que ces études soient faites de façon systématique, en conservant la même méthodologie. </a:t>
            </a:r>
            <a:br>
              <a:rPr lang="fr-FR" smtClean="0"/>
            </a:br>
            <a:r>
              <a:rPr lang="fr-FR" smtClean="0"/>
              <a:t/>
            </a:r>
            <a:br>
              <a:rPr lang="fr-FR" smtClean="0"/>
            </a:br>
            <a:r>
              <a:rPr lang="fr-FR" smtClean="0"/>
              <a:t>- Les échelles de Likert </a:t>
            </a:r>
            <a:br>
              <a:rPr lang="fr-FR" smtClean="0"/>
            </a:br>
            <a:r>
              <a:rPr lang="fr-FR" smtClean="0"/>
              <a:t>On donne aux personnes interrogées différentes appréciations de la marque étudiée et on leur demande de dire si elles sont d'accord. On utilise souvent une échelle de notes allant de 1 à 5. Une note 5 correspond à 'Tout à fait d'accord", une note 1 à "Pas d'accord du tout". </a:t>
            </a:r>
            <a:br>
              <a:rPr lang="fr-FR" smtClean="0"/>
            </a:br>
            <a:r>
              <a:rPr lang="fr-FR" smtClean="0"/>
              <a:t/>
            </a:r>
            <a:br>
              <a:rPr lang="fr-FR" smtClean="0"/>
            </a:br>
            <a:r>
              <a:rPr lang="fr-FR" smtClean="0"/>
              <a:t>Exemple: </a:t>
            </a:r>
            <a:br>
              <a:rPr lang="fr-FR" smtClean="0"/>
            </a:br>
            <a:r>
              <a:rPr lang="fr-FR" smtClean="0"/>
              <a:t>. La qualité des véhicules Renault a beaucoup progressé au cours des dernières années </a:t>
            </a:r>
            <a:br>
              <a:rPr lang="fr-FR" smtClean="0"/>
            </a:br>
            <a:r>
              <a:rPr lang="fr-FR" smtClean="0"/>
              <a:t/>
            </a:r>
            <a:br>
              <a:rPr lang="fr-FR" smtClean="0"/>
            </a:br>
            <a:r>
              <a:rPr lang="fr-FR" smtClean="0"/>
              <a:t>Tout à fait Pas du tout </a:t>
            </a:r>
            <a:br>
              <a:rPr lang="fr-FR" smtClean="0"/>
            </a:br>
            <a:r>
              <a:rPr lang="fr-FR" smtClean="0"/>
              <a:t>d'accord d'accord </a:t>
            </a:r>
            <a:br>
              <a:rPr lang="fr-FR" smtClean="0"/>
            </a:br>
            <a:r>
              <a:rPr lang="fr-FR" smtClean="0"/>
              <a:t>1_________________2______________3_______________4_____________5_ </a:t>
            </a:r>
            <a:br>
              <a:rPr lang="fr-FR" smtClean="0"/>
            </a:br>
            <a:r>
              <a:rPr lang="fr-FR" smtClean="0"/>
              <a:t/>
            </a:r>
            <a:br>
              <a:rPr lang="fr-FR" smtClean="0"/>
            </a:br>
            <a:r>
              <a:rPr lang="fr-FR" smtClean="0"/>
              <a:t/>
            </a:r>
            <a:br>
              <a:rPr lang="fr-FR" smtClean="0"/>
            </a:br>
            <a:r>
              <a:rPr lang="fr-FR" smtClean="0"/>
              <a:t>Exemple de question: "En matière de qualité, Renault fait aujourd'hui jeu égal avec Mercédes" </a:t>
            </a:r>
            <a:br>
              <a:rPr lang="fr-FR" smtClean="0"/>
            </a:br>
            <a:r>
              <a:rPr lang="fr-FR" smtClean="0"/>
              <a:t/>
            </a:r>
            <a:br>
              <a:rPr lang="fr-FR" smtClean="0"/>
            </a:br>
            <a:r>
              <a:rPr lang="fr-FR" smtClean="0"/>
              <a:t>. Analyse de la similarité (ou des différences) entre marques </a:t>
            </a:r>
            <a:br>
              <a:rPr lang="fr-FR" smtClean="0"/>
            </a:br>
            <a:r>
              <a:rPr lang="fr-FR" smtClean="0"/>
              <a:t>On demande à l'échantillon de regrouper les marques qui se ressemblent le plus ou d'opposer les marques qui diffèrent le plus. </a:t>
            </a:r>
            <a:br>
              <a:rPr lang="fr-FR" smtClean="0"/>
            </a:br>
            <a:r>
              <a:rPr lang="fr-FR" smtClean="0"/>
              <a:t/>
            </a:r>
            <a:br>
              <a:rPr lang="fr-FR" smtClean="0"/>
            </a:br>
            <a:r>
              <a:rPr lang="fr-FR" u="sng" smtClean="0"/>
              <a:t>2°- Méthodes qualitatives.</a:t>
            </a:r>
            <a:r>
              <a:rPr lang="fr-FR" smtClean="0"/>
              <a:t> </a:t>
            </a:r>
            <a:br>
              <a:rPr lang="fr-FR" smtClean="0"/>
            </a:br>
            <a:r>
              <a:rPr lang="fr-FR" smtClean="0"/>
              <a:t>. Collectives : Ce sont les entretiens de groupe </a:t>
            </a:r>
            <a:br>
              <a:rPr lang="fr-FR" smtClean="0"/>
            </a:br>
            <a:r>
              <a:rPr lang="fr-FR" smtClean="0"/>
              <a:t>. Individuelles : On procède par association et projection. Les méthodes projectives sont variées: </a:t>
            </a:r>
            <a:br>
              <a:rPr lang="fr-FR" smtClean="0"/>
            </a:br>
            <a:r>
              <a:rPr lang="fr-FR" smtClean="0"/>
              <a:t>- Techniques verbales : Brainstorming, associations libres, à partir de mots clés, phrases à compléter, histoires à raconter, portrait chinois (si la marque était un homme célèbre ce serait..., si c'était un objet ce serait...., si c'était un pays ce serait...etc). </a:t>
            </a:r>
            <a:br>
              <a:rPr lang="fr-FR" smtClean="0"/>
            </a:br>
            <a:r>
              <a:rPr lang="fr-FR" smtClean="0"/>
              <a:t>- Techniques visuelles : On demande d'interprêter des situations, de faire ou de compléter des dessins, d'associer des personnages ou des objets aux marques. </a:t>
            </a:r>
            <a:br>
              <a:rPr lang="fr-FR" smtClean="0"/>
            </a:br>
            <a:r>
              <a:rPr lang="fr-FR" smtClean="0"/>
              <a:t>Par exemple, on demande d'associer différentes marques d'autoradios à différentes marques d'automobiles et à différents personnages. </a:t>
            </a:r>
            <a:br>
              <a:rPr lang="fr-FR" smtClean="0"/>
            </a:br>
            <a:r>
              <a:rPr lang="fr-FR" smtClean="0"/>
              <a:t/>
            </a:r>
            <a:br>
              <a:rPr lang="fr-FR" smtClean="0"/>
            </a:br>
            <a:r>
              <a:rPr lang="fr-FR" u="sng" smtClean="0"/>
              <a:t>c) L'analyse des données.</a:t>
            </a:r>
            <a:r>
              <a:rPr lang="fr-FR" smtClean="0"/>
              <a:t> </a:t>
            </a:r>
            <a:br>
              <a:rPr lang="fr-FR" smtClean="0"/>
            </a:br>
            <a:r>
              <a:rPr lang="fr-FR" smtClean="0"/>
              <a:t>Elle est relativement simple lorsqu'on utilise des méthodes quantitatives et directes. Elle est beaucoup plus délicate lorsqu'on recourt à des méthodes qualitatives et indirectes. </a:t>
            </a:r>
            <a:br>
              <a:rPr lang="fr-FR" smtClean="0"/>
            </a:br>
            <a:r>
              <a:rPr lang="fr-FR" smtClean="0"/>
              <a:t/>
            </a:r>
            <a:br>
              <a:rPr lang="fr-FR" smtClean="0"/>
            </a:br>
            <a:r>
              <a:rPr lang="fr-FR" smtClean="0"/>
              <a:t>On répertorie les différents traits de l'image et on étudie leur intérêt. </a:t>
            </a:r>
            <a:br>
              <a:rPr lang="fr-FR" smtClean="0"/>
            </a:br>
            <a:r>
              <a:rPr lang="fr-FR" smtClean="0"/>
              <a:t>- Universalité: Ces traits sont-ils communs à l'ensemble de la cible ou à certains individus seulement? </a:t>
            </a:r>
            <a:br>
              <a:rPr lang="fr-FR" smtClean="0"/>
            </a:br>
            <a:r>
              <a:rPr lang="fr-FR" smtClean="0"/>
              <a:t>- Force: Correspondent-ils à des bénéfices-consommateurs jugés déterminants ou très secondaires? </a:t>
            </a:r>
            <a:br>
              <a:rPr lang="fr-FR" smtClean="0"/>
            </a:br>
            <a:r>
              <a:rPr lang="fr-FR" smtClean="0"/>
              <a:t>- Netteté: Ces traits sont-ils formulés de façon précise ou floue? </a:t>
            </a:r>
            <a:br>
              <a:rPr lang="fr-FR" smtClean="0"/>
            </a:br>
            <a:r>
              <a:rPr lang="fr-FR" smtClean="0"/>
              <a:t>- Proximité: Ces traits sont-ils formulés de façon spontanée ou sont-ils latents? </a:t>
            </a:r>
            <a:br>
              <a:rPr lang="fr-FR" smtClean="0"/>
            </a:br>
            <a:r>
              <a:rPr lang="fr-FR" smtClean="0"/>
              <a:t>- Valeur: Ces traits sont-ils positifs, neutres ou négatifs pour la marque? </a:t>
            </a:r>
            <a:br>
              <a:rPr lang="fr-FR" smtClean="0"/>
            </a:br>
            <a:r>
              <a:rPr lang="fr-FR" smtClean="0"/>
              <a:t/>
            </a:r>
            <a:br>
              <a:rPr lang="fr-FR" smtClean="0"/>
            </a:br>
            <a:r>
              <a:rPr lang="fr-FR" u="sng" smtClean="0"/>
              <a:t>d) La représentation des images (Mappings).</a:t>
            </a:r>
            <a:r>
              <a:rPr lang="fr-FR" smtClean="0"/>
              <a:t> </a:t>
            </a:r>
            <a:br>
              <a:rPr lang="fr-FR" smtClean="0"/>
            </a:br>
            <a:r>
              <a:rPr lang="fr-FR" smtClean="0"/>
              <a:t>On a déjà cité quelques méthodes comme celle des profits d'image sur les échelles sémantiques différentielles. La méthode la plus fréquente consiste à dresser une carte des perceptions où l'on indique les perceptions de la marque, celle des concurrents et parfois les points jugés idéaux par le consommateur. Ces cartes (ou "mappings") se font généralement sur 2 axes, la représentation et l'interprétation des données étant évidemment beaucoup plus délicate dès que l'on dépasse deux dimensions. </a:t>
            </a:r>
            <a:br>
              <a:rPr lang="fr-FR" smtClean="0"/>
            </a:br>
            <a:r>
              <a:rPr lang="fr-FR" smtClean="0"/>
              <a:t>Il est donc de la plus grande importance de définir de façon la plus scientifique possible, les axes les plus significatifs. Or, dans la plupart des cas, ces axes sont définis de façon très empirique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7"/>
          <p:cNvSpPr>
            <a:spLocks noGrp="1" noChangeArrowheads="1"/>
          </p:cNvSpPr>
          <p:nvPr>
            <p:ph type="sldNum" sz="quarter" idx="5"/>
          </p:nvPr>
        </p:nvSpPr>
        <p:spPr>
          <a:noFill/>
        </p:spPr>
        <p:txBody>
          <a:bodyPr/>
          <a:lstStyle/>
          <a:p>
            <a:fld id="{30C314F1-2449-4233-9E69-76BF4DAE3677}" type="slidenum">
              <a:rPr lang="fr-FR" smtClean="0"/>
              <a:pPr/>
              <a:t>26</a:t>
            </a:fld>
            <a:endParaRPr lang="fr-FR" smtClean="0"/>
          </a:p>
        </p:txBody>
      </p:sp>
      <p:sp>
        <p:nvSpPr>
          <p:cNvPr id="312323" name="Rectangle 2"/>
          <p:cNvSpPr>
            <a:spLocks noGrp="1" noRot="1" noChangeAspect="1" noChangeArrowheads="1" noTextEdit="1"/>
          </p:cNvSpPr>
          <p:nvPr>
            <p:ph type="sldImg"/>
          </p:nvPr>
        </p:nvSpPr>
        <p:spPr>
          <a:ln/>
        </p:spPr>
      </p:sp>
      <p:sp>
        <p:nvSpPr>
          <p:cNvPr id="31232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p:cNvSpPr>
            <a:spLocks noGrp="1" noChangeArrowheads="1"/>
          </p:cNvSpPr>
          <p:nvPr>
            <p:ph type="sldNum" sz="quarter" idx="5"/>
          </p:nvPr>
        </p:nvSpPr>
        <p:spPr>
          <a:noFill/>
        </p:spPr>
        <p:txBody>
          <a:bodyPr/>
          <a:lstStyle/>
          <a:p>
            <a:fld id="{70CC4F39-C90F-4BF4-9195-95EE73112225}" type="slidenum">
              <a:rPr lang="fr-FR" smtClean="0"/>
              <a:pPr/>
              <a:t>27</a:t>
            </a:fld>
            <a:endParaRPr lang="fr-FR" smtClean="0"/>
          </a:p>
        </p:txBody>
      </p:sp>
      <p:sp>
        <p:nvSpPr>
          <p:cNvPr id="313347" name="Rectangle 2"/>
          <p:cNvSpPr>
            <a:spLocks noGrp="1" noRot="1" noChangeAspect="1" noChangeArrowheads="1" noTextEdit="1"/>
          </p:cNvSpPr>
          <p:nvPr>
            <p:ph type="sldImg"/>
          </p:nvPr>
        </p:nvSpPr>
        <p:spPr>
          <a:ln/>
        </p:spPr>
      </p:sp>
      <p:sp>
        <p:nvSpPr>
          <p:cNvPr id="313348" name="Rectangle 3"/>
          <p:cNvSpPr>
            <a:spLocks noGrp="1" noChangeArrowheads="1"/>
          </p:cNvSpPr>
          <p:nvPr>
            <p:ph type="body" idx="1"/>
          </p:nvPr>
        </p:nvSpPr>
        <p:spPr>
          <a:noFill/>
          <a:ln/>
        </p:spPr>
        <p:txBody>
          <a:bodyPr/>
          <a:lstStyle/>
          <a:p>
            <a:pPr eaLnBrk="1" hangingPunct="1"/>
            <a:r>
              <a:rPr lang="fr-FR" i="1" smtClean="0"/>
              <a:t>Image</a:t>
            </a:r>
            <a:r>
              <a:rPr lang="fr-FR" smtClean="0"/>
              <a:t> :</a:t>
            </a:r>
          </a:p>
          <a:p>
            <a:pPr eaLnBrk="1" hangingPunct="1"/>
            <a:r>
              <a:rPr lang="fr-FR" smtClean="0"/>
              <a:t> analyse de Brochand concerne l’image produit</a:t>
            </a:r>
          </a:p>
          <a:p>
            <a:pPr eaLnBrk="1" hangingPunct="1"/>
            <a:r>
              <a:rPr lang="fr-FR" smtClean="0"/>
              <a:t/>
            </a:r>
            <a:br>
              <a:rPr lang="fr-FR" smtClean="0"/>
            </a:br>
            <a:r>
              <a:rPr lang="fr-FR" b="1" smtClean="0"/>
              <a:t>Ensemble des représentations et des associations attachées par un individu à un produit, une marque, une entreprise, un individu...</a:t>
            </a:r>
            <a:r>
              <a:rPr lang="fr-FR" smtClean="0"/>
              <a:t> </a:t>
            </a:r>
            <a:br>
              <a:rPr lang="fr-FR" smtClean="0"/>
            </a:br>
            <a:r>
              <a:rPr lang="fr-FR" smtClean="0"/>
              <a:t/>
            </a:r>
            <a:br>
              <a:rPr lang="fr-FR" smtClean="0"/>
            </a:br>
            <a:r>
              <a:rPr lang="fr-FR" smtClean="0"/>
              <a:t>NB: On privilégie, dans cet article, l'étude de l'image des marques. </a:t>
            </a:r>
            <a:br>
              <a:rPr lang="fr-FR" smtClean="0"/>
            </a:br>
            <a:r>
              <a:rPr lang="fr-FR" smtClean="0"/>
              <a:t/>
            </a:r>
            <a:br>
              <a:rPr lang="fr-FR" smtClean="0"/>
            </a:br>
            <a:r>
              <a:rPr lang="fr-FR" b="1" i="1" smtClean="0"/>
              <a:t>1. Image perçue, image voulue, image crue</a:t>
            </a:r>
            <a:r>
              <a:rPr lang="fr-FR" smtClean="0"/>
              <a:t> </a:t>
            </a:r>
            <a:br>
              <a:rPr lang="fr-FR" smtClean="0"/>
            </a:br>
            <a:r>
              <a:rPr lang="fr-FR" smtClean="0"/>
              <a:t/>
            </a:r>
            <a:br>
              <a:rPr lang="fr-FR" smtClean="0"/>
            </a:br>
            <a:r>
              <a:rPr lang="fr-FR" b="1" smtClean="0"/>
              <a:t>a) Image perçue:</a:t>
            </a:r>
            <a:r>
              <a:rPr lang="fr-FR" smtClean="0"/>
              <a:t> </a:t>
            </a:r>
            <a:br>
              <a:rPr lang="fr-FR" smtClean="0"/>
            </a:br>
            <a:r>
              <a:rPr lang="fr-FR" smtClean="0"/>
              <a:t>C'est le sens que l'on donne généralement au terme "image". C'est la perception par les autres, d'une marque, d'un produit, d'une entreprise. L'image perçue est pour le spécialiste du marketing ou de communication l'image réelle. La définition générale donnée au début de cet article correspond à cette notion de l'image. </a:t>
            </a:r>
            <a:br>
              <a:rPr lang="fr-FR" smtClean="0"/>
            </a:br>
            <a:r>
              <a:rPr lang="fr-FR" smtClean="0"/>
              <a:t/>
            </a:r>
            <a:br>
              <a:rPr lang="fr-FR" smtClean="0"/>
            </a:br>
            <a:r>
              <a:rPr lang="fr-FR" b="1" smtClean="0"/>
              <a:t>b) Image voulue:</a:t>
            </a:r>
            <a:r>
              <a:rPr lang="fr-FR" smtClean="0"/>
              <a:t> </a:t>
            </a:r>
            <a:br>
              <a:rPr lang="fr-FR" smtClean="0"/>
            </a:br>
            <a:r>
              <a:rPr lang="fr-FR" smtClean="0"/>
              <a:t>C'est ce que voudraient être les marques, les entreprises, les individus. En marketing, l'image voulue correspond à la notion de </a:t>
            </a:r>
            <a:r>
              <a:rPr lang="fr-FR" u="sng" smtClean="0"/>
              <a:t>positionnement</a:t>
            </a:r>
            <a:r>
              <a:rPr lang="fr-FR" smtClean="0"/>
              <a:t>: une volonté stratégique de modifier l'image perçue pour la positionner de façon précise dans l'esprit de la cible et la différencie de la concurrence. </a:t>
            </a:r>
            <a:br>
              <a:rPr lang="fr-FR" smtClean="0"/>
            </a:br>
            <a:r>
              <a:rPr lang="fr-FR" smtClean="0"/>
              <a:t/>
            </a:r>
            <a:br>
              <a:rPr lang="fr-FR" smtClean="0"/>
            </a:br>
            <a:r>
              <a:rPr lang="fr-FR" b="1" smtClean="0"/>
              <a:t>c) Image crue:</a:t>
            </a:r>
            <a:r>
              <a:rPr lang="fr-FR" smtClean="0"/>
              <a:t> </a:t>
            </a:r>
            <a:br>
              <a:rPr lang="fr-FR" smtClean="0"/>
            </a:br>
            <a:r>
              <a:rPr lang="fr-FR" smtClean="0"/>
              <a:t>L'image perçue est la perception par les autres d'une marque, d'un produit, d'une entreprise. L'image crue est l'image que l'on croit avoir auprès de ses clients, de ses fournisseurs, de son personnel...etc. On se trompe souvent sur sa propre image. Il est intéressant de mesurer les écarts entre image perçue, image vue et image voulue pour apprécier le réalisme du changement d'image que l'on veut opérer. </a:t>
            </a:r>
            <a:br>
              <a:rPr lang="fr-FR" smtClean="0"/>
            </a:br>
            <a:r>
              <a:rPr lang="fr-FR" smtClean="0"/>
              <a:t/>
            </a:r>
            <a:br>
              <a:rPr lang="fr-FR" smtClean="0"/>
            </a:br>
            <a:r>
              <a:rPr lang="fr-FR" b="1" i="1" smtClean="0"/>
              <a:t>2. Le rôle de l'image.</a:t>
            </a:r>
            <a:r>
              <a:rPr lang="fr-FR" smtClean="0"/>
              <a:t> </a:t>
            </a:r>
            <a:br>
              <a:rPr lang="fr-FR" smtClean="0"/>
            </a:br>
            <a:r>
              <a:rPr lang="fr-FR" smtClean="0"/>
              <a:t/>
            </a:r>
            <a:br>
              <a:rPr lang="fr-FR" smtClean="0"/>
            </a:br>
            <a:r>
              <a:rPr lang="fr-FR" smtClean="0"/>
              <a:t>Selon D. Aaker et J. Lendrevie (1), l'image d'une marque </a:t>
            </a:r>
            <a:br>
              <a:rPr lang="fr-FR" smtClean="0"/>
            </a:br>
            <a:r>
              <a:rPr lang="fr-FR" smtClean="0"/>
              <a:t>- aide le traitement de l'information par le consommateur. L'image est un résumé d'impressions. C'est un processus simplificateur. Elle favorise le repérage des marques et les conduites répétitives (fidélisation) </a:t>
            </a:r>
            <a:br>
              <a:rPr lang="fr-FR" smtClean="0"/>
            </a:br>
            <a:r>
              <a:rPr lang="fr-FR" smtClean="0"/>
              <a:t>- différencie et positionne par rapport aux marques concurrentes </a:t>
            </a:r>
            <a:br>
              <a:rPr lang="fr-FR" smtClean="0"/>
            </a:br>
            <a:r>
              <a:rPr lang="fr-FR" smtClean="0"/>
              <a:t>- crée des attitudes favorables/ou défavorables envers la marque </a:t>
            </a:r>
            <a:br>
              <a:rPr lang="fr-FR" smtClean="0"/>
            </a:br>
            <a:r>
              <a:rPr lang="fr-FR" smtClean="0"/>
              <a:t>- donne des raisons d'acheter/ou de ne pas acheter </a:t>
            </a:r>
            <a:br>
              <a:rPr lang="fr-FR" smtClean="0"/>
            </a:br>
            <a:r>
              <a:rPr lang="fr-FR" smtClean="0"/>
              <a:t>- valorise les individus qui achètent </a:t>
            </a:r>
            <a:br>
              <a:rPr lang="fr-FR" smtClean="0"/>
            </a:br>
            <a:r>
              <a:rPr lang="fr-FR" smtClean="0"/>
              <a:t>- permet les extensions de marque </a:t>
            </a:r>
            <a:br>
              <a:rPr lang="fr-FR" smtClean="0"/>
            </a:br>
            <a:r>
              <a:rPr lang="fr-FR" smtClean="0"/>
              <a:t/>
            </a:r>
            <a:br>
              <a:rPr lang="fr-FR" smtClean="0"/>
            </a:br>
            <a:r>
              <a:rPr lang="fr-FR" b="1" i="1" smtClean="0"/>
              <a:t>3. Les caractéristiques d'une image.</a:t>
            </a:r>
            <a:r>
              <a:rPr lang="fr-FR" smtClean="0"/>
              <a:t> </a:t>
            </a:r>
            <a:br>
              <a:rPr lang="fr-FR" smtClean="0"/>
            </a:br>
            <a:r>
              <a:rPr lang="fr-FR" smtClean="0"/>
              <a:t/>
            </a:r>
            <a:br>
              <a:rPr lang="fr-FR" smtClean="0"/>
            </a:br>
            <a:r>
              <a:rPr lang="fr-FR" b="1" smtClean="0"/>
              <a:t>a) L'image est personnelle</a:t>
            </a:r>
            <a:r>
              <a:rPr lang="fr-FR" smtClean="0"/>
              <a:t>: c'est l'image perçue par un individu ou par un groupe. </a:t>
            </a:r>
            <a:br>
              <a:rPr lang="fr-FR" smtClean="0"/>
            </a:br>
            <a:r>
              <a:rPr lang="fr-FR" smtClean="0"/>
              <a:t>Il y a autant d'images que d'individus. En fait, on travaille en marketing et en communication non pas sur la perception de chacun mais sur celle des groupes: consommateurs, distributeurs, opinion publique,etc. L'image est alors une image "moyenne". Ce sont les représentations partagées par l'ensemble ou la majorité des membres du groupe étudié. La notion de "moyenne" n'a pas toujours beaucoup de sens et il peut être très utile de segmenter les publics selon les différences d'image et d'identifier les traits d'image sur lesquels varient le plus et varient le moins les perceptions de chaque membre du groupe. </a:t>
            </a:r>
            <a:br>
              <a:rPr lang="fr-FR" smtClean="0"/>
            </a:br>
            <a:r>
              <a:rPr lang="fr-FR" smtClean="0"/>
              <a:t/>
            </a:r>
            <a:br>
              <a:rPr lang="fr-FR" smtClean="0"/>
            </a:br>
            <a:r>
              <a:rPr lang="fr-FR" b="1" smtClean="0"/>
              <a:t>b) Une image est subjective et c'est une représentation mentale</a:t>
            </a:r>
            <a:r>
              <a:rPr lang="fr-FR" smtClean="0"/>
              <a:t>: </a:t>
            </a:r>
            <a:br>
              <a:rPr lang="fr-FR" smtClean="0"/>
            </a:br>
            <a:r>
              <a:rPr lang="fr-FR" smtClean="0"/>
              <a:t/>
            </a:r>
            <a:br>
              <a:rPr lang="fr-FR" smtClean="0"/>
            </a:br>
            <a:r>
              <a:rPr lang="fr-FR" smtClean="0"/>
              <a:t>Une image correspond à une réalité puisque c'est la façon dont on se représente, à un moment donné, une marque ou un produit, mais l'image peut être très éloignée de la vérité objective de cette marque ou de ce produit. Renault qui avait dans les années 80 un problème majeur d'image en matière de qualité, a mis plus longtemps à changer son image sur ce trait (qualité perçue) qu'à modifier ses produits pour atteindre un excellent niveau de qualité objective. </a:t>
            </a:r>
            <a:br>
              <a:rPr lang="fr-FR" smtClean="0"/>
            </a:br>
            <a:r>
              <a:rPr lang="fr-FR" smtClean="0"/>
              <a:t/>
            </a:r>
            <a:br>
              <a:rPr lang="fr-FR" smtClean="0"/>
            </a:br>
            <a:r>
              <a:rPr lang="fr-FR" b="1" smtClean="0"/>
              <a:t>c) Une image est sélective et infidèle.</a:t>
            </a:r>
            <a:r>
              <a:rPr lang="fr-FR" smtClean="0"/>
              <a:t> </a:t>
            </a:r>
            <a:br>
              <a:rPr lang="fr-FR" smtClean="0"/>
            </a:br>
            <a:r>
              <a:rPr lang="fr-FR" smtClean="0"/>
              <a:t>C'est la conséquence de ce qui précède. Cela tient au caractère subjectif de l'image. L'image est une impression simplifiée d'une réalité complexe (Kotler). L'image est souvent le fruit d'une perception orientée. Le fond même de l'image oriente les perceptions ultérieures. On pardonne volontiers à une marque que l'on aime. On choisit, parfois exagérément, les traits les plus négatifs des marques que l'on n'aime pas. </a:t>
            </a:r>
            <a:br>
              <a:rPr lang="fr-FR" smtClean="0"/>
            </a:br>
            <a:r>
              <a:rPr lang="fr-FR" smtClean="0"/>
              <a:t/>
            </a:r>
            <a:br>
              <a:rPr lang="fr-FR" smtClean="0"/>
            </a:br>
            <a:r>
              <a:rPr lang="fr-FR" b="1" smtClean="0"/>
              <a:t>d) Une image est un ensemble de perceptions relativement stables.</a:t>
            </a:r>
            <a:r>
              <a:rPr lang="fr-FR" smtClean="0"/>
              <a:t> </a:t>
            </a:r>
            <a:br>
              <a:rPr lang="fr-FR" smtClean="0"/>
            </a:br>
            <a:r>
              <a:rPr lang="fr-FR" smtClean="0"/>
              <a:t>C'est ce qui donne du sens et de l'intérêt pratique aux études d'image que l'on fait. Une image est le résultat d'une perception globale (théorie de la Gestalt). Il faut donc se méfier de l'exploitation de certaines études analytiques des images qui peuvent conduire à des interprétations partielles et partiales. </a:t>
            </a:r>
            <a:br>
              <a:rPr lang="fr-FR" smtClean="0"/>
            </a:br>
            <a:r>
              <a:rPr lang="fr-FR" smtClean="0"/>
              <a:t>Une image est un tout relativement stable dans le temps. C'est ce qui donne de l'intérêt aux études et aux politiques d'image. </a:t>
            </a:r>
            <a:br>
              <a:rPr lang="fr-FR" smtClean="0"/>
            </a:br>
            <a:r>
              <a:rPr lang="fr-FR" smtClean="0"/>
              <a:t/>
            </a:r>
            <a:br>
              <a:rPr lang="fr-FR" smtClean="0"/>
            </a:br>
            <a:r>
              <a:rPr lang="fr-FR" b="1" smtClean="0"/>
              <a:t>e) Image révélée et image potentielle.</a:t>
            </a:r>
            <a:r>
              <a:rPr lang="fr-FR" smtClean="0"/>
              <a:t> </a:t>
            </a:r>
            <a:br>
              <a:rPr lang="fr-FR" smtClean="0"/>
            </a:br>
            <a:r>
              <a:rPr lang="fr-FR" smtClean="0"/>
              <a:t>La perception d'une marque, d'une organisation, d'un individu se fait à deux niveaux : un niveau émergé (l'image révélée) et un niveau latent (l'image potentielle ou image latente). Il faut recourir à des techniques différentes pour appréhender ces deux niveaux. </a:t>
            </a:r>
            <a:br>
              <a:rPr lang="fr-FR" smtClean="0"/>
            </a:br>
            <a:r>
              <a:rPr lang="fr-FR" smtClean="0"/>
              <a:t/>
            </a:r>
            <a:br>
              <a:rPr lang="fr-FR" smtClean="0"/>
            </a:br>
            <a:r>
              <a:rPr lang="fr-FR" smtClean="0"/>
              <a:t/>
            </a:r>
            <a:br>
              <a:rPr lang="fr-FR" smtClean="0"/>
            </a:br>
            <a:r>
              <a:rPr lang="fr-FR" b="1" i="1" smtClean="0"/>
              <a:t>4. Les facteurs qui produisent l'image.</a:t>
            </a:r>
            <a:r>
              <a:rPr lang="fr-FR" smtClean="0"/>
              <a:t> </a:t>
            </a:r>
            <a:br>
              <a:rPr lang="fr-FR" smtClean="0"/>
            </a:br>
            <a:r>
              <a:rPr lang="fr-FR" smtClean="0"/>
              <a:t/>
            </a:r>
            <a:br>
              <a:rPr lang="fr-FR" smtClean="0"/>
            </a:br>
            <a:r>
              <a:rPr lang="fr-FR" smtClean="0"/>
              <a:t>Ils peuvent être extrêmement divers. </a:t>
            </a:r>
            <a:br>
              <a:rPr lang="fr-FR" smtClean="0"/>
            </a:br>
            <a:r>
              <a:rPr lang="fr-FR" smtClean="0"/>
              <a:t/>
            </a:r>
            <a:br>
              <a:rPr lang="fr-FR" smtClean="0"/>
            </a:br>
            <a:r>
              <a:rPr lang="fr-FR" smtClean="0"/>
              <a:t>- L'identité de la marque et de l'entreprise: nom, système d'identification visuelle et sonore, histoire de la marque, valeurs attachées à la marque et son entreprise. </a:t>
            </a:r>
            <a:br>
              <a:rPr lang="fr-FR" smtClean="0"/>
            </a:br>
            <a:r>
              <a:rPr lang="fr-FR" smtClean="0"/>
              <a:t>- Le produit: les attributs du produit, les bénéfices objectifs, psychologiques, sociologiques que le consommateur pense en retirer, les nouveaux produits (l'innovation est un facteur déterminant d'évolution d'une image), l'expérience retirée de l'usage des produits de la marque (autre facteur tout à fait déterminant),les lieux, moments, modes d'utilisation du produit. </a:t>
            </a:r>
            <a:br>
              <a:rPr lang="fr-FR" smtClean="0"/>
            </a:br>
            <a:r>
              <a:rPr lang="fr-FR" smtClean="0"/>
              <a:t>- Le prix </a:t>
            </a:r>
            <a:br>
              <a:rPr lang="fr-FR" smtClean="0"/>
            </a:br>
            <a:r>
              <a:rPr lang="fr-FR" smtClean="0"/>
              <a:t>- La qualité perçue </a:t>
            </a:r>
            <a:br>
              <a:rPr lang="fr-FR" smtClean="0"/>
            </a:br>
            <a:r>
              <a:rPr lang="fr-FR" smtClean="0"/>
              <a:t>- Ce qu'en disent les autres : bouche à oreille, rédactionnel... </a:t>
            </a:r>
            <a:br>
              <a:rPr lang="fr-FR" smtClean="0"/>
            </a:br>
            <a:r>
              <a:rPr lang="fr-FR" smtClean="0"/>
              <a:t>- La communication de l'entreprise </a:t>
            </a:r>
            <a:br>
              <a:rPr lang="fr-FR" smtClean="0"/>
            </a:br>
            <a:r>
              <a:rPr lang="fr-FR" smtClean="0"/>
              <a:t>- L'image des acheteurs: facteur particulièrement important pour les produits à statut comme les alcools, les produits de luxe, les automobiles... </a:t>
            </a:r>
            <a:br>
              <a:rPr lang="fr-FR" smtClean="0"/>
            </a:br>
            <a:r>
              <a:rPr lang="fr-FR" smtClean="0"/>
              <a:t>- l'image des distributeurs </a:t>
            </a:r>
            <a:br>
              <a:rPr lang="fr-FR" smtClean="0"/>
            </a:br>
            <a:r>
              <a:rPr lang="fr-FR" smtClean="0"/>
              <a:t>- La notoriété de la marque. Une marque inconnue est suspecte. </a:t>
            </a:r>
            <a:br>
              <a:rPr lang="fr-FR" smtClean="0"/>
            </a:br>
            <a:r>
              <a:rPr lang="fr-FR" smtClean="0"/>
              <a:t>- La concurrence: une image se comprend souvent en fonction de l'image de ses concurrents. Les images sont d'abord relatives. </a:t>
            </a:r>
            <a:br>
              <a:rPr lang="fr-FR" smtClean="0"/>
            </a:br>
            <a:r>
              <a:rPr lang="fr-FR" smtClean="0"/>
              <a:t/>
            </a:r>
            <a:br>
              <a:rPr lang="fr-FR" smtClean="0"/>
            </a:br>
            <a:r>
              <a:rPr lang="fr-FR" b="1" i="1" smtClean="0"/>
              <a:t>5. Les méthodes et techniques d'analyse d'une image de marque.</a:t>
            </a:r>
            <a:r>
              <a:rPr lang="fr-FR" smtClean="0"/>
              <a:t> </a:t>
            </a:r>
            <a:br>
              <a:rPr lang="fr-FR" smtClean="0"/>
            </a:br>
            <a:r>
              <a:rPr lang="fr-FR" smtClean="0"/>
              <a:t/>
            </a:r>
            <a:br>
              <a:rPr lang="fr-FR" smtClean="0"/>
            </a:br>
            <a:r>
              <a:rPr lang="fr-FR" smtClean="0"/>
              <a:t>Une image de marque est un ensemble plus ou moins riche, plus ou moins structuré d'associations qu'on appelle indifféremment connotations de marques, attributs de marque, points d'image, traits d'image...etc </a:t>
            </a:r>
            <a:br>
              <a:rPr lang="fr-FR" smtClean="0"/>
            </a:br>
            <a:r>
              <a:rPr lang="fr-FR" smtClean="0"/>
              <a:t>L'étude d'une image passe par trois phases : </a:t>
            </a:r>
            <a:br>
              <a:rPr lang="fr-FR" smtClean="0"/>
            </a:br>
            <a:r>
              <a:rPr lang="fr-FR" smtClean="0"/>
              <a:t>a - le recueil des données </a:t>
            </a:r>
            <a:br>
              <a:rPr lang="fr-FR" smtClean="0"/>
            </a:br>
            <a:r>
              <a:rPr lang="fr-FR" smtClean="0"/>
              <a:t>b - l'analyse des données </a:t>
            </a:r>
            <a:br>
              <a:rPr lang="fr-FR" smtClean="0"/>
            </a:br>
            <a:r>
              <a:rPr lang="fr-FR" smtClean="0"/>
              <a:t>c - la représentation des images ainsi étudiées </a:t>
            </a:r>
            <a:br>
              <a:rPr lang="fr-FR" smtClean="0"/>
            </a:br>
            <a:r>
              <a:rPr lang="fr-FR" smtClean="0"/>
              <a:t/>
            </a:r>
            <a:br>
              <a:rPr lang="fr-FR" smtClean="0"/>
            </a:br>
            <a:r>
              <a:rPr lang="fr-FR" smtClean="0"/>
              <a:t/>
            </a:r>
            <a:br>
              <a:rPr lang="fr-FR" smtClean="0"/>
            </a:br>
            <a:r>
              <a:rPr lang="fr-FR" b="1" smtClean="0"/>
              <a:t>a) Le recueil des données.</a:t>
            </a:r>
            <a:r>
              <a:rPr lang="fr-FR" smtClean="0"/>
              <a:t> </a:t>
            </a:r>
            <a:br>
              <a:rPr lang="fr-FR" smtClean="0"/>
            </a:br>
            <a:r>
              <a:rPr lang="fr-FR" smtClean="0"/>
              <a:t>Avant d'énumérer les principales méthodes d'études des images, on notera que dans la pratique, les entreprises n'ont généralement pas besoin d'analyser de façon exhaustive leur image et de déterminer une pseudo "valeur absolue" de l'image. Il importe, bien plus souvent, de déterminer les traits les plus significatifs, ceux qui déterminent les attitudes et les comportements des consommateurs et de faire des analyses comparées avec la concurrence. L'image d'une marque n'a pas grande valeur en soi ; ce qui compte plus, c'est la perception de cette marque par rapport à celle des marques concurrentes. </a:t>
            </a:r>
            <a:br>
              <a:rPr lang="fr-FR" smtClean="0"/>
            </a:br>
            <a:r>
              <a:rPr lang="fr-FR" smtClean="0"/>
              <a:t>Les techniques d'étude des images peuvent être : </a:t>
            </a:r>
            <a:br>
              <a:rPr lang="fr-FR" smtClean="0"/>
            </a:br>
            <a:r>
              <a:rPr lang="fr-FR" u="sng" smtClean="0"/>
              <a:t>1- quantitatives ou qualitatives.</a:t>
            </a:r>
            <a:r>
              <a:rPr lang="fr-FR" smtClean="0"/>
              <a:t> </a:t>
            </a:r>
            <a:br>
              <a:rPr lang="fr-FR" smtClean="0"/>
            </a:br>
            <a:r>
              <a:rPr lang="fr-FR" smtClean="0"/>
              <a:t>Dans le premier cas, on essaie de mesurer et de quantifier l'image perçue. Les échantillons sont importants. Ils doivent être représentatifs. Les enquêteurs doivent être le plus neutres possible. </a:t>
            </a:r>
            <a:br>
              <a:rPr lang="fr-FR" smtClean="0"/>
            </a:br>
            <a:r>
              <a:rPr lang="fr-FR" smtClean="0"/>
              <a:t>Les méthodes qualitatives cherchent plus à explorer et comprendre qu'à mesurer et à quantifier. Elles se font souvent sur de petits groupes qui ne sont pas représentatifs au sens mathématique mais qui devraient être suffisamment significatifs, ce qui est loin d'être toujours le cas. </a:t>
            </a:r>
            <a:br>
              <a:rPr lang="fr-FR" smtClean="0"/>
            </a:br>
            <a:r>
              <a:rPr lang="fr-FR" smtClean="0"/>
              <a:t>Le rôle des enquêteurs est déterminant, tout comme l'interprétation des phénomènes observés. </a:t>
            </a:r>
            <a:br>
              <a:rPr lang="fr-FR" smtClean="0"/>
            </a:br>
            <a:r>
              <a:rPr lang="fr-FR" u="sng" smtClean="0"/>
              <a:t>2- individuelles ou collectives.</a:t>
            </a:r>
            <a:r>
              <a:rPr lang="fr-FR" smtClean="0"/>
              <a:t> </a:t>
            </a:r>
            <a:br>
              <a:rPr lang="fr-FR" smtClean="0"/>
            </a:br>
            <a:r>
              <a:rPr lang="fr-FR" smtClean="0"/>
              <a:t>Dans le premier cas, on demande à chaque individu du groupe étudié d'apprécier une marque sur différentes dimensions et on agrège les résultats. Dans le second cas, on travaille sur des groupes. </a:t>
            </a:r>
            <a:br>
              <a:rPr lang="fr-FR" smtClean="0"/>
            </a:br>
            <a:r>
              <a:rPr lang="fr-FR" u="sng" smtClean="0"/>
              <a:t>3- directes ou indirectes.</a:t>
            </a:r>
            <a:r>
              <a:rPr lang="fr-FR" smtClean="0"/>
              <a:t> </a:t>
            </a:r>
            <a:br>
              <a:rPr lang="fr-FR" smtClean="0"/>
            </a:br>
            <a:r>
              <a:rPr lang="fr-FR" smtClean="0"/>
              <a:t>Dans les méthodes directes, on demande aux individus de décrire les associations qui leur viennent à l'esprit et de donner une note aux différentes dimensions qui sont retenues pour l'analyse de la marque. Dans les méthodes indirectes, on procède par association, projection, regroupement de marques perçues de façon similaire...etc </a:t>
            </a:r>
            <a:br>
              <a:rPr lang="fr-FR" smtClean="0"/>
            </a:br>
            <a:r>
              <a:rPr lang="fr-FR" smtClean="0"/>
              <a:t>Les méthodes qualitatives sont souvent indirectes. Les méthodes quantitatives sont souvent directes. </a:t>
            </a:r>
            <a:br>
              <a:rPr lang="fr-FR" smtClean="0"/>
            </a:br>
            <a:r>
              <a:rPr lang="fr-FR" smtClean="0"/>
              <a:t>On fait souvent un usage mixte de ces approches. On peut commencer par faire du qualitatif, du collectif et de l'indirect pour déterminer les connotations de marques les plus significatives puis faire appel à du quantitatif, du direct, et de l'individuel pour évaluer la perception sur les dimensions de l'image les plus significatives. </a:t>
            </a:r>
            <a:br>
              <a:rPr lang="fr-FR" smtClean="0"/>
            </a:br>
            <a:r>
              <a:rPr lang="fr-FR" smtClean="0"/>
              <a:t/>
            </a:r>
            <a:br>
              <a:rPr lang="fr-FR" smtClean="0"/>
            </a:br>
            <a:r>
              <a:rPr lang="fr-FR" b="1" smtClean="0"/>
              <a:t>b) Les principaux outils d'analyse des images</a:t>
            </a:r>
            <a:r>
              <a:rPr lang="fr-FR" smtClean="0"/>
              <a:t> </a:t>
            </a:r>
            <a:br>
              <a:rPr lang="fr-FR" smtClean="0"/>
            </a:br>
            <a:r>
              <a:rPr lang="fr-FR" smtClean="0"/>
              <a:t/>
            </a:r>
            <a:br>
              <a:rPr lang="fr-FR" smtClean="0"/>
            </a:br>
            <a:r>
              <a:rPr lang="fr-FR" u="sng" smtClean="0"/>
              <a:t>1°- Méthode quantitatives</a:t>
            </a:r>
            <a:r>
              <a:rPr lang="fr-FR" smtClean="0"/>
              <a:t> </a:t>
            </a:r>
            <a:br>
              <a:rPr lang="fr-FR" smtClean="0"/>
            </a:br>
            <a:r>
              <a:rPr lang="fr-FR" smtClean="0"/>
              <a:t>- Le différentiel sémantique (ou échelles sémantiques différentielles dites encore, échelles d'Osgood). On demande à chaque personne interrogée d'évaluer la marque sur des dimensions représentées par des qualificatifs extrêmes. Les échelles d'Osgood se font généralement à 7 intervalles, parfois à 5 intervalles. </a:t>
            </a:r>
            <a:br>
              <a:rPr lang="fr-FR" smtClean="0"/>
            </a:br>
            <a:r>
              <a:rPr lang="fr-FR" smtClean="0"/>
              <a:t>Exemple : </a:t>
            </a:r>
            <a:br>
              <a:rPr lang="fr-FR" smtClean="0"/>
            </a:br>
            <a:r>
              <a:rPr lang="fr-FR" smtClean="0"/>
              <a:t/>
            </a:r>
            <a:br>
              <a:rPr lang="fr-FR" smtClean="0"/>
            </a:br>
            <a:r>
              <a:rPr lang="fr-FR" smtClean="0"/>
              <a:t>Moderne I-----I-------I-------I-------I------I------I-----I Traditionnel </a:t>
            </a:r>
            <a:br>
              <a:rPr lang="fr-FR" smtClean="0"/>
            </a:br>
            <a:r>
              <a:rPr lang="fr-FR" smtClean="0"/>
              <a:t/>
            </a:r>
            <a:br>
              <a:rPr lang="fr-FR" smtClean="0"/>
            </a:br>
            <a:r>
              <a:rPr lang="fr-FR" smtClean="0"/>
              <a:t>Les échelles d'Osgood permettent de tracer le profil d'une marque sur plusieurs dimensions. Cela permet de mettre facilement en évidence les différences de profils, entre plusieurs marques, de noter les traits d'image qui posent le plus problème et de suivre l'évolution d'une image ce qui suppose que ces études soient faites de façon systématique, en conservant la même méthodologie. </a:t>
            </a:r>
            <a:br>
              <a:rPr lang="fr-FR" smtClean="0"/>
            </a:br>
            <a:r>
              <a:rPr lang="fr-FR" smtClean="0"/>
              <a:t/>
            </a:r>
            <a:br>
              <a:rPr lang="fr-FR" smtClean="0"/>
            </a:br>
            <a:r>
              <a:rPr lang="fr-FR" smtClean="0"/>
              <a:t>- Les échelles de Likert </a:t>
            </a:r>
            <a:br>
              <a:rPr lang="fr-FR" smtClean="0"/>
            </a:br>
            <a:r>
              <a:rPr lang="fr-FR" smtClean="0"/>
              <a:t>On donne aux personnes interrogées différentes appréciations de la marque étudiée et on leur demande de dire si elles sont d'accord. On utilise souvent une échelle de notes allant de 1 à 5. Une note 5 correspond à 'Tout à fait d'accord", une note 1 à "Pas d'accord du tout". </a:t>
            </a:r>
            <a:br>
              <a:rPr lang="fr-FR" smtClean="0"/>
            </a:br>
            <a:r>
              <a:rPr lang="fr-FR" smtClean="0"/>
              <a:t/>
            </a:r>
            <a:br>
              <a:rPr lang="fr-FR" smtClean="0"/>
            </a:br>
            <a:r>
              <a:rPr lang="fr-FR" smtClean="0"/>
              <a:t>Exemple: </a:t>
            </a:r>
            <a:br>
              <a:rPr lang="fr-FR" smtClean="0"/>
            </a:br>
            <a:r>
              <a:rPr lang="fr-FR" smtClean="0"/>
              <a:t>. La qualité des véhicules Renault a beaucoup progressé au cours des dernières années </a:t>
            </a:r>
            <a:br>
              <a:rPr lang="fr-FR" smtClean="0"/>
            </a:br>
            <a:r>
              <a:rPr lang="fr-FR" smtClean="0"/>
              <a:t/>
            </a:r>
            <a:br>
              <a:rPr lang="fr-FR" smtClean="0"/>
            </a:br>
            <a:r>
              <a:rPr lang="fr-FR" smtClean="0"/>
              <a:t>Tout à fait Pas du tout </a:t>
            </a:r>
            <a:br>
              <a:rPr lang="fr-FR" smtClean="0"/>
            </a:br>
            <a:r>
              <a:rPr lang="fr-FR" smtClean="0"/>
              <a:t>d'accord d'accord </a:t>
            </a:r>
            <a:br>
              <a:rPr lang="fr-FR" smtClean="0"/>
            </a:br>
            <a:r>
              <a:rPr lang="fr-FR" smtClean="0"/>
              <a:t>1_________________2______________3_______________4_____________5_ </a:t>
            </a:r>
            <a:br>
              <a:rPr lang="fr-FR" smtClean="0"/>
            </a:br>
            <a:r>
              <a:rPr lang="fr-FR" smtClean="0"/>
              <a:t/>
            </a:r>
            <a:br>
              <a:rPr lang="fr-FR" smtClean="0"/>
            </a:br>
            <a:r>
              <a:rPr lang="fr-FR" smtClean="0"/>
              <a:t/>
            </a:r>
            <a:br>
              <a:rPr lang="fr-FR" smtClean="0"/>
            </a:br>
            <a:r>
              <a:rPr lang="fr-FR" smtClean="0"/>
              <a:t>Exemple de question: "En matière de qualité, Renault fait aujourd'hui jeu égal avec Mercédes" </a:t>
            </a:r>
            <a:br>
              <a:rPr lang="fr-FR" smtClean="0"/>
            </a:br>
            <a:r>
              <a:rPr lang="fr-FR" smtClean="0"/>
              <a:t/>
            </a:r>
            <a:br>
              <a:rPr lang="fr-FR" smtClean="0"/>
            </a:br>
            <a:r>
              <a:rPr lang="fr-FR" smtClean="0"/>
              <a:t>. Analyse de la similarité (ou des différences) entre marques </a:t>
            </a:r>
            <a:br>
              <a:rPr lang="fr-FR" smtClean="0"/>
            </a:br>
            <a:r>
              <a:rPr lang="fr-FR" smtClean="0"/>
              <a:t>On demande à l'échantillon de regrouper les marques qui se ressemblent le plus ou d'opposer les marques qui diffèrent le plus. </a:t>
            </a:r>
            <a:br>
              <a:rPr lang="fr-FR" smtClean="0"/>
            </a:br>
            <a:r>
              <a:rPr lang="fr-FR" smtClean="0"/>
              <a:t/>
            </a:r>
            <a:br>
              <a:rPr lang="fr-FR" smtClean="0"/>
            </a:br>
            <a:r>
              <a:rPr lang="fr-FR" u="sng" smtClean="0"/>
              <a:t>2°- Méthodes qualitatives.</a:t>
            </a:r>
            <a:r>
              <a:rPr lang="fr-FR" smtClean="0"/>
              <a:t> </a:t>
            </a:r>
            <a:br>
              <a:rPr lang="fr-FR" smtClean="0"/>
            </a:br>
            <a:r>
              <a:rPr lang="fr-FR" smtClean="0"/>
              <a:t>. Collectives : Ce sont les entretiens de groupe </a:t>
            </a:r>
            <a:br>
              <a:rPr lang="fr-FR" smtClean="0"/>
            </a:br>
            <a:r>
              <a:rPr lang="fr-FR" smtClean="0"/>
              <a:t>. Individuelles : On procède par association et projection. Les méthodes projectives sont variées: </a:t>
            </a:r>
            <a:br>
              <a:rPr lang="fr-FR" smtClean="0"/>
            </a:br>
            <a:r>
              <a:rPr lang="fr-FR" smtClean="0"/>
              <a:t>- Techniques verbales : Brainstorming, associations libres, à partir de mots clés, phrases à compléter, histoires à raconter, portrait chinois (si la marque était un homme célèbre ce serait..., si c'était un objet ce serait...., si c'était un pays ce serait...etc). </a:t>
            </a:r>
            <a:br>
              <a:rPr lang="fr-FR" smtClean="0"/>
            </a:br>
            <a:r>
              <a:rPr lang="fr-FR" smtClean="0"/>
              <a:t>- Techniques visuelles : On demande d'interprêter des situations, de faire ou de compléter des dessins, d'associer des personnages ou des objets aux marques. </a:t>
            </a:r>
            <a:br>
              <a:rPr lang="fr-FR" smtClean="0"/>
            </a:br>
            <a:r>
              <a:rPr lang="fr-FR" smtClean="0"/>
              <a:t>Par exemple, on demande d'associer différentes marques d'autoradios à différentes marques d'automobiles et à différents personnages. </a:t>
            </a:r>
            <a:br>
              <a:rPr lang="fr-FR" smtClean="0"/>
            </a:br>
            <a:r>
              <a:rPr lang="fr-FR" smtClean="0"/>
              <a:t/>
            </a:r>
            <a:br>
              <a:rPr lang="fr-FR" smtClean="0"/>
            </a:br>
            <a:r>
              <a:rPr lang="fr-FR" u="sng" smtClean="0"/>
              <a:t>c) L'analyse des données.</a:t>
            </a:r>
            <a:r>
              <a:rPr lang="fr-FR" smtClean="0"/>
              <a:t> </a:t>
            </a:r>
            <a:br>
              <a:rPr lang="fr-FR" smtClean="0"/>
            </a:br>
            <a:r>
              <a:rPr lang="fr-FR" smtClean="0"/>
              <a:t>Elle est relativement simple lorsqu'on utilise des méthodes quantitatives et directes. Elle est beaucoup plus délicate lorsqu'on recourt à des méthodes qualitatives et indirectes. </a:t>
            </a:r>
            <a:br>
              <a:rPr lang="fr-FR" smtClean="0"/>
            </a:br>
            <a:r>
              <a:rPr lang="fr-FR" smtClean="0"/>
              <a:t/>
            </a:r>
            <a:br>
              <a:rPr lang="fr-FR" smtClean="0"/>
            </a:br>
            <a:r>
              <a:rPr lang="fr-FR" smtClean="0"/>
              <a:t>On répertorie les différents traits de l'image et on étudie leur intérêt. </a:t>
            </a:r>
            <a:br>
              <a:rPr lang="fr-FR" smtClean="0"/>
            </a:br>
            <a:r>
              <a:rPr lang="fr-FR" smtClean="0"/>
              <a:t>- Universalité: Ces traits sont-ils communs à l'ensemble de la cible ou à certains individus seulement? </a:t>
            </a:r>
            <a:br>
              <a:rPr lang="fr-FR" smtClean="0"/>
            </a:br>
            <a:r>
              <a:rPr lang="fr-FR" smtClean="0"/>
              <a:t>- Force: Correspondent-ils à des bénéfices-consommateurs jugés déterminants ou très secondaires? </a:t>
            </a:r>
            <a:br>
              <a:rPr lang="fr-FR" smtClean="0"/>
            </a:br>
            <a:r>
              <a:rPr lang="fr-FR" smtClean="0"/>
              <a:t>- Netteté: Ces traits sont-ils formulés de façon précise ou floue? </a:t>
            </a:r>
            <a:br>
              <a:rPr lang="fr-FR" smtClean="0"/>
            </a:br>
            <a:r>
              <a:rPr lang="fr-FR" smtClean="0"/>
              <a:t>- Proximité: Ces traits sont-ils formulés de façon spontanée ou sont-ils latents? </a:t>
            </a:r>
            <a:br>
              <a:rPr lang="fr-FR" smtClean="0"/>
            </a:br>
            <a:r>
              <a:rPr lang="fr-FR" smtClean="0"/>
              <a:t>- Valeur: Ces traits sont-ils positifs, neutres ou négatifs pour la marque? </a:t>
            </a:r>
            <a:br>
              <a:rPr lang="fr-FR" smtClean="0"/>
            </a:br>
            <a:r>
              <a:rPr lang="fr-FR" smtClean="0"/>
              <a:t/>
            </a:r>
            <a:br>
              <a:rPr lang="fr-FR" smtClean="0"/>
            </a:br>
            <a:r>
              <a:rPr lang="fr-FR" u="sng" smtClean="0"/>
              <a:t>d) La représentation des images (Mappings).</a:t>
            </a:r>
            <a:r>
              <a:rPr lang="fr-FR" smtClean="0"/>
              <a:t> </a:t>
            </a:r>
            <a:br>
              <a:rPr lang="fr-FR" smtClean="0"/>
            </a:br>
            <a:r>
              <a:rPr lang="fr-FR" smtClean="0"/>
              <a:t>On a déjà cité quelques méthodes comme celle des profits d'image sur les échelles sémantiques différentielles. La méthode la plus fréquente consiste à dresser une carte des perceptions où l'on indique les perceptions de la marque, celle des concurrents et parfois les points jugés idéaux par le consommateur. Ces cartes (ou "mappings") se font généralement sur 2 axes, la représentation et l'interprétation des données étant évidemment beaucoup plus délicate dès que l'on dépasse deux dimensions. </a:t>
            </a:r>
            <a:br>
              <a:rPr lang="fr-FR" smtClean="0"/>
            </a:br>
            <a:r>
              <a:rPr lang="fr-FR" smtClean="0"/>
              <a:t>Il est donc de la plus grande importance de définir de façon la plus scientifique possible, les axes les plus significatifs. Or, dans la plupart des cas, ces axes sont définis de façon très empirique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7"/>
          <p:cNvSpPr>
            <a:spLocks noGrp="1" noChangeArrowheads="1"/>
          </p:cNvSpPr>
          <p:nvPr>
            <p:ph type="sldNum" sz="quarter" idx="5"/>
          </p:nvPr>
        </p:nvSpPr>
        <p:spPr>
          <a:noFill/>
        </p:spPr>
        <p:txBody>
          <a:bodyPr/>
          <a:lstStyle/>
          <a:p>
            <a:fld id="{640DA44D-04BA-479C-8EA1-437832277724}" type="slidenum">
              <a:rPr lang="fr-FR" smtClean="0"/>
              <a:pPr/>
              <a:t>28</a:t>
            </a:fld>
            <a:endParaRPr lang="fr-FR" smtClean="0"/>
          </a:p>
        </p:txBody>
      </p:sp>
      <p:sp>
        <p:nvSpPr>
          <p:cNvPr id="314371" name="Rectangle 2"/>
          <p:cNvSpPr>
            <a:spLocks noGrp="1" noRot="1" noChangeAspect="1" noChangeArrowheads="1" noTextEdit="1"/>
          </p:cNvSpPr>
          <p:nvPr>
            <p:ph type="sldImg"/>
          </p:nvPr>
        </p:nvSpPr>
        <p:spPr>
          <a:ln/>
        </p:spPr>
      </p:sp>
      <p:sp>
        <p:nvSpPr>
          <p:cNvPr id="314372" name="Rectangle 3"/>
          <p:cNvSpPr>
            <a:spLocks noGrp="1" noChangeArrowheads="1"/>
          </p:cNvSpPr>
          <p:nvPr>
            <p:ph type="body" idx="1"/>
          </p:nvPr>
        </p:nvSpPr>
        <p:spPr>
          <a:noFill/>
          <a:ln/>
        </p:spPr>
        <p:txBody>
          <a:bodyPr/>
          <a:lstStyle/>
          <a:p>
            <a:pPr eaLnBrk="1" hangingPunct="1"/>
            <a:r>
              <a:rPr lang="fr-FR" smtClean="0"/>
              <a:t>In les Organisations article les mythes de l’entreprise source Alain Ehrenberg le culte de la performance Calmann Levy 1989</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p:cNvSpPr>
            <a:spLocks noGrp="1" noChangeArrowheads="1"/>
          </p:cNvSpPr>
          <p:nvPr>
            <p:ph type="sldNum" sz="quarter" idx="5"/>
          </p:nvPr>
        </p:nvSpPr>
        <p:spPr>
          <a:noFill/>
        </p:spPr>
        <p:txBody>
          <a:bodyPr/>
          <a:lstStyle/>
          <a:p>
            <a:fld id="{BE603CBF-4FE1-43DA-B958-FA58A1A35FB1}" type="slidenum">
              <a:rPr lang="fr-FR" smtClean="0"/>
              <a:pPr/>
              <a:t>29</a:t>
            </a:fld>
            <a:endParaRPr lang="fr-FR" smtClean="0"/>
          </a:p>
        </p:txBody>
      </p:sp>
      <p:sp>
        <p:nvSpPr>
          <p:cNvPr id="315395" name="Rectangle 2"/>
          <p:cNvSpPr>
            <a:spLocks noGrp="1" noRot="1" noChangeAspect="1" noChangeArrowheads="1" noTextEdit="1"/>
          </p:cNvSpPr>
          <p:nvPr>
            <p:ph type="sldImg"/>
          </p:nvPr>
        </p:nvSpPr>
        <p:spPr>
          <a:ln/>
        </p:spPr>
      </p:sp>
      <p:sp>
        <p:nvSpPr>
          <p:cNvPr id="315396" name="Rectangle 3"/>
          <p:cNvSpPr>
            <a:spLocks noGrp="1" noChangeArrowheads="1"/>
          </p:cNvSpPr>
          <p:nvPr>
            <p:ph type="body" idx="1"/>
          </p:nvPr>
        </p:nvSpPr>
        <p:spPr>
          <a:noFill/>
          <a:ln/>
        </p:spPr>
        <p:txBody>
          <a:bodyPr/>
          <a:lstStyle/>
          <a:p>
            <a:pPr eaLnBrk="1" hangingPunct="1"/>
            <a:r>
              <a:rPr lang="fr-FR" smtClean="0"/>
              <a:t>In les Organisations article les mythes de l’entreprise source Alain Ehrenberg le culte de la performance Calmann Levy 1989</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7"/>
          <p:cNvSpPr>
            <a:spLocks noGrp="1" noChangeArrowheads="1"/>
          </p:cNvSpPr>
          <p:nvPr>
            <p:ph type="sldNum" sz="quarter" idx="5"/>
          </p:nvPr>
        </p:nvSpPr>
        <p:spPr>
          <a:noFill/>
        </p:spPr>
        <p:txBody>
          <a:bodyPr/>
          <a:lstStyle/>
          <a:p>
            <a:fld id="{48577978-2F09-4764-B6BE-A949DECA6AA4}" type="slidenum">
              <a:rPr lang="fr-FR" smtClean="0"/>
              <a:pPr/>
              <a:t>30</a:t>
            </a:fld>
            <a:endParaRPr lang="fr-FR" smtClean="0"/>
          </a:p>
        </p:txBody>
      </p:sp>
      <p:sp>
        <p:nvSpPr>
          <p:cNvPr id="316419" name="Rectangle 2"/>
          <p:cNvSpPr>
            <a:spLocks noGrp="1" noRot="1" noChangeAspect="1" noChangeArrowheads="1" noTextEdit="1"/>
          </p:cNvSpPr>
          <p:nvPr>
            <p:ph type="sldImg"/>
          </p:nvPr>
        </p:nvSpPr>
        <p:spPr>
          <a:ln/>
        </p:spPr>
      </p:sp>
      <p:sp>
        <p:nvSpPr>
          <p:cNvPr id="316420" name="Rectangle 3"/>
          <p:cNvSpPr>
            <a:spLocks noGrp="1" noChangeArrowheads="1"/>
          </p:cNvSpPr>
          <p:nvPr>
            <p:ph type="body" idx="1"/>
          </p:nvPr>
        </p:nvSpPr>
        <p:spPr>
          <a:noFill/>
          <a:ln/>
        </p:spPr>
        <p:txBody>
          <a:bodyPr/>
          <a:lstStyle/>
          <a:p>
            <a:pPr eaLnBrk="1" hangingPunct="1"/>
            <a:r>
              <a:rPr lang="fr-FR" smtClean="0"/>
              <a:t>In les Organisations article les mythes de l’entreprise source Alain Ehrenberg le culte de la performance Calmann Levy 1989</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7"/>
          <p:cNvSpPr>
            <a:spLocks noGrp="1" noChangeArrowheads="1"/>
          </p:cNvSpPr>
          <p:nvPr>
            <p:ph type="sldNum" sz="quarter" idx="5"/>
          </p:nvPr>
        </p:nvSpPr>
        <p:spPr>
          <a:noFill/>
        </p:spPr>
        <p:txBody>
          <a:bodyPr/>
          <a:lstStyle/>
          <a:p>
            <a:fld id="{D788F634-1DB5-4951-80A5-BAF47CDC3C5B}" type="slidenum">
              <a:rPr lang="fr-FR" smtClean="0"/>
              <a:pPr/>
              <a:t>31</a:t>
            </a:fld>
            <a:endParaRPr lang="fr-FR" smtClean="0"/>
          </a:p>
        </p:txBody>
      </p:sp>
      <p:sp>
        <p:nvSpPr>
          <p:cNvPr id="317443" name="Rectangle 2"/>
          <p:cNvSpPr>
            <a:spLocks noGrp="1" noRot="1" noChangeAspect="1" noChangeArrowheads="1" noTextEdit="1"/>
          </p:cNvSpPr>
          <p:nvPr>
            <p:ph type="sldImg"/>
          </p:nvPr>
        </p:nvSpPr>
        <p:spPr>
          <a:ln/>
        </p:spPr>
      </p:sp>
      <p:sp>
        <p:nvSpPr>
          <p:cNvPr id="317444" name="Rectangle 3"/>
          <p:cNvSpPr>
            <a:spLocks noGrp="1" noChangeArrowheads="1"/>
          </p:cNvSpPr>
          <p:nvPr>
            <p:ph type="body" idx="1"/>
          </p:nvPr>
        </p:nvSpPr>
        <p:spPr>
          <a:noFill/>
          <a:ln/>
        </p:spPr>
        <p:txBody>
          <a:bodyPr/>
          <a:lstStyle/>
          <a:p>
            <a:pPr eaLnBrk="1" hangingPunct="1"/>
            <a:r>
              <a:rPr lang="fr-FR" smtClean="0"/>
              <a:t>Ex Hollywood : 6 axes principaux ( cf Brochand p119)</a:t>
            </a:r>
          </a:p>
          <a:p>
            <a:pPr eaLnBrk="1" hangingPunct="1"/>
            <a:r>
              <a:rPr lang="fr-FR" smtClean="0"/>
              <a:t>Universalité : référence mondiale par le taux de notoriété</a:t>
            </a:r>
          </a:p>
          <a:p>
            <a:pPr eaLnBrk="1" hangingPunct="1"/>
            <a:r>
              <a:rPr lang="fr-FR" smtClean="0"/>
              <a:t>Fraicheur : présence de l’eau dans les spots symbolise aussi la fraicheur d’esprit</a:t>
            </a:r>
          </a:p>
          <a:p>
            <a:pPr eaLnBrk="1" hangingPunct="1"/>
            <a:r>
              <a:rPr lang="fr-FR" smtClean="0"/>
              <a:t>Jeunesse modernité: com basée sur des jeunes pratiquant des sports orientés fun</a:t>
            </a:r>
          </a:p>
          <a:p>
            <a:pPr eaLnBrk="1" hangingPunct="1"/>
            <a:r>
              <a:rPr lang="fr-FR" smtClean="0"/>
              <a:t>Plaisir joie de vivre</a:t>
            </a:r>
          </a:p>
          <a:p>
            <a:pPr eaLnBrk="1" hangingPunct="1"/>
            <a:r>
              <a:rPr lang="fr-FR" smtClean="0"/>
              <a:t>Echange générosité</a:t>
            </a:r>
          </a:p>
          <a:p>
            <a:pPr eaLnBrk="1" hangingPunct="1"/>
            <a:r>
              <a:rPr lang="fr-FR" smtClean="0"/>
              <a:t>Bonheur évasion</a:t>
            </a:r>
          </a:p>
          <a:p>
            <a:pPr eaLnBrk="1" hangingPunct="1"/>
            <a:endParaRPr lang="fr-F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7"/>
          <p:cNvSpPr>
            <a:spLocks noGrp="1" noChangeArrowheads="1"/>
          </p:cNvSpPr>
          <p:nvPr>
            <p:ph type="sldNum" sz="quarter" idx="5"/>
          </p:nvPr>
        </p:nvSpPr>
        <p:spPr>
          <a:noFill/>
        </p:spPr>
        <p:txBody>
          <a:bodyPr/>
          <a:lstStyle/>
          <a:p>
            <a:fld id="{442E1EDE-38A2-467A-8304-F9778B51283E}" type="slidenum">
              <a:rPr lang="fr-FR" smtClean="0"/>
              <a:pPr/>
              <a:t>32</a:t>
            </a:fld>
            <a:endParaRPr lang="fr-FR" smtClean="0"/>
          </a:p>
        </p:txBody>
      </p:sp>
      <p:sp>
        <p:nvSpPr>
          <p:cNvPr id="318467" name="Rectangle 2"/>
          <p:cNvSpPr>
            <a:spLocks noGrp="1" noRot="1" noChangeAspect="1" noChangeArrowheads="1" noTextEdit="1"/>
          </p:cNvSpPr>
          <p:nvPr>
            <p:ph type="sldImg"/>
          </p:nvPr>
        </p:nvSpPr>
        <p:spPr>
          <a:ln/>
        </p:spPr>
      </p:sp>
      <p:sp>
        <p:nvSpPr>
          <p:cNvPr id="318468" name="Rectangle 3"/>
          <p:cNvSpPr>
            <a:spLocks noGrp="1" noChangeArrowheads="1"/>
          </p:cNvSpPr>
          <p:nvPr>
            <p:ph type="body" idx="1"/>
          </p:nvPr>
        </p:nvSpPr>
        <p:spPr>
          <a:noFill/>
          <a:ln/>
        </p:spPr>
        <p:txBody>
          <a:bodyPr/>
          <a:lstStyle/>
          <a:p>
            <a:pPr eaLnBrk="1" hangingPunct="1"/>
            <a:r>
              <a:rPr lang="fr-FR" smtClean="0"/>
              <a:t>L’organisation se compose de 4 sous systemes  :</a:t>
            </a:r>
          </a:p>
          <a:p>
            <a:pPr eaLnBrk="1" hangingPunct="1"/>
            <a:r>
              <a:rPr lang="fr-FR" smtClean="0"/>
              <a:t>Culture</a:t>
            </a:r>
          </a:p>
          <a:p>
            <a:pPr eaLnBrk="1" hangingPunct="1"/>
            <a:r>
              <a:rPr lang="fr-FR" smtClean="0"/>
              <a:t>Objectifs</a:t>
            </a:r>
          </a:p>
          <a:p>
            <a:pPr eaLnBrk="1" hangingPunct="1"/>
            <a:r>
              <a:rPr lang="fr-FR" smtClean="0"/>
              <a:t>Techniques</a:t>
            </a:r>
          </a:p>
          <a:p>
            <a:pPr eaLnBrk="1" hangingPunct="1"/>
            <a:r>
              <a:rPr lang="fr-FR" smtClean="0"/>
              <a:t>Structures</a:t>
            </a:r>
          </a:p>
          <a:p>
            <a:pPr eaLnBrk="1" hangingPunct="1"/>
            <a:r>
              <a:rPr lang="fr-FR" smtClean="0"/>
              <a:t>Les evidences de comportement culturels peuvent se regrouper en catégories. Elles constituent alors  en tant que regroupements, des traits culturels. ce sont  ces traits qui constituent un paradigme ( ou une vision du monde)</a:t>
            </a:r>
          </a:p>
          <a:p>
            <a:pPr eaLnBrk="1" hangingPunct="1"/>
            <a:r>
              <a:rPr lang="fr-FR" smtClean="0"/>
              <a:t>Ainsi typologie d e traits culturels ( Schein 1995)</a:t>
            </a:r>
          </a:p>
          <a:p>
            <a:pPr eaLnBrk="1" hangingPunct="1"/>
            <a:r>
              <a:rPr lang="fr-FR" smtClean="0"/>
              <a:t>Relation à l’environnement</a:t>
            </a:r>
          </a:p>
          <a:p>
            <a:pPr eaLnBrk="1" hangingPunct="1"/>
            <a:r>
              <a:rPr lang="fr-FR" smtClean="0"/>
              <a:t>Nature de l’activité » humaine</a:t>
            </a:r>
          </a:p>
          <a:p>
            <a:pPr eaLnBrk="1" hangingPunct="1"/>
            <a:r>
              <a:rPr lang="fr-FR" smtClean="0"/>
              <a:t>Nature de la realité et de la verite</a:t>
            </a:r>
          </a:p>
          <a:p>
            <a:pPr eaLnBrk="1" hangingPunct="1"/>
            <a:r>
              <a:rPr lang="fr-FR" smtClean="0"/>
              <a:t>Nature du temps </a:t>
            </a:r>
          </a:p>
          <a:p>
            <a:pPr eaLnBrk="1" hangingPunct="1"/>
            <a:r>
              <a:rPr lang="fr-FR" smtClean="0"/>
              <a:t>Nature humaine</a:t>
            </a:r>
          </a:p>
          <a:p>
            <a:pPr eaLnBrk="1" hangingPunct="1"/>
            <a:r>
              <a:rPr lang="fr-FR" smtClean="0"/>
              <a:t>Nature des relations humaines</a:t>
            </a:r>
          </a:p>
          <a:p>
            <a:pPr eaLnBrk="1" hangingPunct="1"/>
            <a:r>
              <a:rPr lang="fr-FR" smtClean="0"/>
              <a:t>Degré d’homogénéité hétérogénéité du groupe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7"/>
          <p:cNvSpPr>
            <a:spLocks noGrp="1" noChangeArrowheads="1"/>
          </p:cNvSpPr>
          <p:nvPr>
            <p:ph type="sldNum" sz="quarter" idx="5"/>
          </p:nvPr>
        </p:nvSpPr>
        <p:spPr>
          <a:noFill/>
        </p:spPr>
        <p:txBody>
          <a:bodyPr/>
          <a:lstStyle/>
          <a:p>
            <a:fld id="{BBD66C6F-93DA-4ECE-9FB4-0D26355957BB}" type="slidenum">
              <a:rPr lang="fr-FR" smtClean="0"/>
              <a:pPr/>
              <a:t>33</a:t>
            </a:fld>
            <a:endParaRPr lang="fr-FR" smtClean="0"/>
          </a:p>
        </p:txBody>
      </p:sp>
      <p:sp>
        <p:nvSpPr>
          <p:cNvPr id="319491" name="Rectangle 2"/>
          <p:cNvSpPr>
            <a:spLocks noGrp="1" noRot="1" noChangeAspect="1" noChangeArrowheads="1" noTextEdit="1"/>
          </p:cNvSpPr>
          <p:nvPr>
            <p:ph type="sldImg"/>
          </p:nvPr>
        </p:nvSpPr>
        <p:spPr>
          <a:ln/>
        </p:spPr>
      </p:sp>
      <p:sp>
        <p:nvSpPr>
          <p:cNvPr id="31949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p:spPr>
        <p:txBody>
          <a:bodyPr/>
          <a:lstStyle/>
          <a:p>
            <a:fld id="{D9EE0F92-9A36-45AD-8E07-750706F53991}" type="slidenum">
              <a:rPr lang="fr-FR" smtClean="0"/>
              <a:pPr/>
              <a:t>3</a:t>
            </a:fld>
            <a:endParaRPr lang="fr-FR"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7"/>
          <p:cNvSpPr>
            <a:spLocks noGrp="1" noChangeArrowheads="1"/>
          </p:cNvSpPr>
          <p:nvPr>
            <p:ph type="sldNum" sz="quarter" idx="5"/>
          </p:nvPr>
        </p:nvSpPr>
        <p:spPr>
          <a:noFill/>
        </p:spPr>
        <p:txBody>
          <a:bodyPr/>
          <a:lstStyle/>
          <a:p>
            <a:fld id="{02D0B674-3C18-4D66-82C1-CD79B3230448}" type="slidenum">
              <a:rPr lang="fr-FR" smtClean="0"/>
              <a:pPr/>
              <a:t>34</a:t>
            </a:fld>
            <a:endParaRPr lang="fr-FR" smtClean="0"/>
          </a:p>
        </p:txBody>
      </p:sp>
      <p:sp>
        <p:nvSpPr>
          <p:cNvPr id="320515" name="Rectangle 2"/>
          <p:cNvSpPr>
            <a:spLocks noGrp="1" noRot="1" noChangeAspect="1" noChangeArrowheads="1" noTextEdit="1"/>
          </p:cNvSpPr>
          <p:nvPr>
            <p:ph type="sldImg"/>
          </p:nvPr>
        </p:nvSpPr>
        <p:spPr>
          <a:ln/>
        </p:spPr>
      </p:sp>
      <p:sp>
        <p:nvSpPr>
          <p:cNvPr id="320516" name="Rectangle 3"/>
          <p:cNvSpPr>
            <a:spLocks noGrp="1" noChangeArrowheads="1"/>
          </p:cNvSpPr>
          <p:nvPr>
            <p:ph type="body" idx="1"/>
          </p:nvPr>
        </p:nvSpPr>
        <p:spPr>
          <a:noFill/>
          <a:ln/>
        </p:spPr>
        <p:txBody>
          <a:bodyPr/>
          <a:lstStyle/>
          <a:p>
            <a:pPr eaLnBrk="1" hangingPunct="1"/>
            <a:r>
              <a:rPr lang="fr-FR" smtClean="0"/>
              <a:t>Ex Hollywood : 6 axes principaux ( cf Brochand p119)</a:t>
            </a:r>
          </a:p>
          <a:p>
            <a:pPr eaLnBrk="1" hangingPunct="1"/>
            <a:r>
              <a:rPr lang="fr-FR" smtClean="0"/>
              <a:t>Universalité : référence mondiale par le taux de notoriété</a:t>
            </a:r>
          </a:p>
          <a:p>
            <a:pPr eaLnBrk="1" hangingPunct="1"/>
            <a:r>
              <a:rPr lang="fr-FR" smtClean="0"/>
              <a:t>Fraicheur : présence de l’eau dans les spots symbolise aussi la fraicheur d’esprit</a:t>
            </a:r>
          </a:p>
          <a:p>
            <a:pPr eaLnBrk="1" hangingPunct="1"/>
            <a:r>
              <a:rPr lang="fr-FR" smtClean="0"/>
              <a:t>Jeunesse modernité: com basée sur des jeunes pratiquant des sports orientés fun</a:t>
            </a:r>
          </a:p>
          <a:p>
            <a:pPr eaLnBrk="1" hangingPunct="1"/>
            <a:r>
              <a:rPr lang="fr-FR" smtClean="0"/>
              <a:t>Plaisir joie de vivre</a:t>
            </a:r>
          </a:p>
          <a:p>
            <a:pPr eaLnBrk="1" hangingPunct="1"/>
            <a:r>
              <a:rPr lang="fr-FR" smtClean="0"/>
              <a:t>Echange générosité</a:t>
            </a:r>
          </a:p>
          <a:p>
            <a:pPr eaLnBrk="1" hangingPunct="1"/>
            <a:r>
              <a:rPr lang="fr-FR" smtClean="0"/>
              <a:t>Bonheur évasion</a:t>
            </a:r>
          </a:p>
          <a:p>
            <a:pPr eaLnBrk="1" hangingPunct="1"/>
            <a:endParaRPr lang="fr-FR"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p:cNvSpPr>
            <a:spLocks noGrp="1" noChangeArrowheads="1"/>
          </p:cNvSpPr>
          <p:nvPr>
            <p:ph type="sldNum" sz="quarter" idx="5"/>
          </p:nvPr>
        </p:nvSpPr>
        <p:spPr>
          <a:noFill/>
        </p:spPr>
        <p:txBody>
          <a:bodyPr/>
          <a:lstStyle/>
          <a:p>
            <a:fld id="{C0B38594-8B57-47EF-BFAE-AF0E8D69143B}" type="slidenum">
              <a:rPr lang="fr-FR" smtClean="0"/>
              <a:pPr/>
              <a:t>35</a:t>
            </a:fld>
            <a:endParaRPr lang="fr-FR" smtClean="0"/>
          </a:p>
        </p:txBody>
      </p:sp>
      <p:sp>
        <p:nvSpPr>
          <p:cNvPr id="321539" name="Rectangle 2"/>
          <p:cNvSpPr>
            <a:spLocks noGrp="1" noRot="1" noChangeAspect="1" noChangeArrowheads="1" noTextEdit="1"/>
          </p:cNvSpPr>
          <p:nvPr>
            <p:ph type="sldImg"/>
          </p:nvPr>
        </p:nvSpPr>
        <p:spPr>
          <a:ln/>
        </p:spPr>
      </p:sp>
      <p:sp>
        <p:nvSpPr>
          <p:cNvPr id="321540" name="Rectangle 3"/>
          <p:cNvSpPr>
            <a:spLocks noGrp="1" noChangeArrowheads="1"/>
          </p:cNvSpPr>
          <p:nvPr>
            <p:ph type="body" idx="1"/>
          </p:nvPr>
        </p:nvSpPr>
        <p:spPr>
          <a:noFill/>
          <a:ln/>
        </p:spPr>
        <p:txBody>
          <a:bodyPr/>
          <a:lstStyle/>
          <a:p>
            <a:pPr eaLnBrk="1" hangingPunct="1"/>
            <a:r>
              <a:rPr lang="fr-FR" smtClean="0"/>
              <a:t>Ex Hollywood : 6 axes principaux ( cf Brochand p119)</a:t>
            </a:r>
          </a:p>
          <a:p>
            <a:pPr eaLnBrk="1" hangingPunct="1"/>
            <a:r>
              <a:rPr lang="fr-FR" smtClean="0"/>
              <a:t>Universalité : référence mondiale par le taux de notoriété</a:t>
            </a:r>
          </a:p>
          <a:p>
            <a:pPr eaLnBrk="1" hangingPunct="1"/>
            <a:r>
              <a:rPr lang="fr-FR" smtClean="0"/>
              <a:t>Fraicheur : présence de l’eau dans les spots symbolise aussi la fraicheur d’esprit</a:t>
            </a:r>
          </a:p>
          <a:p>
            <a:pPr eaLnBrk="1" hangingPunct="1"/>
            <a:r>
              <a:rPr lang="fr-FR" smtClean="0"/>
              <a:t>Jeunesse modernité: com basée sur des jeunes pratiquant des sports orientés fun</a:t>
            </a:r>
          </a:p>
          <a:p>
            <a:pPr eaLnBrk="1" hangingPunct="1"/>
            <a:r>
              <a:rPr lang="fr-FR" smtClean="0"/>
              <a:t>Plaisir joie de vivre</a:t>
            </a:r>
          </a:p>
          <a:p>
            <a:pPr eaLnBrk="1" hangingPunct="1"/>
            <a:r>
              <a:rPr lang="fr-FR" smtClean="0"/>
              <a:t>Echange générosité</a:t>
            </a:r>
          </a:p>
          <a:p>
            <a:pPr eaLnBrk="1" hangingPunct="1"/>
            <a:r>
              <a:rPr lang="fr-FR" smtClean="0"/>
              <a:t>Bonheur évasion</a:t>
            </a:r>
          </a:p>
          <a:p>
            <a:pPr eaLnBrk="1" hangingPunct="1"/>
            <a:endParaRPr lang="fr-FR"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7"/>
          <p:cNvSpPr>
            <a:spLocks noGrp="1" noChangeArrowheads="1"/>
          </p:cNvSpPr>
          <p:nvPr>
            <p:ph type="sldNum" sz="quarter" idx="5"/>
          </p:nvPr>
        </p:nvSpPr>
        <p:spPr>
          <a:noFill/>
        </p:spPr>
        <p:txBody>
          <a:bodyPr/>
          <a:lstStyle/>
          <a:p>
            <a:fld id="{CD896610-C485-44DE-B7D5-457ECC015AC9}" type="slidenum">
              <a:rPr lang="fr-FR" smtClean="0"/>
              <a:pPr/>
              <a:t>36</a:t>
            </a:fld>
            <a:endParaRPr lang="fr-FR" smtClean="0"/>
          </a:p>
        </p:txBody>
      </p:sp>
      <p:sp>
        <p:nvSpPr>
          <p:cNvPr id="322563" name="Rectangle 2"/>
          <p:cNvSpPr>
            <a:spLocks noGrp="1" noRot="1" noChangeAspect="1" noChangeArrowheads="1" noTextEdit="1"/>
          </p:cNvSpPr>
          <p:nvPr>
            <p:ph type="sldImg"/>
          </p:nvPr>
        </p:nvSpPr>
        <p:spPr>
          <a:ln/>
        </p:spPr>
      </p:sp>
      <p:sp>
        <p:nvSpPr>
          <p:cNvPr id="322564" name="Rectangle 3"/>
          <p:cNvSpPr>
            <a:spLocks noGrp="1" noChangeArrowheads="1"/>
          </p:cNvSpPr>
          <p:nvPr>
            <p:ph type="body" idx="1"/>
          </p:nvPr>
        </p:nvSpPr>
        <p:spPr>
          <a:noFill/>
          <a:ln/>
        </p:spPr>
        <p:txBody>
          <a:bodyPr/>
          <a:lstStyle/>
          <a:p>
            <a:pPr eaLnBrk="1" hangingPunct="1"/>
            <a:r>
              <a:rPr lang="fr-FR" smtClean="0"/>
              <a:t>Ex Hollywood : 6 axes principaux ( cf Brochand p119)</a:t>
            </a:r>
          </a:p>
          <a:p>
            <a:pPr eaLnBrk="1" hangingPunct="1"/>
            <a:r>
              <a:rPr lang="fr-FR" smtClean="0"/>
              <a:t>Universalité : référence mondiale par le taux de notoriété</a:t>
            </a:r>
          </a:p>
          <a:p>
            <a:pPr eaLnBrk="1" hangingPunct="1"/>
            <a:r>
              <a:rPr lang="fr-FR" smtClean="0"/>
              <a:t>Fraicheur : présence de l’eau dans les spots symbolise aussi la fraicheur d’esprit</a:t>
            </a:r>
          </a:p>
          <a:p>
            <a:pPr eaLnBrk="1" hangingPunct="1"/>
            <a:r>
              <a:rPr lang="fr-FR" smtClean="0"/>
              <a:t>Jeunesse modernité: com basée sur des jeunes pratiquant des sports orientés fun</a:t>
            </a:r>
          </a:p>
          <a:p>
            <a:pPr eaLnBrk="1" hangingPunct="1"/>
            <a:r>
              <a:rPr lang="fr-FR" smtClean="0"/>
              <a:t>Plaisir joie de vivre</a:t>
            </a:r>
          </a:p>
          <a:p>
            <a:pPr eaLnBrk="1" hangingPunct="1"/>
            <a:r>
              <a:rPr lang="fr-FR" smtClean="0"/>
              <a:t>Echange générosité</a:t>
            </a:r>
          </a:p>
          <a:p>
            <a:pPr eaLnBrk="1" hangingPunct="1"/>
            <a:r>
              <a:rPr lang="fr-FR" smtClean="0"/>
              <a:t>Bonheur évasion</a:t>
            </a:r>
          </a:p>
          <a:p>
            <a:pPr eaLnBrk="1" hangingPunct="1"/>
            <a:endParaRPr lang="fr-FR"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p:cNvSpPr>
            <a:spLocks noGrp="1" noChangeArrowheads="1"/>
          </p:cNvSpPr>
          <p:nvPr>
            <p:ph type="sldNum" sz="quarter" idx="5"/>
          </p:nvPr>
        </p:nvSpPr>
        <p:spPr>
          <a:noFill/>
        </p:spPr>
        <p:txBody>
          <a:bodyPr/>
          <a:lstStyle/>
          <a:p>
            <a:fld id="{9F55A365-8B80-460C-9532-D7EE28403E7E}" type="slidenum">
              <a:rPr lang="fr-FR" smtClean="0"/>
              <a:pPr/>
              <a:t>37</a:t>
            </a:fld>
            <a:endParaRPr lang="fr-FR" smtClean="0"/>
          </a:p>
        </p:txBody>
      </p:sp>
      <p:sp>
        <p:nvSpPr>
          <p:cNvPr id="323587" name="Rectangle 2"/>
          <p:cNvSpPr>
            <a:spLocks noGrp="1" noRot="1" noChangeAspect="1" noChangeArrowheads="1" noTextEdit="1"/>
          </p:cNvSpPr>
          <p:nvPr>
            <p:ph type="sldImg"/>
          </p:nvPr>
        </p:nvSpPr>
        <p:spPr>
          <a:ln/>
        </p:spPr>
      </p:sp>
      <p:sp>
        <p:nvSpPr>
          <p:cNvPr id="323588" name="Rectangle 3"/>
          <p:cNvSpPr>
            <a:spLocks noGrp="1" noChangeArrowheads="1"/>
          </p:cNvSpPr>
          <p:nvPr>
            <p:ph type="body" idx="1"/>
          </p:nvPr>
        </p:nvSpPr>
        <p:spPr>
          <a:noFill/>
          <a:ln/>
        </p:spPr>
        <p:txBody>
          <a:bodyPr/>
          <a:lstStyle/>
          <a:p>
            <a:pPr eaLnBrk="1" hangingPunct="1"/>
            <a:r>
              <a:rPr lang="fr-FR" smtClean="0"/>
              <a:t>L’organisation se compose de 4 sous systemes  :</a:t>
            </a:r>
          </a:p>
          <a:p>
            <a:pPr eaLnBrk="1" hangingPunct="1"/>
            <a:r>
              <a:rPr lang="fr-FR" smtClean="0"/>
              <a:t>Culture</a:t>
            </a:r>
          </a:p>
          <a:p>
            <a:pPr eaLnBrk="1" hangingPunct="1"/>
            <a:r>
              <a:rPr lang="fr-FR" smtClean="0"/>
              <a:t>Objectifs</a:t>
            </a:r>
          </a:p>
          <a:p>
            <a:pPr eaLnBrk="1" hangingPunct="1"/>
            <a:r>
              <a:rPr lang="fr-FR" smtClean="0"/>
              <a:t>Techniques</a:t>
            </a:r>
          </a:p>
          <a:p>
            <a:pPr eaLnBrk="1" hangingPunct="1"/>
            <a:r>
              <a:rPr lang="fr-FR" smtClean="0"/>
              <a:t>Structures</a:t>
            </a:r>
          </a:p>
          <a:p>
            <a:pPr eaLnBrk="1" hangingPunct="1"/>
            <a:r>
              <a:rPr lang="fr-FR" smtClean="0"/>
              <a:t>Les evidences de comportement culturels peuvent se regrouper en catégories. Elles constituent alors  en tant que regroupements, des traits culturels. ce sont  ces traits qui constituent un paradigme ( ou une vision du monde)</a:t>
            </a:r>
          </a:p>
          <a:p>
            <a:pPr eaLnBrk="1" hangingPunct="1"/>
            <a:r>
              <a:rPr lang="fr-FR" smtClean="0"/>
              <a:t>Ainsi typologie d e traits culturels ( Schein 1995)</a:t>
            </a:r>
          </a:p>
          <a:p>
            <a:pPr eaLnBrk="1" hangingPunct="1"/>
            <a:r>
              <a:rPr lang="fr-FR" smtClean="0"/>
              <a:t>Relation à l’environnement</a:t>
            </a:r>
          </a:p>
          <a:p>
            <a:pPr eaLnBrk="1" hangingPunct="1"/>
            <a:r>
              <a:rPr lang="fr-FR" smtClean="0"/>
              <a:t>Nature de l’activité » humaine</a:t>
            </a:r>
          </a:p>
          <a:p>
            <a:pPr eaLnBrk="1" hangingPunct="1"/>
            <a:r>
              <a:rPr lang="fr-FR" smtClean="0"/>
              <a:t>Nature de la realité et de la verite</a:t>
            </a:r>
          </a:p>
          <a:p>
            <a:pPr eaLnBrk="1" hangingPunct="1"/>
            <a:r>
              <a:rPr lang="fr-FR" smtClean="0"/>
              <a:t>Nature du temps </a:t>
            </a:r>
          </a:p>
          <a:p>
            <a:pPr eaLnBrk="1" hangingPunct="1"/>
            <a:r>
              <a:rPr lang="fr-FR" smtClean="0"/>
              <a:t>Nature humaine</a:t>
            </a:r>
          </a:p>
          <a:p>
            <a:pPr eaLnBrk="1" hangingPunct="1"/>
            <a:r>
              <a:rPr lang="fr-FR" smtClean="0"/>
              <a:t>Nature des relations humaines</a:t>
            </a:r>
          </a:p>
          <a:p>
            <a:pPr eaLnBrk="1" hangingPunct="1"/>
            <a:r>
              <a:rPr lang="fr-FR" smtClean="0"/>
              <a:t>Degré d’homogénéité hétérogénéité du groupe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7"/>
          <p:cNvSpPr>
            <a:spLocks noGrp="1" noChangeArrowheads="1"/>
          </p:cNvSpPr>
          <p:nvPr>
            <p:ph type="sldNum" sz="quarter" idx="5"/>
          </p:nvPr>
        </p:nvSpPr>
        <p:spPr>
          <a:noFill/>
        </p:spPr>
        <p:txBody>
          <a:bodyPr/>
          <a:lstStyle/>
          <a:p>
            <a:fld id="{FF88A7E9-FD93-4C85-B3D3-0C3CE2DF0A89}" type="slidenum">
              <a:rPr lang="fr-FR" smtClean="0"/>
              <a:pPr/>
              <a:t>38</a:t>
            </a:fld>
            <a:endParaRPr lang="fr-FR" smtClean="0"/>
          </a:p>
        </p:txBody>
      </p:sp>
      <p:sp>
        <p:nvSpPr>
          <p:cNvPr id="324611" name="Rectangle 2"/>
          <p:cNvSpPr>
            <a:spLocks noGrp="1" noRot="1" noChangeAspect="1" noChangeArrowheads="1" noTextEdit="1"/>
          </p:cNvSpPr>
          <p:nvPr>
            <p:ph type="sldImg"/>
          </p:nvPr>
        </p:nvSpPr>
        <p:spPr>
          <a:ln/>
        </p:spPr>
      </p:sp>
      <p:sp>
        <p:nvSpPr>
          <p:cNvPr id="32461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7"/>
          <p:cNvSpPr>
            <a:spLocks noGrp="1" noChangeArrowheads="1"/>
          </p:cNvSpPr>
          <p:nvPr>
            <p:ph type="sldNum" sz="quarter" idx="5"/>
          </p:nvPr>
        </p:nvSpPr>
        <p:spPr>
          <a:noFill/>
        </p:spPr>
        <p:txBody>
          <a:bodyPr/>
          <a:lstStyle/>
          <a:p>
            <a:fld id="{AC7778BB-2131-4D05-A1C3-CC81FBD06BF8}" type="slidenum">
              <a:rPr lang="fr-FR" smtClean="0"/>
              <a:pPr/>
              <a:t>39</a:t>
            </a:fld>
            <a:endParaRPr lang="fr-FR" smtClean="0"/>
          </a:p>
        </p:txBody>
      </p:sp>
      <p:sp>
        <p:nvSpPr>
          <p:cNvPr id="325635" name="Rectangle 2"/>
          <p:cNvSpPr>
            <a:spLocks noGrp="1" noRot="1" noChangeAspect="1" noChangeArrowheads="1" noTextEdit="1"/>
          </p:cNvSpPr>
          <p:nvPr>
            <p:ph type="sldImg"/>
          </p:nvPr>
        </p:nvSpPr>
        <p:spPr>
          <a:solidFill>
            <a:srgbClr val="FFFFFF"/>
          </a:solidFill>
          <a:ln/>
        </p:spPr>
      </p:sp>
      <p:sp>
        <p:nvSpPr>
          <p:cNvPr id="3256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7"/>
          <p:cNvSpPr>
            <a:spLocks noGrp="1" noChangeArrowheads="1"/>
          </p:cNvSpPr>
          <p:nvPr>
            <p:ph type="sldNum" sz="quarter" idx="5"/>
          </p:nvPr>
        </p:nvSpPr>
        <p:spPr>
          <a:noFill/>
        </p:spPr>
        <p:txBody>
          <a:bodyPr/>
          <a:lstStyle/>
          <a:p>
            <a:fld id="{A1E0D41E-3D3E-4242-96ED-45D75F7BA96E}" type="slidenum">
              <a:rPr lang="fr-FR" smtClean="0"/>
              <a:pPr/>
              <a:t>40</a:t>
            </a:fld>
            <a:endParaRPr lang="fr-FR" smtClean="0"/>
          </a:p>
        </p:txBody>
      </p:sp>
      <p:sp>
        <p:nvSpPr>
          <p:cNvPr id="326659" name="Rectangle 2"/>
          <p:cNvSpPr>
            <a:spLocks noGrp="1" noRot="1" noChangeAspect="1" noChangeArrowheads="1" noTextEdit="1"/>
          </p:cNvSpPr>
          <p:nvPr>
            <p:ph type="sldImg"/>
          </p:nvPr>
        </p:nvSpPr>
        <p:spPr>
          <a:solidFill>
            <a:srgbClr val="FFFFFF"/>
          </a:solidFill>
          <a:ln/>
        </p:spPr>
      </p:sp>
      <p:sp>
        <p:nvSpPr>
          <p:cNvPr id="3266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7"/>
          <p:cNvSpPr>
            <a:spLocks noGrp="1" noChangeArrowheads="1"/>
          </p:cNvSpPr>
          <p:nvPr>
            <p:ph type="sldNum" sz="quarter" idx="5"/>
          </p:nvPr>
        </p:nvSpPr>
        <p:spPr>
          <a:noFill/>
        </p:spPr>
        <p:txBody>
          <a:bodyPr/>
          <a:lstStyle/>
          <a:p>
            <a:fld id="{BEEEB9F2-AB7A-47B2-A995-6130498F7DBA}" type="slidenum">
              <a:rPr lang="fr-FR" smtClean="0"/>
              <a:pPr/>
              <a:t>41</a:t>
            </a:fld>
            <a:endParaRPr lang="fr-FR" smtClean="0"/>
          </a:p>
        </p:txBody>
      </p:sp>
      <p:sp>
        <p:nvSpPr>
          <p:cNvPr id="327683" name="Rectangle 2"/>
          <p:cNvSpPr>
            <a:spLocks noGrp="1" noRot="1" noChangeAspect="1" noChangeArrowheads="1" noTextEdit="1"/>
          </p:cNvSpPr>
          <p:nvPr>
            <p:ph type="sldImg"/>
          </p:nvPr>
        </p:nvSpPr>
        <p:spPr>
          <a:ln/>
        </p:spPr>
      </p:sp>
      <p:sp>
        <p:nvSpPr>
          <p:cNvPr id="32768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7"/>
          <p:cNvSpPr>
            <a:spLocks noGrp="1" noChangeArrowheads="1"/>
          </p:cNvSpPr>
          <p:nvPr>
            <p:ph type="sldNum" sz="quarter" idx="5"/>
          </p:nvPr>
        </p:nvSpPr>
        <p:spPr>
          <a:noFill/>
        </p:spPr>
        <p:txBody>
          <a:bodyPr/>
          <a:lstStyle/>
          <a:p>
            <a:fld id="{78E80D46-3599-4FE8-91EF-52625477E6B5}" type="slidenum">
              <a:rPr lang="fr-FR" smtClean="0"/>
              <a:pPr/>
              <a:t>42</a:t>
            </a:fld>
            <a:endParaRPr lang="fr-FR" smtClean="0"/>
          </a:p>
        </p:txBody>
      </p:sp>
      <p:sp>
        <p:nvSpPr>
          <p:cNvPr id="328707" name="Rectangle 2"/>
          <p:cNvSpPr>
            <a:spLocks noGrp="1" noRot="1" noChangeAspect="1" noChangeArrowheads="1" noTextEdit="1"/>
          </p:cNvSpPr>
          <p:nvPr>
            <p:ph type="sldImg"/>
          </p:nvPr>
        </p:nvSpPr>
        <p:spPr>
          <a:ln/>
        </p:spPr>
      </p:sp>
      <p:sp>
        <p:nvSpPr>
          <p:cNvPr id="32870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7"/>
          <p:cNvSpPr>
            <a:spLocks noGrp="1" noChangeArrowheads="1"/>
          </p:cNvSpPr>
          <p:nvPr>
            <p:ph type="sldNum" sz="quarter" idx="5"/>
          </p:nvPr>
        </p:nvSpPr>
        <p:spPr>
          <a:noFill/>
        </p:spPr>
        <p:txBody>
          <a:bodyPr/>
          <a:lstStyle/>
          <a:p>
            <a:fld id="{B3E79CC5-B280-4B28-98A7-80AC652105EF}" type="slidenum">
              <a:rPr lang="fr-FR" smtClean="0"/>
              <a:pPr/>
              <a:t>43</a:t>
            </a:fld>
            <a:endParaRPr lang="fr-FR" smtClean="0"/>
          </a:p>
        </p:txBody>
      </p:sp>
      <p:sp>
        <p:nvSpPr>
          <p:cNvPr id="329731" name="Rectangle 2"/>
          <p:cNvSpPr>
            <a:spLocks noGrp="1" noRot="1" noChangeAspect="1" noChangeArrowheads="1" noTextEdit="1"/>
          </p:cNvSpPr>
          <p:nvPr>
            <p:ph type="sldImg"/>
          </p:nvPr>
        </p:nvSpPr>
        <p:spPr>
          <a:ln/>
        </p:spPr>
      </p:sp>
      <p:sp>
        <p:nvSpPr>
          <p:cNvPr id="32973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p:cNvSpPr>
            <a:spLocks noGrp="1" noChangeArrowheads="1"/>
          </p:cNvSpPr>
          <p:nvPr>
            <p:ph type="sldNum" sz="quarter" idx="5"/>
          </p:nvPr>
        </p:nvSpPr>
        <p:spPr>
          <a:noFill/>
        </p:spPr>
        <p:txBody>
          <a:bodyPr/>
          <a:lstStyle/>
          <a:p>
            <a:fld id="{403F75C7-A270-44FC-911E-30312F44CFB9}" type="slidenum">
              <a:rPr lang="fr-FR" smtClean="0"/>
              <a:pPr/>
              <a:t>6</a:t>
            </a:fld>
            <a:endParaRPr lang="fr-FR" smtClean="0"/>
          </a:p>
        </p:txBody>
      </p:sp>
      <p:sp>
        <p:nvSpPr>
          <p:cNvPr id="293891" name="Rectangle 2"/>
          <p:cNvSpPr>
            <a:spLocks noGrp="1" noRot="1" noChangeAspect="1" noChangeArrowheads="1" noTextEdit="1"/>
          </p:cNvSpPr>
          <p:nvPr>
            <p:ph type="sldImg"/>
          </p:nvPr>
        </p:nvSpPr>
        <p:spPr>
          <a:ln/>
        </p:spPr>
      </p:sp>
      <p:sp>
        <p:nvSpPr>
          <p:cNvPr id="29389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7"/>
          <p:cNvSpPr>
            <a:spLocks noGrp="1" noChangeArrowheads="1"/>
          </p:cNvSpPr>
          <p:nvPr>
            <p:ph type="sldNum" sz="quarter" idx="5"/>
          </p:nvPr>
        </p:nvSpPr>
        <p:spPr>
          <a:noFill/>
        </p:spPr>
        <p:txBody>
          <a:bodyPr/>
          <a:lstStyle/>
          <a:p>
            <a:fld id="{A88CE8D6-EF13-4A41-99BD-27D30F882558}" type="slidenum">
              <a:rPr lang="fr-FR" smtClean="0"/>
              <a:pPr/>
              <a:t>44</a:t>
            </a:fld>
            <a:endParaRPr lang="fr-FR" smtClean="0"/>
          </a:p>
        </p:txBody>
      </p:sp>
      <p:sp>
        <p:nvSpPr>
          <p:cNvPr id="330755" name="Rectangle 2"/>
          <p:cNvSpPr>
            <a:spLocks noGrp="1" noRot="1" noChangeAspect="1" noChangeArrowheads="1" noTextEdit="1"/>
          </p:cNvSpPr>
          <p:nvPr>
            <p:ph type="sldImg"/>
          </p:nvPr>
        </p:nvSpPr>
        <p:spPr>
          <a:ln/>
        </p:spPr>
      </p:sp>
      <p:sp>
        <p:nvSpPr>
          <p:cNvPr id="33075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7"/>
          <p:cNvSpPr>
            <a:spLocks noGrp="1" noChangeArrowheads="1"/>
          </p:cNvSpPr>
          <p:nvPr>
            <p:ph type="sldNum" sz="quarter" idx="5"/>
          </p:nvPr>
        </p:nvSpPr>
        <p:spPr>
          <a:noFill/>
        </p:spPr>
        <p:txBody>
          <a:bodyPr/>
          <a:lstStyle/>
          <a:p>
            <a:fld id="{A4C5E19F-7CEC-4A94-AD4D-28A6DDE67FC2}" type="slidenum">
              <a:rPr lang="fr-FR" smtClean="0"/>
              <a:pPr/>
              <a:t>45</a:t>
            </a:fld>
            <a:endParaRPr lang="fr-FR" smtClean="0"/>
          </a:p>
        </p:txBody>
      </p:sp>
      <p:sp>
        <p:nvSpPr>
          <p:cNvPr id="331779" name="Rectangle 2"/>
          <p:cNvSpPr>
            <a:spLocks noGrp="1" noRot="1" noChangeAspect="1" noChangeArrowheads="1" noTextEdit="1"/>
          </p:cNvSpPr>
          <p:nvPr>
            <p:ph type="sldImg"/>
          </p:nvPr>
        </p:nvSpPr>
        <p:spPr>
          <a:solidFill>
            <a:srgbClr val="FFFFFF"/>
          </a:solidFill>
          <a:ln/>
        </p:spPr>
      </p:sp>
      <p:sp>
        <p:nvSpPr>
          <p:cNvPr id="33178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7"/>
          <p:cNvSpPr>
            <a:spLocks noGrp="1" noChangeArrowheads="1"/>
          </p:cNvSpPr>
          <p:nvPr>
            <p:ph type="sldNum" sz="quarter" idx="5"/>
          </p:nvPr>
        </p:nvSpPr>
        <p:spPr>
          <a:noFill/>
        </p:spPr>
        <p:txBody>
          <a:bodyPr/>
          <a:lstStyle/>
          <a:p>
            <a:fld id="{D36966C9-3D5B-4588-8DB9-160CAB068BFE}" type="slidenum">
              <a:rPr lang="fr-FR" smtClean="0"/>
              <a:pPr/>
              <a:t>46</a:t>
            </a:fld>
            <a:endParaRPr lang="fr-FR" smtClean="0"/>
          </a:p>
        </p:txBody>
      </p:sp>
      <p:sp>
        <p:nvSpPr>
          <p:cNvPr id="332803" name="Rectangle 2"/>
          <p:cNvSpPr>
            <a:spLocks noGrp="1" noRot="1" noChangeAspect="1" noChangeArrowheads="1" noTextEdit="1"/>
          </p:cNvSpPr>
          <p:nvPr>
            <p:ph type="sldImg"/>
          </p:nvPr>
        </p:nvSpPr>
        <p:spPr>
          <a:ln/>
        </p:spPr>
      </p:sp>
      <p:sp>
        <p:nvSpPr>
          <p:cNvPr id="332804" name="Rectangle 3"/>
          <p:cNvSpPr>
            <a:spLocks noGrp="1" noChangeArrowheads="1"/>
          </p:cNvSpPr>
          <p:nvPr>
            <p:ph type="body" idx="1"/>
          </p:nvPr>
        </p:nvSpPr>
        <p:spPr>
          <a:noFill/>
          <a:ln/>
        </p:spPr>
        <p:txBody>
          <a:bodyPr/>
          <a:lstStyle/>
          <a:p>
            <a:pPr eaLnBrk="1" hangingPunct="1"/>
            <a:r>
              <a:rPr lang="fr-FR" smtClean="0"/>
              <a:t>Le plan stratégique est aussi un objet de communication  et doit inclure des préoccupations  de com voi aussi p 65</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7"/>
          <p:cNvSpPr>
            <a:spLocks noGrp="1" noChangeArrowheads="1"/>
          </p:cNvSpPr>
          <p:nvPr>
            <p:ph type="sldNum" sz="quarter" idx="5"/>
          </p:nvPr>
        </p:nvSpPr>
        <p:spPr>
          <a:noFill/>
        </p:spPr>
        <p:txBody>
          <a:bodyPr/>
          <a:lstStyle/>
          <a:p>
            <a:fld id="{03627EFD-CFEF-4906-85B7-B173A3308C81}" type="slidenum">
              <a:rPr lang="fr-FR" smtClean="0"/>
              <a:pPr/>
              <a:t>47</a:t>
            </a:fld>
            <a:endParaRPr lang="fr-FR" smtClean="0"/>
          </a:p>
        </p:txBody>
      </p:sp>
      <p:sp>
        <p:nvSpPr>
          <p:cNvPr id="333827" name="Rectangle 2"/>
          <p:cNvSpPr>
            <a:spLocks noGrp="1" noRot="1" noChangeAspect="1" noChangeArrowheads="1" noTextEdit="1"/>
          </p:cNvSpPr>
          <p:nvPr>
            <p:ph type="sldImg"/>
          </p:nvPr>
        </p:nvSpPr>
        <p:spPr>
          <a:ln/>
        </p:spPr>
      </p:sp>
      <p:sp>
        <p:nvSpPr>
          <p:cNvPr id="33382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Espace réservé de l'image des diapositives 1"/>
          <p:cNvSpPr>
            <a:spLocks noGrp="1" noRot="1" noChangeAspect="1" noTextEdit="1"/>
          </p:cNvSpPr>
          <p:nvPr>
            <p:ph type="sldImg"/>
          </p:nvPr>
        </p:nvSpPr>
        <p:spPr>
          <a:ln/>
        </p:spPr>
      </p:sp>
      <p:sp>
        <p:nvSpPr>
          <p:cNvPr id="334851" name="Espace réservé des commentaires 2"/>
          <p:cNvSpPr>
            <a:spLocks noGrp="1"/>
          </p:cNvSpPr>
          <p:nvPr>
            <p:ph type="body" idx="1"/>
          </p:nvPr>
        </p:nvSpPr>
        <p:spPr>
          <a:noFill/>
          <a:ln/>
        </p:spPr>
        <p:txBody>
          <a:bodyPr/>
          <a:lstStyle/>
          <a:p>
            <a:endParaRPr lang="fr-FR" smtClean="0"/>
          </a:p>
        </p:txBody>
      </p:sp>
      <p:sp>
        <p:nvSpPr>
          <p:cNvPr id="334852" name="Espace réservé du numéro de diapositive 3"/>
          <p:cNvSpPr>
            <a:spLocks noGrp="1"/>
          </p:cNvSpPr>
          <p:nvPr>
            <p:ph type="sldNum" sz="quarter" idx="5"/>
          </p:nvPr>
        </p:nvSpPr>
        <p:spPr>
          <a:noFill/>
        </p:spPr>
        <p:txBody>
          <a:bodyPr/>
          <a:lstStyle/>
          <a:p>
            <a:fld id="{37F61A76-4413-4B7F-AAA9-7B24F37E8D84}" type="slidenum">
              <a:rPr lang="fr-FR" smtClean="0"/>
              <a:pPr/>
              <a:t>48</a:t>
            </a:fld>
            <a:endParaRPr lang="fr-FR"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Espace réservé de l'image des diapositives 1"/>
          <p:cNvSpPr>
            <a:spLocks noGrp="1" noRot="1" noChangeAspect="1" noTextEdit="1"/>
          </p:cNvSpPr>
          <p:nvPr>
            <p:ph type="sldImg"/>
          </p:nvPr>
        </p:nvSpPr>
        <p:spPr>
          <a:ln/>
        </p:spPr>
      </p:sp>
      <p:sp>
        <p:nvSpPr>
          <p:cNvPr id="335875" name="Espace réservé des commentaires 2"/>
          <p:cNvSpPr>
            <a:spLocks noGrp="1"/>
          </p:cNvSpPr>
          <p:nvPr>
            <p:ph type="body" idx="1"/>
          </p:nvPr>
        </p:nvSpPr>
        <p:spPr>
          <a:noFill/>
          <a:ln/>
        </p:spPr>
        <p:txBody>
          <a:bodyPr/>
          <a:lstStyle/>
          <a:p>
            <a:endParaRPr lang="fr-FR" smtClean="0"/>
          </a:p>
        </p:txBody>
      </p:sp>
      <p:sp>
        <p:nvSpPr>
          <p:cNvPr id="335876" name="Espace réservé du numéro de diapositive 3"/>
          <p:cNvSpPr>
            <a:spLocks noGrp="1"/>
          </p:cNvSpPr>
          <p:nvPr>
            <p:ph type="sldNum" sz="quarter" idx="5"/>
          </p:nvPr>
        </p:nvSpPr>
        <p:spPr>
          <a:noFill/>
        </p:spPr>
        <p:txBody>
          <a:bodyPr/>
          <a:lstStyle/>
          <a:p>
            <a:fld id="{36356284-9666-408B-8B0F-D86DD23A55F2}" type="slidenum">
              <a:rPr lang="fr-FR" smtClean="0"/>
              <a:pPr/>
              <a:t>49</a:t>
            </a:fld>
            <a:endParaRPr lang="fr-FR"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Espace réservé de l'image des diapositives 1"/>
          <p:cNvSpPr>
            <a:spLocks noGrp="1" noRot="1" noChangeAspect="1" noTextEdit="1"/>
          </p:cNvSpPr>
          <p:nvPr>
            <p:ph type="sldImg"/>
          </p:nvPr>
        </p:nvSpPr>
        <p:spPr>
          <a:ln/>
        </p:spPr>
      </p:sp>
      <p:sp>
        <p:nvSpPr>
          <p:cNvPr id="336899" name="Espace réservé des commentaires 2"/>
          <p:cNvSpPr>
            <a:spLocks noGrp="1"/>
          </p:cNvSpPr>
          <p:nvPr>
            <p:ph type="body" idx="1"/>
          </p:nvPr>
        </p:nvSpPr>
        <p:spPr>
          <a:noFill/>
          <a:ln/>
        </p:spPr>
        <p:txBody>
          <a:bodyPr/>
          <a:lstStyle/>
          <a:p>
            <a:endParaRPr lang="fr-FR" smtClean="0"/>
          </a:p>
        </p:txBody>
      </p:sp>
      <p:sp>
        <p:nvSpPr>
          <p:cNvPr id="336900" name="Espace réservé du numéro de diapositive 3"/>
          <p:cNvSpPr>
            <a:spLocks noGrp="1"/>
          </p:cNvSpPr>
          <p:nvPr>
            <p:ph type="sldNum" sz="quarter" idx="5"/>
          </p:nvPr>
        </p:nvSpPr>
        <p:spPr>
          <a:noFill/>
        </p:spPr>
        <p:txBody>
          <a:bodyPr/>
          <a:lstStyle/>
          <a:p>
            <a:fld id="{E92354A9-E5D1-430E-BDA8-53080B45901E}" type="slidenum">
              <a:rPr lang="fr-FR" smtClean="0"/>
              <a:pPr/>
              <a:t>50</a:t>
            </a:fld>
            <a:endParaRPr lang="fr-FR"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Espace réservé de l'image des diapositives 1"/>
          <p:cNvSpPr>
            <a:spLocks noGrp="1" noRot="1" noChangeAspect="1" noTextEdit="1"/>
          </p:cNvSpPr>
          <p:nvPr>
            <p:ph type="sldImg"/>
          </p:nvPr>
        </p:nvSpPr>
        <p:spPr>
          <a:ln/>
        </p:spPr>
      </p:sp>
      <p:sp>
        <p:nvSpPr>
          <p:cNvPr id="337923" name="Espace réservé des commentaires 2"/>
          <p:cNvSpPr>
            <a:spLocks noGrp="1"/>
          </p:cNvSpPr>
          <p:nvPr>
            <p:ph type="body" idx="1"/>
          </p:nvPr>
        </p:nvSpPr>
        <p:spPr>
          <a:noFill/>
          <a:ln/>
        </p:spPr>
        <p:txBody>
          <a:bodyPr/>
          <a:lstStyle/>
          <a:p>
            <a:endParaRPr lang="fr-FR" smtClean="0"/>
          </a:p>
        </p:txBody>
      </p:sp>
      <p:sp>
        <p:nvSpPr>
          <p:cNvPr id="337924" name="Espace réservé du numéro de diapositive 3"/>
          <p:cNvSpPr>
            <a:spLocks noGrp="1"/>
          </p:cNvSpPr>
          <p:nvPr>
            <p:ph type="sldNum" sz="quarter" idx="5"/>
          </p:nvPr>
        </p:nvSpPr>
        <p:spPr>
          <a:noFill/>
        </p:spPr>
        <p:txBody>
          <a:bodyPr/>
          <a:lstStyle/>
          <a:p>
            <a:fld id="{E4F08E10-377A-455B-9934-A80E49BFB69E}" type="slidenum">
              <a:rPr lang="fr-FR" smtClean="0"/>
              <a:pPr/>
              <a:t>51</a:t>
            </a:fld>
            <a:endParaRPr lang="fr-FR"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Espace réservé de l'image des diapositives 1"/>
          <p:cNvSpPr>
            <a:spLocks noGrp="1" noRot="1" noChangeAspect="1" noTextEdit="1"/>
          </p:cNvSpPr>
          <p:nvPr>
            <p:ph type="sldImg"/>
          </p:nvPr>
        </p:nvSpPr>
        <p:spPr>
          <a:ln/>
        </p:spPr>
      </p:sp>
      <p:sp>
        <p:nvSpPr>
          <p:cNvPr id="337923" name="Espace réservé des commentaires 2"/>
          <p:cNvSpPr>
            <a:spLocks noGrp="1"/>
          </p:cNvSpPr>
          <p:nvPr>
            <p:ph type="body" idx="1"/>
          </p:nvPr>
        </p:nvSpPr>
        <p:spPr>
          <a:noFill/>
          <a:ln/>
        </p:spPr>
        <p:txBody>
          <a:bodyPr/>
          <a:lstStyle/>
          <a:p>
            <a:endParaRPr lang="fr-FR" smtClean="0"/>
          </a:p>
        </p:txBody>
      </p:sp>
      <p:sp>
        <p:nvSpPr>
          <p:cNvPr id="337924" name="Espace réservé du numéro de diapositive 3"/>
          <p:cNvSpPr>
            <a:spLocks noGrp="1"/>
          </p:cNvSpPr>
          <p:nvPr>
            <p:ph type="sldNum" sz="quarter" idx="5"/>
          </p:nvPr>
        </p:nvSpPr>
        <p:spPr>
          <a:noFill/>
        </p:spPr>
        <p:txBody>
          <a:bodyPr/>
          <a:lstStyle/>
          <a:p>
            <a:fld id="{E4F08E10-377A-455B-9934-A80E49BFB69E}" type="slidenum">
              <a:rPr lang="fr-FR" smtClean="0"/>
              <a:pPr/>
              <a:t>52</a:t>
            </a:fld>
            <a:endParaRPr lang="fr-FR"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Espace réservé de l'image des diapositives 1"/>
          <p:cNvSpPr>
            <a:spLocks noGrp="1" noRot="1" noChangeAspect="1" noTextEdit="1"/>
          </p:cNvSpPr>
          <p:nvPr>
            <p:ph type="sldImg"/>
          </p:nvPr>
        </p:nvSpPr>
        <p:spPr>
          <a:ln/>
        </p:spPr>
      </p:sp>
      <p:sp>
        <p:nvSpPr>
          <p:cNvPr id="337923" name="Espace réservé des commentaires 2"/>
          <p:cNvSpPr>
            <a:spLocks noGrp="1"/>
          </p:cNvSpPr>
          <p:nvPr>
            <p:ph type="body" idx="1"/>
          </p:nvPr>
        </p:nvSpPr>
        <p:spPr>
          <a:noFill/>
          <a:ln/>
        </p:spPr>
        <p:txBody>
          <a:bodyPr/>
          <a:lstStyle/>
          <a:p>
            <a:endParaRPr lang="fr-FR" smtClean="0"/>
          </a:p>
        </p:txBody>
      </p:sp>
      <p:sp>
        <p:nvSpPr>
          <p:cNvPr id="337924" name="Espace réservé du numéro de diapositive 3"/>
          <p:cNvSpPr>
            <a:spLocks noGrp="1"/>
          </p:cNvSpPr>
          <p:nvPr>
            <p:ph type="sldNum" sz="quarter" idx="5"/>
          </p:nvPr>
        </p:nvSpPr>
        <p:spPr>
          <a:noFill/>
        </p:spPr>
        <p:txBody>
          <a:bodyPr/>
          <a:lstStyle/>
          <a:p>
            <a:fld id="{E4F08E10-377A-455B-9934-A80E49BFB69E}" type="slidenum">
              <a:rPr lang="fr-FR" smtClean="0"/>
              <a:pPr/>
              <a:t>53</a:t>
            </a:fld>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7"/>
          <p:cNvSpPr>
            <a:spLocks noGrp="1" noChangeArrowheads="1"/>
          </p:cNvSpPr>
          <p:nvPr>
            <p:ph type="sldNum" sz="quarter" idx="5"/>
          </p:nvPr>
        </p:nvSpPr>
        <p:spPr>
          <a:noFill/>
        </p:spPr>
        <p:txBody>
          <a:bodyPr/>
          <a:lstStyle/>
          <a:p>
            <a:fld id="{063D32F8-5B37-4087-BA79-AE94D2DBC524}" type="slidenum">
              <a:rPr lang="fr-FR" smtClean="0"/>
              <a:pPr/>
              <a:t>7</a:t>
            </a:fld>
            <a:endParaRPr lang="fr-FR" smtClean="0"/>
          </a:p>
        </p:txBody>
      </p:sp>
      <p:sp>
        <p:nvSpPr>
          <p:cNvPr id="294915" name="Rectangle 2"/>
          <p:cNvSpPr>
            <a:spLocks noGrp="1" noRot="1" noChangeAspect="1" noChangeArrowheads="1" noTextEdit="1"/>
          </p:cNvSpPr>
          <p:nvPr>
            <p:ph type="sldImg"/>
          </p:nvPr>
        </p:nvSpPr>
        <p:spPr>
          <a:ln/>
        </p:spPr>
      </p:sp>
      <p:sp>
        <p:nvSpPr>
          <p:cNvPr id="29491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Espace réservé de l'image des diapositives 1"/>
          <p:cNvSpPr>
            <a:spLocks noGrp="1" noRot="1" noChangeAspect="1" noTextEdit="1"/>
          </p:cNvSpPr>
          <p:nvPr>
            <p:ph type="sldImg"/>
          </p:nvPr>
        </p:nvSpPr>
        <p:spPr>
          <a:ln/>
        </p:spPr>
      </p:sp>
      <p:sp>
        <p:nvSpPr>
          <p:cNvPr id="337923" name="Espace réservé des commentaires 2"/>
          <p:cNvSpPr>
            <a:spLocks noGrp="1"/>
          </p:cNvSpPr>
          <p:nvPr>
            <p:ph type="body" idx="1"/>
          </p:nvPr>
        </p:nvSpPr>
        <p:spPr>
          <a:noFill/>
          <a:ln/>
        </p:spPr>
        <p:txBody>
          <a:bodyPr/>
          <a:lstStyle/>
          <a:p>
            <a:endParaRPr lang="fr-FR" smtClean="0"/>
          </a:p>
        </p:txBody>
      </p:sp>
      <p:sp>
        <p:nvSpPr>
          <p:cNvPr id="337924" name="Espace réservé du numéro de diapositive 3"/>
          <p:cNvSpPr>
            <a:spLocks noGrp="1"/>
          </p:cNvSpPr>
          <p:nvPr>
            <p:ph type="sldNum" sz="quarter" idx="5"/>
          </p:nvPr>
        </p:nvSpPr>
        <p:spPr>
          <a:noFill/>
        </p:spPr>
        <p:txBody>
          <a:bodyPr/>
          <a:lstStyle/>
          <a:p>
            <a:fld id="{E4F08E10-377A-455B-9934-A80E49BFB69E}" type="slidenum">
              <a:rPr lang="fr-FR" smtClean="0"/>
              <a:pPr/>
              <a:t>54</a:t>
            </a:fld>
            <a:endParaRPr lang="fr-FR"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Espace réservé de l'image des diapositives 1"/>
          <p:cNvSpPr>
            <a:spLocks noGrp="1" noRot="1" noChangeAspect="1" noTextEdit="1"/>
          </p:cNvSpPr>
          <p:nvPr>
            <p:ph type="sldImg"/>
          </p:nvPr>
        </p:nvSpPr>
        <p:spPr>
          <a:ln/>
        </p:spPr>
      </p:sp>
      <p:sp>
        <p:nvSpPr>
          <p:cNvPr id="337923" name="Espace réservé des commentaires 2"/>
          <p:cNvSpPr>
            <a:spLocks noGrp="1"/>
          </p:cNvSpPr>
          <p:nvPr>
            <p:ph type="body" idx="1"/>
          </p:nvPr>
        </p:nvSpPr>
        <p:spPr>
          <a:noFill/>
          <a:ln/>
        </p:spPr>
        <p:txBody>
          <a:bodyPr/>
          <a:lstStyle/>
          <a:p>
            <a:endParaRPr lang="fr-FR" smtClean="0"/>
          </a:p>
        </p:txBody>
      </p:sp>
      <p:sp>
        <p:nvSpPr>
          <p:cNvPr id="337924" name="Espace réservé du numéro de diapositive 3"/>
          <p:cNvSpPr>
            <a:spLocks noGrp="1"/>
          </p:cNvSpPr>
          <p:nvPr>
            <p:ph type="sldNum" sz="quarter" idx="5"/>
          </p:nvPr>
        </p:nvSpPr>
        <p:spPr>
          <a:noFill/>
        </p:spPr>
        <p:txBody>
          <a:bodyPr/>
          <a:lstStyle/>
          <a:p>
            <a:fld id="{E4F08E10-377A-455B-9934-A80E49BFB69E}" type="slidenum">
              <a:rPr lang="fr-FR" smtClean="0"/>
              <a:pPr/>
              <a:t>55</a:t>
            </a:fld>
            <a:endParaRPr lang="fr-FR"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Espace réservé de l'image des diapositives 1"/>
          <p:cNvSpPr>
            <a:spLocks noGrp="1" noRot="1" noChangeAspect="1" noTextEdit="1"/>
          </p:cNvSpPr>
          <p:nvPr>
            <p:ph type="sldImg"/>
          </p:nvPr>
        </p:nvSpPr>
        <p:spPr>
          <a:ln/>
        </p:spPr>
      </p:sp>
      <p:sp>
        <p:nvSpPr>
          <p:cNvPr id="337923" name="Espace réservé des commentaires 2"/>
          <p:cNvSpPr>
            <a:spLocks noGrp="1"/>
          </p:cNvSpPr>
          <p:nvPr>
            <p:ph type="body" idx="1"/>
          </p:nvPr>
        </p:nvSpPr>
        <p:spPr>
          <a:noFill/>
          <a:ln/>
        </p:spPr>
        <p:txBody>
          <a:bodyPr/>
          <a:lstStyle/>
          <a:p>
            <a:endParaRPr lang="fr-FR" smtClean="0"/>
          </a:p>
        </p:txBody>
      </p:sp>
      <p:sp>
        <p:nvSpPr>
          <p:cNvPr id="337924" name="Espace réservé du numéro de diapositive 3"/>
          <p:cNvSpPr>
            <a:spLocks noGrp="1"/>
          </p:cNvSpPr>
          <p:nvPr>
            <p:ph type="sldNum" sz="quarter" idx="5"/>
          </p:nvPr>
        </p:nvSpPr>
        <p:spPr>
          <a:noFill/>
        </p:spPr>
        <p:txBody>
          <a:bodyPr/>
          <a:lstStyle/>
          <a:p>
            <a:fld id="{E4F08E10-377A-455B-9934-A80E49BFB69E}" type="slidenum">
              <a:rPr lang="fr-FR" smtClean="0"/>
              <a:pPr/>
              <a:t>56</a:t>
            </a:fld>
            <a:endParaRPr lang="fr-FR"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Espace réservé de l'image des diapositives 1"/>
          <p:cNvSpPr>
            <a:spLocks noGrp="1" noRot="1" noChangeAspect="1" noTextEdit="1"/>
          </p:cNvSpPr>
          <p:nvPr>
            <p:ph type="sldImg"/>
          </p:nvPr>
        </p:nvSpPr>
        <p:spPr>
          <a:ln/>
        </p:spPr>
      </p:sp>
      <p:sp>
        <p:nvSpPr>
          <p:cNvPr id="337923" name="Espace réservé des commentaires 2"/>
          <p:cNvSpPr>
            <a:spLocks noGrp="1"/>
          </p:cNvSpPr>
          <p:nvPr>
            <p:ph type="body" idx="1"/>
          </p:nvPr>
        </p:nvSpPr>
        <p:spPr>
          <a:noFill/>
          <a:ln/>
        </p:spPr>
        <p:txBody>
          <a:bodyPr/>
          <a:lstStyle/>
          <a:p>
            <a:endParaRPr lang="fr-FR" smtClean="0"/>
          </a:p>
        </p:txBody>
      </p:sp>
      <p:sp>
        <p:nvSpPr>
          <p:cNvPr id="337924" name="Espace réservé du numéro de diapositive 3"/>
          <p:cNvSpPr>
            <a:spLocks noGrp="1"/>
          </p:cNvSpPr>
          <p:nvPr>
            <p:ph type="sldNum" sz="quarter" idx="5"/>
          </p:nvPr>
        </p:nvSpPr>
        <p:spPr>
          <a:noFill/>
        </p:spPr>
        <p:txBody>
          <a:bodyPr/>
          <a:lstStyle/>
          <a:p>
            <a:fld id="{E4F08E10-377A-455B-9934-A80E49BFB69E}" type="slidenum">
              <a:rPr lang="fr-FR" smtClean="0"/>
              <a:pPr/>
              <a:t>57</a:t>
            </a:fld>
            <a:endParaRPr lang="fr-FR"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7"/>
          <p:cNvSpPr>
            <a:spLocks noGrp="1" noChangeArrowheads="1"/>
          </p:cNvSpPr>
          <p:nvPr>
            <p:ph type="sldNum" sz="quarter" idx="5"/>
          </p:nvPr>
        </p:nvSpPr>
        <p:spPr>
          <a:noFill/>
        </p:spPr>
        <p:txBody>
          <a:bodyPr/>
          <a:lstStyle/>
          <a:p>
            <a:fld id="{2712C57C-1AD3-47A6-9CE6-623E35F0EED0}" type="slidenum">
              <a:rPr lang="fr-FR" smtClean="0"/>
              <a:pPr/>
              <a:t>59</a:t>
            </a:fld>
            <a:endParaRPr lang="fr-FR" smtClean="0"/>
          </a:p>
        </p:txBody>
      </p:sp>
      <p:sp>
        <p:nvSpPr>
          <p:cNvPr id="338947" name="Rectangle 2"/>
          <p:cNvSpPr>
            <a:spLocks noGrp="1" noRot="1" noChangeAspect="1" noChangeArrowheads="1" noTextEdit="1"/>
          </p:cNvSpPr>
          <p:nvPr>
            <p:ph type="sldImg"/>
          </p:nvPr>
        </p:nvSpPr>
        <p:spPr>
          <a:solidFill>
            <a:srgbClr val="FFFFFF"/>
          </a:solidFill>
          <a:ln/>
        </p:spPr>
      </p:sp>
      <p:sp>
        <p:nvSpPr>
          <p:cNvPr id="3389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7"/>
          <p:cNvSpPr>
            <a:spLocks noGrp="1" noChangeArrowheads="1"/>
          </p:cNvSpPr>
          <p:nvPr>
            <p:ph type="sldNum" sz="quarter" idx="5"/>
          </p:nvPr>
        </p:nvSpPr>
        <p:spPr>
          <a:noFill/>
        </p:spPr>
        <p:txBody>
          <a:bodyPr/>
          <a:lstStyle/>
          <a:p>
            <a:fld id="{9E1FBC4D-DD4E-456F-A6FC-E99A1B1A6AEC}" type="slidenum">
              <a:rPr lang="fr-FR" smtClean="0"/>
              <a:pPr/>
              <a:t>60</a:t>
            </a:fld>
            <a:endParaRPr lang="fr-FR" smtClean="0"/>
          </a:p>
        </p:txBody>
      </p:sp>
      <p:sp>
        <p:nvSpPr>
          <p:cNvPr id="339971" name="Rectangle 2"/>
          <p:cNvSpPr>
            <a:spLocks noGrp="1" noRot="1" noChangeAspect="1" noChangeArrowheads="1" noTextEdit="1"/>
          </p:cNvSpPr>
          <p:nvPr>
            <p:ph type="sldImg"/>
          </p:nvPr>
        </p:nvSpPr>
        <p:spPr>
          <a:solidFill>
            <a:srgbClr val="FFFFFF"/>
          </a:solidFill>
          <a:ln/>
        </p:spPr>
      </p:sp>
      <p:sp>
        <p:nvSpPr>
          <p:cNvPr id="3399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p:cNvSpPr>
            <a:spLocks noGrp="1" noChangeArrowheads="1"/>
          </p:cNvSpPr>
          <p:nvPr>
            <p:ph type="sldNum" sz="quarter" idx="5"/>
          </p:nvPr>
        </p:nvSpPr>
        <p:spPr>
          <a:noFill/>
        </p:spPr>
        <p:txBody>
          <a:bodyPr/>
          <a:lstStyle/>
          <a:p>
            <a:fld id="{375156DF-53C9-495D-B597-C2805C13C1E7}" type="slidenum">
              <a:rPr lang="fr-FR" smtClean="0"/>
              <a:pPr/>
              <a:t>61</a:t>
            </a:fld>
            <a:endParaRPr lang="fr-FR" smtClean="0"/>
          </a:p>
        </p:txBody>
      </p:sp>
      <p:sp>
        <p:nvSpPr>
          <p:cNvPr id="340995" name="Rectangle 2"/>
          <p:cNvSpPr>
            <a:spLocks noGrp="1" noRot="1" noChangeAspect="1" noChangeArrowheads="1" noTextEdit="1"/>
          </p:cNvSpPr>
          <p:nvPr>
            <p:ph type="sldImg"/>
          </p:nvPr>
        </p:nvSpPr>
        <p:spPr>
          <a:solidFill>
            <a:srgbClr val="FFFFFF"/>
          </a:solidFill>
          <a:ln/>
        </p:spPr>
      </p:sp>
      <p:sp>
        <p:nvSpPr>
          <p:cNvPr id="3409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p:cNvSpPr>
            <a:spLocks noGrp="1" noChangeArrowheads="1"/>
          </p:cNvSpPr>
          <p:nvPr>
            <p:ph type="sldNum" sz="quarter" idx="5"/>
          </p:nvPr>
        </p:nvSpPr>
        <p:spPr>
          <a:noFill/>
        </p:spPr>
        <p:txBody>
          <a:bodyPr/>
          <a:lstStyle/>
          <a:p>
            <a:fld id="{713223B9-ADEA-46FE-8D19-A6B705CABA96}" type="slidenum">
              <a:rPr lang="fr-FR" smtClean="0"/>
              <a:pPr/>
              <a:t>62</a:t>
            </a:fld>
            <a:endParaRPr lang="fr-FR" smtClean="0"/>
          </a:p>
        </p:txBody>
      </p:sp>
      <p:sp>
        <p:nvSpPr>
          <p:cNvPr id="342019" name="Rectangle 2"/>
          <p:cNvSpPr>
            <a:spLocks noGrp="1" noRot="1" noChangeAspect="1" noChangeArrowheads="1" noTextEdit="1"/>
          </p:cNvSpPr>
          <p:nvPr>
            <p:ph type="sldImg"/>
          </p:nvPr>
        </p:nvSpPr>
        <p:spPr>
          <a:solidFill>
            <a:srgbClr val="FFFFFF"/>
          </a:solidFill>
          <a:ln/>
        </p:spPr>
      </p:sp>
      <p:sp>
        <p:nvSpPr>
          <p:cNvPr id="3420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7"/>
          <p:cNvSpPr>
            <a:spLocks noGrp="1" noChangeArrowheads="1"/>
          </p:cNvSpPr>
          <p:nvPr>
            <p:ph type="sldNum" sz="quarter" idx="5"/>
          </p:nvPr>
        </p:nvSpPr>
        <p:spPr>
          <a:noFill/>
        </p:spPr>
        <p:txBody>
          <a:bodyPr/>
          <a:lstStyle/>
          <a:p>
            <a:fld id="{7F4A7468-39AA-4EA4-9EF8-482B41AD8425}" type="slidenum">
              <a:rPr lang="fr-FR" smtClean="0"/>
              <a:pPr/>
              <a:t>63</a:t>
            </a:fld>
            <a:endParaRPr lang="fr-FR" smtClean="0"/>
          </a:p>
        </p:txBody>
      </p:sp>
      <p:sp>
        <p:nvSpPr>
          <p:cNvPr id="343043" name="Rectangle 2"/>
          <p:cNvSpPr>
            <a:spLocks noGrp="1" noRot="1" noChangeAspect="1" noChangeArrowheads="1" noTextEdit="1"/>
          </p:cNvSpPr>
          <p:nvPr>
            <p:ph type="sldImg"/>
          </p:nvPr>
        </p:nvSpPr>
        <p:spPr>
          <a:solidFill>
            <a:srgbClr val="FFFFFF"/>
          </a:solidFill>
          <a:ln/>
        </p:spPr>
      </p:sp>
      <p:sp>
        <p:nvSpPr>
          <p:cNvPr id="3430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a:spLocks noGrp="1" noChangeArrowheads="1"/>
          </p:cNvSpPr>
          <p:nvPr>
            <p:ph type="sldNum" sz="quarter" idx="5"/>
          </p:nvPr>
        </p:nvSpPr>
        <p:spPr>
          <a:noFill/>
        </p:spPr>
        <p:txBody>
          <a:bodyPr/>
          <a:lstStyle/>
          <a:p>
            <a:fld id="{589620F8-685D-4B36-8688-46F50B7F13DA}" type="slidenum">
              <a:rPr lang="fr-FR" smtClean="0"/>
              <a:pPr/>
              <a:t>64</a:t>
            </a:fld>
            <a:endParaRPr lang="fr-FR" smtClean="0"/>
          </a:p>
        </p:txBody>
      </p:sp>
      <p:sp>
        <p:nvSpPr>
          <p:cNvPr id="344067" name="Rectangle 2"/>
          <p:cNvSpPr>
            <a:spLocks noGrp="1" noRot="1" noChangeAspect="1" noChangeArrowheads="1" noTextEdit="1"/>
          </p:cNvSpPr>
          <p:nvPr>
            <p:ph type="sldImg"/>
          </p:nvPr>
        </p:nvSpPr>
        <p:spPr>
          <a:ln/>
        </p:spPr>
      </p:sp>
      <p:sp>
        <p:nvSpPr>
          <p:cNvPr id="34406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p:cNvSpPr>
            <a:spLocks noGrp="1" noChangeArrowheads="1"/>
          </p:cNvSpPr>
          <p:nvPr>
            <p:ph type="sldNum" sz="quarter" idx="5"/>
          </p:nvPr>
        </p:nvSpPr>
        <p:spPr>
          <a:noFill/>
        </p:spPr>
        <p:txBody>
          <a:bodyPr/>
          <a:lstStyle/>
          <a:p>
            <a:fld id="{4DD09562-0F20-4E35-AB4D-F30083640A63}" type="slidenum">
              <a:rPr lang="fr-FR" smtClean="0"/>
              <a:pPr/>
              <a:t>8</a:t>
            </a:fld>
            <a:endParaRPr lang="fr-FR" smtClean="0"/>
          </a:p>
        </p:txBody>
      </p:sp>
      <p:sp>
        <p:nvSpPr>
          <p:cNvPr id="295939" name="Rectangle 1026"/>
          <p:cNvSpPr>
            <a:spLocks noGrp="1" noRot="1" noChangeAspect="1" noChangeArrowheads="1" noTextEdit="1"/>
          </p:cNvSpPr>
          <p:nvPr>
            <p:ph type="sldImg"/>
          </p:nvPr>
        </p:nvSpPr>
        <p:spPr>
          <a:ln/>
        </p:spPr>
      </p:sp>
      <p:sp>
        <p:nvSpPr>
          <p:cNvPr id="295940" name="Rectangle 1027"/>
          <p:cNvSpPr>
            <a:spLocks noGrp="1" noChangeArrowheads="1"/>
          </p:cNvSpPr>
          <p:nvPr>
            <p:ph type="body" idx="1"/>
          </p:nvPr>
        </p:nvSpPr>
        <p:spPr>
          <a:noFill/>
          <a:ln/>
        </p:spPr>
        <p:txBody>
          <a:bodyPr/>
          <a:lstStyle/>
          <a:p>
            <a:pPr eaLnBrk="1" hangingPunct="1"/>
            <a:r>
              <a:rPr lang="fr-FR" smtClean="0"/>
              <a:t> </a:t>
            </a:r>
            <a:r>
              <a:rPr lang="fr-FR" sz="1000" smtClean="0"/>
              <a:t>ref structure et fonction et la communication dans la société Laswell 1948</a:t>
            </a:r>
          </a:p>
          <a:p>
            <a:pPr eaLnBrk="1" hangingPunct="1"/>
            <a:r>
              <a:rPr lang="fr-FR" sz="1000" smtClean="0"/>
              <a:t>Le champ de la Com : Henri Laswell ( 1940) étude sur la sociologie des médias</a:t>
            </a:r>
          </a:p>
          <a:p>
            <a:pPr eaLnBrk="1" hangingPunct="1"/>
            <a:r>
              <a:rPr lang="fr-FR" sz="1000" smtClean="0"/>
              <a:t>Toute communication suppose donc une source , distincte ou non d’un émetteur  ou communicateur qui code  dans un message  la signification issue de la source, quelle que soit la nature matérielle du code utilisé : signaux  acoustiques, vocaux ou non, signaux optiques, signaux directs non permanents (gestes, éclairs) ou au contraire fixés en enregistrements ou documents (écriture, photographie, cinéma, etc.). Le message ainsi constitué est transmis par un support  matériel, ligne  ou canal de transmission vers un récepteur  qui déchiffre ou décode  le message dans l’état où il le reçoit (après pertes et brouillages éventuels dus au bruit ) et en tire ainsi sa propre version  ou signification (version du destinataire). On reconnaîtra ici le schéma élémentaire usité dans la théorie de l’information .</a:t>
            </a:r>
          </a:p>
          <a:p>
            <a:pPr eaLnBrk="1" hangingPunct="1"/>
            <a:endParaRPr lang="fr-FR" sz="100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7"/>
          <p:cNvSpPr>
            <a:spLocks noGrp="1" noChangeArrowheads="1"/>
          </p:cNvSpPr>
          <p:nvPr>
            <p:ph type="sldNum" sz="quarter" idx="5"/>
          </p:nvPr>
        </p:nvSpPr>
        <p:spPr>
          <a:noFill/>
        </p:spPr>
        <p:txBody>
          <a:bodyPr/>
          <a:lstStyle/>
          <a:p>
            <a:fld id="{BE93FBD1-0C1E-4DA9-874F-3263C189E9B0}" type="slidenum">
              <a:rPr lang="fr-FR" smtClean="0"/>
              <a:pPr/>
              <a:t>65</a:t>
            </a:fld>
            <a:endParaRPr lang="fr-FR" smtClean="0"/>
          </a:p>
        </p:txBody>
      </p:sp>
      <p:sp>
        <p:nvSpPr>
          <p:cNvPr id="345091" name="Rectangle 2"/>
          <p:cNvSpPr>
            <a:spLocks noGrp="1" noRot="1" noChangeAspect="1" noChangeArrowheads="1" noTextEdit="1"/>
          </p:cNvSpPr>
          <p:nvPr>
            <p:ph type="sldImg"/>
          </p:nvPr>
        </p:nvSpPr>
        <p:spPr>
          <a:ln/>
        </p:spPr>
      </p:sp>
      <p:sp>
        <p:nvSpPr>
          <p:cNvPr id="34509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7"/>
          <p:cNvSpPr>
            <a:spLocks noGrp="1" noChangeArrowheads="1"/>
          </p:cNvSpPr>
          <p:nvPr>
            <p:ph type="sldNum" sz="quarter" idx="5"/>
          </p:nvPr>
        </p:nvSpPr>
        <p:spPr>
          <a:noFill/>
        </p:spPr>
        <p:txBody>
          <a:bodyPr/>
          <a:lstStyle/>
          <a:p>
            <a:fld id="{650E8905-BB30-4296-A2C6-8414FA7AC884}" type="slidenum">
              <a:rPr lang="fr-FR" smtClean="0"/>
              <a:pPr/>
              <a:t>66</a:t>
            </a:fld>
            <a:endParaRPr lang="fr-FR" smtClean="0"/>
          </a:p>
        </p:txBody>
      </p:sp>
      <p:sp>
        <p:nvSpPr>
          <p:cNvPr id="346115" name="Rectangle 2"/>
          <p:cNvSpPr>
            <a:spLocks noGrp="1" noRot="1" noChangeAspect="1" noChangeArrowheads="1" noTextEdit="1"/>
          </p:cNvSpPr>
          <p:nvPr>
            <p:ph type="sldImg"/>
          </p:nvPr>
        </p:nvSpPr>
        <p:spPr>
          <a:ln/>
        </p:spPr>
      </p:sp>
      <p:sp>
        <p:nvSpPr>
          <p:cNvPr id="34611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7"/>
          <p:cNvSpPr>
            <a:spLocks noGrp="1" noChangeArrowheads="1"/>
          </p:cNvSpPr>
          <p:nvPr>
            <p:ph type="sldNum" sz="quarter" idx="5"/>
          </p:nvPr>
        </p:nvSpPr>
        <p:spPr>
          <a:noFill/>
        </p:spPr>
        <p:txBody>
          <a:bodyPr/>
          <a:lstStyle/>
          <a:p>
            <a:fld id="{C2C20F87-F54F-4810-B468-86056A9743A7}" type="slidenum">
              <a:rPr lang="fr-FR" smtClean="0"/>
              <a:pPr/>
              <a:t>67</a:t>
            </a:fld>
            <a:endParaRPr lang="fr-FR" smtClean="0"/>
          </a:p>
        </p:txBody>
      </p:sp>
      <p:sp>
        <p:nvSpPr>
          <p:cNvPr id="347139" name="Rectangle 2"/>
          <p:cNvSpPr>
            <a:spLocks noGrp="1" noRot="1" noChangeAspect="1" noChangeArrowheads="1" noTextEdit="1"/>
          </p:cNvSpPr>
          <p:nvPr>
            <p:ph type="sldImg"/>
          </p:nvPr>
        </p:nvSpPr>
        <p:spPr>
          <a:ln/>
        </p:spPr>
      </p:sp>
      <p:sp>
        <p:nvSpPr>
          <p:cNvPr id="34714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p:spPr>
        <p:txBody>
          <a:bodyPr/>
          <a:lstStyle/>
          <a:p>
            <a:fld id="{2242814D-22F6-4A5C-875C-F441559B31E6}" type="slidenum">
              <a:rPr lang="fr-FR" smtClean="0"/>
              <a:pPr/>
              <a:t>68</a:t>
            </a:fld>
            <a:endParaRPr lang="fr-FR" smtClean="0"/>
          </a:p>
        </p:txBody>
      </p:sp>
      <p:sp>
        <p:nvSpPr>
          <p:cNvPr id="348163" name="Rectangle 2"/>
          <p:cNvSpPr>
            <a:spLocks noGrp="1" noRot="1" noChangeAspect="1" noChangeArrowheads="1" noTextEdit="1"/>
          </p:cNvSpPr>
          <p:nvPr>
            <p:ph type="sldImg"/>
          </p:nvPr>
        </p:nvSpPr>
        <p:spPr>
          <a:ln/>
        </p:spPr>
      </p:sp>
      <p:sp>
        <p:nvSpPr>
          <p:cNvPr id="34816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7"/>
          <p:cNvSpPr>
            <a:spLocks noGrp="1" noChangeArrowheads="1"/>
          </p:cNvSpPr>
          <p:nvPr>
            <p:ph type="sldNum" sz="quarter" idx="5"/>
          </p:nvPr>
        </p:nvSpPr>
        <p:spPr>
          <a:noFill/>
        </p:spPr>
        <p:txBody>
          <a:bodyPr/>
          <a:lstStyle/>
          <a:p>
            <a:fld id="{A8F0C776-1F52-4418-8657-1948025415DD}" type="slidenum">
              <a:rPr lang="fr-FR" smtClean="0"/>
              <a:pPr/>
              <a:t>69</a:t>
            </a:fld>
            <a:endParaRPr lang="fr-FR" smtClean="0"/>
          </a:p>
        </p:txBody>
      </p:sp>
      <p:sp>
        <p:nvSpPr>
          <p:cNvPr id="349187" name="Rectangle 2"/>
          <p:cNvSpPr>
            <a:spLocks noGrp="1" noRot="1" noChangeAspect="1" noChangeArrowheads="1" noTextEdit="1"/>
          </p:cNvSpPr>
          <p:nvPr>
            <p:ph type="sldImg"/>
          </p:nvPr>
        </p:nvSpPr>
        <p:spPr>
          <a:ln/>
        </p:spPr>
      </p:sp>
      <p:sp>
        <p:nvSpPr>
          <p:cNvPr id="34918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7"/>
          <p:cNvSpPr>
            <a:spLocks noGrp="1" noChangeArrowheads="1"/>
          </p:cNvSpPr>
          <p:nvPr>
            <p:ph type="sldNum" sz="quarter" idx="5"/>
          </p:nvPr>
        </p:nvSpPr>
        <p:spPr>
          <a:noFill/>
        </p:spPr>
        <p:txBody>
          <a:bodyPr/>
          <a:lstStyle/>
          <a:p>
            <a:fld id="{8DACB3EA-ACFA-4A6F-9297-B572F4ACABBC}" type="slidenum">
              <a:rPr lang="fr-FR" smtClean="0"/>
              <a:pPr/>
              <a:t>70</a:t>
            </a:fld>
            <a:endParaRPr lang="fr-FR" smtClean="0"/>
          </a:p>
        </p:txBody>
      </p:sp>
      <p:sp>
        <p:nvSpPr>
          <p:cNvPr id="350211" name="Rectangle 2"/>
          <p:cNvSpPr>
            <a:spLocks noGrp="1" noRot="1" noChangeAspect="1" noChangeArrowheads="1" noTextEdit="1"/>
          </p:cNvSpPr>
          <p:nvPr>
            <p:ph type="sldImg"/>
          </p:nvPr>
        </p:nvSpPr>
        <p:spPr>
          <a:ln/>
        </p:spPr>
      </p:sp>
      <p:sp>
        <p:nvSpPr>
          <p:cNvPr id="35021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7"/>
          <p:cNvSpPr>
            <a:spLocks noGrp="1" noChangeArrowheads="1"/>
          </p:cNvSpPr>
          <p:nvPr>
            <p:ph type="sldNum" sz="quarter" idx="5"/>
          </p:nvPr>
        </p:nvSpPr>
        <p:spPr>
          <a:noFill/>
        </p:spPr>
        <p:txBody>
          <a:bodyPr/>
          <a:lstStyle/>
          <a:p>
            <a:fld id="{67377E8B-33F1-4DED-A17B-8DED234C9DDF}" type="slidenum">
              <a:rPr lang="fr-FR" smtClean="0"/>
              <a:pPr/>
              <a:t>71</a:t>
            </a:fld>
            <a:endParaRPr lang="fr-FR" smtClean="0"/>
          </a:p>
        </p:txBody>
      </p:sp>
      <p:sp>
        <p:nvSpPr>
          <p:cNvPr id="351235" name="Rectangle 2"/>
          <p:cNvSpPr>
            <a:spLocks noGrp="1" noRot="1" noChangeAspect="1" noChangeArrowheads="1" noTextEdit="1"/>
          </p:cNvSpPr>
          <p:nvPr>
            <p:ph type="sldImg"/>
          </p:nvPr>
        </p:nvSpPr>
        <p:spPr>
          <a:ln/>
        </p:spPr>
      </p:sp>
      <p:sp>
        <p:nvSpPr>
          <p:cNvPr id="35123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7"/>
          <p:cNvSpPr>
            <a:spLocks noGrp="1" noChangeArrowheads="1"/>
          </p:cNvSpPr>
          <p:nvPr>
            <p:ph type="sldNum" sz="quarter" idx="5"/>
          </p:nvPr>
        </p:nvSpPr>
        <p:spPr>
          <a:noFill/>
        </p:spPr>
        <p:txBody>
          <a:bodyPr/>
          <a:lstStyle/>
          <a:p>
            <a:fld id="{EF30BD00-5BE5-4B93-8BEA-D4A90B41CA01}" type="slidenum">
              <a:rPr lang="fr-FR" smtClean="0"/>
              <a:pPr/>
              <a:t>72</a:t>
            </a:fld>
            <a:endParaRPr lang="fr-FR" smtClean="0"/>
          </a:p>
        </p:txBody>
      </p:sp>
      <p:sp>
        <p:nvSpPr>
          <p:cNvPr id="352259" name="Rectangle 2"/>
          <p:cNvSpPr>
            <a:spLocks noGrp="1" noRot="1" noChangeAspect="1" noChangeArrowheads="1" noTextEdit="1"/>
          </p:cNvSpPr>
          <p:nvPr>
            <p:ph type="sldImg"/>
          </p:nvPr>
        </p:nvSpPr>
        <p:spPr>
          <a:ln/>
        </p:spPr>
      </p:sp>
      <p:sp>
        <p:nvSpPr>
          <p:cNvPr id="35226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7"/>
          <p:cNvSpPr>
            <a:spLocks noGrp="1" noChangeArrowheads="1"/>
          </p:cNvSpPr>
          <p:nvPr>
            <p:ph type="sldNum" sz="quarter" idx="5"/>
          </p:nvPr>
        </p:nvSpPr>
        <p:spPr>
          <a:noFill/>
        </p:spPr>
        <p:txBody>
          <a:bodyPr/>
          <a:lstStyle/>
          <a:p>
            <a:fld id="{FEC905E5-A241-4D4E-AF50-5B8626EBDEEC}" type="slidenum">
              <a:rPr lang="fr-FR" smtClean="0"/>
              <a:pPr/>
              <a:t>74</a:t>
            </a:fld>
            <a:endParaRPr lang="fr-FR" smtClean="0"/>
          </a:p>
        </p:txBody>
      </p:sp>
      <p:sp>
        <p:nvSpPr>
          <p:cNvPr id="353283" name="Rectangle 2"/>
          <p:cNvSpPr>
            <a:spLocks noGrp="1" noRot="1" noChangeAspect="1" noChangeArrowheads="1" noTextEdit="1"/>
          </p:cNvSpPr>
          <p:nvPr>
            <p:ph type="sldImg"/>
          </p:nvPr>
        </p:nvSpPr>
        <p:spPr>
          <a:ln/>
        </p:spPr>
      </p:sp>
      <p:sp>
        <p:nvSpPr>
          <p:cNvPr id="35328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7"/>
          <p:cNvSpPr>
            <a:spLocks noGrp="1" noChangeArrowheads="1"/>
          </p:cNvSpPr>
          <p:nvPr>
            <p:ph type="sldNum" sz="quarter" idx="5"/>
          </p:nvPr>
        </p:nvSpPr>
        <p:spPr>
          <a:noFill/>
        </p:spPr>
        <p:txBody>
          <a:bodyPr/>
          <a:lstStyle/>
          <a:p>
            <a:fld id="{504317DE-F4E2-409D-B842-AA49A0AB2297}" type="slidenum">
              <a:rPr lang="fr-FR" smtClean="0"/>
              <a:pPr/>
              <a:t>76</a:t>
            </a:fld>
            <a:endParaRPr lang="fr-FR" smtClean="0"/>
          </a:p>
        </p:txBody>
      </p:sp>
      <p:sp>
        <p:nvSpPr>
          <p:cNvPr id="354307" name="Rectangle 2"/>
          <p:cNvSpPr>
            <a:spLocks noGrp="1" noRot="1" noChangeAspect="1" noChangeArrowheads="1" noTextEdit="1"/>
          </p:cNvSpPr>
          <p:nvPr>
            <p:ph type="sldImg"/>
          </p:nvPr>
        </p:nvSpPr>
        <p:spPr>
          <a:solidFill>
            <a:srgbClr val="FFFFFF"/>
          </a:solidFill>
          <a:ln/>
        </p:spPr>
      </p:sp>
      <p:sp>
        <p:nvSpPr>
          <p:cNvPr id="3543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7"/>
          <p:cNvSpPr>
            <a:spLocks noGrp="1" noChangeArrowheads="1"/>
          </p:cNvSpPr>
          <p:nvPr>
            <p:ph type="sldNum" sz="quarter" idx="5"/>
          </p:nvPr>
        </p:nvSpPr>
        <p:spPr>
          <a:noFill/>
        </p:spPr>
        <p:txBody>
          <a:bodyPr/>
          <a:lstStyle/>
          <a:p>
            <a:fld id="{69D01A18-599D-41C9-89DA-F09E20361A08}" type="slidenum">
              <a:rPr lang="fr-FR" smtClean="0"/>
              <a:pPr/>
              <a:t>9</a:t>
            </a:fld>
            <a:endParaRPr lang="fr-FR" smtClean="0"/>
          </a:p>
        </p:txBody>
      </p:sp>
      <p:sp>
        <p:nvSpPr>
          <p:cNvPr id="296963" name="Rectangle 2"/>
          <p:cNvSpPr>
            <a:spLocks noGrp="1" noRot="1" noChangeAspect="1" noChangeArrowheads="1" noTextEdit="1"/>
          </p:cNvSpPr>
          <p:nvPr>
            <p:ph type="sldImg"/>
          </p:nvPr>
        </p:nvSpPr>
        <p:spPr>
          <a:solidFill>
            <a:srgbClr val="FFFFFF"/>
          </a:solidFill>
          <a:ln/>
        </p:spPr>
      </p:sp>
      <p:sp>
        <p:nvSpPr>
          <p:cNvPr id="29696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fr-FR" sz="1000" smtClean="0"/>
              <a:t>En 1949, Claude E. Shannon, mathématicien travaillant pour la compagnie de téléphone Bell, publie la Théorie mathématique de la communication. Il y propose ce qu'il appelle le schéma du «système général de communication », dont le cadre conceptuel repose sur la chaîne d'éléments suivants : une source d'information, qui produit un message (la parole au téléphone, par exemple ); un émetteur, qui transforme le message en signaux (le téléphone transformant la voix en oscillations électriques ); un canal, grâce auquel sont transportés les signaux (câble téléphonique ); un récepteur, qui reconstruit le message à partir des signaux ; et une destination, qui est la personne (ou la chose ) à laquelle le message est envoyé. La théorie de Shannon, qui fait des emprunts manifestes à la biologie du système nerveux, constitue bientôt un point de ralliement pour des disciplines aussi diverses que la physique, les mathématiques, la sociologie, la psychologie, la linguistique et la biologie moléculaire. À travers les notions de code, d'image, de message et d'information, ces sciences partageront désormais la même grille de lecture. Dès le départ, des chercheurs se sont insurgés contre une telle transposition d'un schéma mathématique dans d'autres disciplines. Toutefois, pendant plus de trois décennies, cette théorie linéaire inspirera la plupart des approches de la communication, et le schéma établi par le mathématicien Shannon – émetteur /message /récepteur – deviendra la référence obligée pour tout néophyte en sociologie des médias.</a:t>
            </a:r>
          </a:p>
          <a:p>
            <a:pPr eaLnBrk="1" hangingPunct="1"/>
            <a:endParaRPr lang="fr-FR" sz="100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7"/>
          <p:cNvSpPr>
            <a:spLocks noGrp="1" noChangeArrowheads="1"/>
          </p:cNvSpPr>
          <p:nvPr>
            <p:ph type="sldNum" sz="quarter" idx="5"/>
          </p:nvPr>
        </p:nvSpPr>
        <p:spPr>
          <a:noFill/>
        </p:spPr>
        <p:txBody>
          <a:bodyPr/>
          <a:lstStyle/>
          <a:p>
            <a:fld id="{CDE50F48-CF39-4C98-9017-45D83DF908FC}" type="slidenum">
              <a:rPr lang="fr-FR" smtClean="0"/>
              <a:pPr/>
              <a:t>77</a:t>
            </a:fld>
            <a:endParaRPr lang="fr-FR" smtClean="0"/>
          </a:p>
        </p:txBody>
      </p:sp>
      <p:sp>
        <p:nvSpPr>
          <p:cNvPr id="355331" name="Rectangle 2"/>
          <p:cNvSpPr>
            <a:spLocks noGrp="1" noRot="1" noChangeAspect="1" noChangeArrowheads="1" noTextEdit="1"/>
          </p:cNvSpPr>
          <p:nvPr>
            <p:ph type="sldImg"/>
          </p:nvPr>
        </p:nvSpPr>
        <p:spPr>
          <a:solidFill>
            <a:srgbClr val="FFFFFF"/>
          </a:solidFill>
          <a:ln/>
        </p:spPr>
      </p:sp>
      <p:sp>
        <p:nvSpPr>
          <p:cNvPr id="35533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fr-FR" smtClean="0"/>
              <a:t>En blanc ce à quoi  on s’interesse</a:t>
            </a:r>
          </a:p>
          <a:p>
            <a:pPr eaLnBrk="1" hangingPunct="1"/>
            <a:r>
              <a:rPr lang="fr-FR" smtClean="0"/>
              <a:t>En jaune la fonction</a:t>
            </a:r>
          </a:p>
          <a:p>
            <a:pPr eaLnBrk="1" hangingPunct="1"/>
            <a:r>
              <a:rPr lang="fr-FR" smtClean="0"/>
              <a:t>En rose  exemple de domaine d’application</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7"/>
          <p:cNvSpPr>
            <a:spLocks noGrp="1" noChangeArrowheads="1"/>
          </p:cNvSpPr>
          <p:nvPr>
            <p:ph type="sldNum" sz="quarter" idx="5"/>
          </p:nvPr>
        </p:nvSpPr>
        <p:spPr>
          <a:noFill/>
        </p:spPr>
        <p:txBody>
          <a:bodyPr/>
          <a:lstStyle/>
          <a:p>
            <a:fld id="{4592C4F4-2740-4FE8-B6E1-89390F24909C}" type="slidenum">
              <a:rPr lang="fr-FR" smtClean="0"/>
              <a:pPr/>
              <a:t>78</a:t>
            </a:fld>
            <a:endParaRPr lang="fr-FR" smtClean="0"/>
          </a:p>
        </p:txBody>
      </p:sp>
      <p:sp>
        <p:nvSpPr>
          <p:cNvPr id="356355" name="Rectangle 2"/>
          <p:cNvSpPr>
            <a:spLocks noGrp="1" noRot="1" noChangeAspect="1" noChangeArrowheads="1" noTextEdit="1"/>
          </p:cNvSpPr>
          <p:nvPr>
            <p:ph type="sldImg"/>
          </p:nvPr>
        </p:nvSpPr>
        <p:spPr>
          <a:solidFill>
            <a:srgbClr val="FFFFFF"/>
          </a:solidFill>
          <a:ln/>
        </p:spPr>
      </p:sp>
      <p:sp>
        <p:nvSpPr>
          <p:cNvPr id="3563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7"/>
          <p:cNvSpPr>
            <a:spLocks noGrp="1" noChangeArrowheads="1"/>
          </p:cNvSpPr>
          <p:nvPr>
            <p:ph type="sldNum" sz="quarter" idx="5"/>
          </p:nvPr>
        </p:nvSpPr>
        <p:spPr>
          <a:noFill/>
        </p:spPr>
        <p:txBody>
          <a:bodyPr/>
          <a:lstStyle/>
          <a:p>
            <a:fld id="{B64E8C15-EEEA-4DD1-8BA5-178C756B5F75}" type="slidenum">
              <a:rPr lang="fr-FR" smtClean="0"/>
              <a:pPr/>
              <a:t>79</a:t>
            </a:fld>
            <a:endParaRPr lang="fr-FR" smtClean="0"/>
          </a:p>
        </p:txBody>
      </p:sp>
      <p:sp>
        <p:nvSpPr>
          <p:cNvPr id="357379" name="Rectangle 2"/>
          <p:cNvSpPr>
            <a:spLocks noGrp="1" noRot="1" noChangeAspect="1" noChangeArrowheads="1" noTextEdit="1"/>
          </p:cNvSpPr>
          <p:nvPr>
            <p:ph type="sldImg"/>
          </p:nvPr>
        </p:nvSpPr>
        <p:spPr>
          <a:solidFill>
            <a:srgbClr val="FFFFFF"/>
          </a:solidFill>
          <a:ln/>
        </p:spPr>
      </p:sp>
      <p:sp>
        <p:nvSpPr>
          <p:cNvPr id="35738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7"/>
          <p:cNvSpPr>
            <a:spLocks noGrp="1" noChangeArrowheads="1"/>
          </p:cNvSpPr>
          <p:nvPr>
            <p:ph type="sldNum" sz="quarter" idx="5"/>
          </p:nvPr>
        </p:nvSpPr>
        <p:spPr>
          <a:noFill/>
        </p:spPr>
        <p:txBody>
          <a:bodyPr/>
          <a:lstStyle/>
          <a:p>
            <a:fld id="{70609E18-73A8-438C-B97E-23A774407279}" type="slidenum">
              <a:rPr lang="fr-FR" smtClean="0"/>
              <a:pPr/>
              <a:t>80</a:t>
            </a:fld>
            <a:endParaRPr lang="fr-FR" smtClean="0"/>
          </a:p>
        </p:txBody>
      </p:sp>
      <p:sp>
        <p:nvSpPr>
          <p:cNvPr id="358403" name="Rectangle 2"/>
          <p:cNvSpPr>
            <a:spLocks noGrp="1" noRot="1" noChangeAspect="1" noChangeArrowheads="1" noTextEdit="1"/>
          </p:cNvSpPr>
          <p:nvPr>
            <p:ph type="sldImg"/>
          </p:nvPr>
        </p:nvSpPr>
        <p:spPr>
          <a:ln/>
        </p:spPr>
      </p:sp>
      <p:sp>
        <p:nvSpPr>
          <p:cNvPr id="35840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7"/>
          <p:cNvSpPr>
            <a:spLocks noGrp="1" noChangeArrowheads="1"/>
          </p:cNvSpPr>
          <p:nvPr>
            <p:ph type="sldNum" sz="quarter" idx="5"/>
          </p:nvPr>
        </p:nvSpPr>
        <p:spPr>
          <a:noFill/>
        </p:spPr>
        <p:txBody>
          <a:bodyPr/>
          <a:lstStyle/>
          <a:p>
            <a:fld id="{8C91140E-1E33-45A9-AC26-FB82B875590F}" type="slidenum">
              <a:rPr lang="fr-FR" smtClean="0"/>
              <a:pPr/>
              <a:t>81</a:t>
            </a:fld>
            <a:endParaRPr lang="fr-FR" smtClean="0"/>
          </a:p>
        </p:txBody>
      </p:sp>
      <p:sp>
        <p:nvSpPr>
          <p:cNvPr id="359427" name="Rectangle 2"/>
          <p:cNvSpPr>
            <a:spLocks noGrp="1" noRot="1" noChangeAspect="1" noChangeArrowheads="1" noTextEdit="1"/>
          </p:cNvSpPr>
          <p:nvPr>
            <p:ph type="sldImg"/>
          </p:nvPr>
        </p:nvSpPr>
        <p:spPr>
          <a:solidFill>
            <a:srgbClr val="FFFFFF"/>
          </a:solidFill>
          <a:ln/>
        </p:spPr>
      </p:sp>
      <p:sp>
        <p:nvSpPr>
          <p:cNvPr id="3594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7"/>
          <p:cNvSpPr>
            <a:spLocks noGrp="1" noChangeArrowheads="1"/>
          </p:cNvSpPr>
          <p:nvPr>
            <p:ph type="sldNum" sz="quarter" idx="5"/>
          </p:nvPr>
        </p:nvSpPr>
        <p:spPr>
          <a:noFill/>
        </p:spPr>
        <p:txBody>
          <a:bodyPr/>
          <a:lstStyle/>
          <a:p>
            <a:fld id="{0A1D6701-1ECD-4536-937E-AEE5072B7089}" type="slidenum">
              <a:rPr lang="fr-FR" smtClean="0"/>
              <a:pPr/>
              <a:t>82</a:t>
            </a:fld>
            <a:endParaRPr lang="fr-FR" smtClean="0"/>
          </a:p>
        </p:txBody>
      </p:sp>
      <p:sp>
        <p:nvSpPr>
          <p:cNvPr id="360451" name="Rectangle 2"/>
          <p:cNvSpPr>
            <a:spLocks noGrp="1" noRot="1" noChangeAspect="1" noChangeArrowheads="1" noTextEdit="1"/>
          </p:cNvSpPr>
          <p:nvPr>
            <p:ph type="sldImg"/>
          </p:nvPr>
        </p:nvSpPr>
        <p:spPr>
          <a:solidFill>
            <a:srgbClr val="FFFFFF"/>
          </a:solidFill>
          <a:ln/>
        </p:spPr>
      </p:sp>
      <p:sp>
        <p:nvSpPr>
          <p:cNvPr id="3604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7"/>
          <p:cNvSpPr>
            <a:spLocks noGrp="1" noChangeArrowheads="1"/>
          </p:cNvSpPr>
          <p:nvPr>
            <p:ph type="sldNum" sz="quarter" idx="5"/>
          </p:nvPr>
        </p:nvSpPr>
        <p:spPr>
          <a:noFill/>
        </p:spPr>
        <p:txBody>
          <a:bodyPr/>
          <a:lstStyle/>
          <a:p>
            <a:fld id="{734167A7-D7C9-411C-B0AB-44C8319B8E9B}" type="slidenum">
              <a:rPr lang="fr-FR" smtClean="0"/>
              <a:pPr/>
              <a:t>83</a:t>
            </a:fld>
            <a:endParaRPr lang="fr-FR" smtClean="0"/>
          </a:p>
        </p:txBody>
      </p:sp>
      <p:sp>
        <p:nvSpPr>
          <p:cNvPr id="361475" name="Rectangle 2"/>
          <p:cNvSpPr>
            <a:spLocks noGrp="1" noRot="1" noChangeAspect="1" noChangeArrowheads="1" noTextEdit="1"/>
          </p:cNvSpPr>
          <p:nvPr>
            <p:ph type="sldImg"/>
          </p:nvPr>
        </p:nvSpPr>
        <p:spPr>
          <a:ln/>
        </p:spPr>
      </p:sp>
      <p:sp>
        <p:nvSpPr>
          <p:cNvPr id="36147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7"/>
          <p:cNvSpPr>
            <a:spLocks noGrp="1" noChangeArrowheads="1"/>
          </p:cNvSpPr>
          <p:nvPr>
            <p:ph type="sldNum" sz="quarter" idx="5"/>
          </p:nvPr>
        </p:nvSpPr>
        <p:spPr>
          <a:noFill/>
        </p:spPr>
        <p:txBody>
          <a:bodyPr/>
          <a:lstStyle/>
          <a:p>
            <a:fld id="{3505684A-359B-4861-AB6D-6C6A9E961EC9}" type="slidenum">
              <a:rPr lang="fr-FR" smtClean="0"/>
              <a:pPr/>
              <a:t>86</a:t>
            </a:fld>
            <a:endParaRPr lang="fr-FR" smtClean="0"/>
          </a:p>
        </p:txBody>
      </p:sp>
      <p:sp>
        <p:nvSpPr>
          <p:cNvPr id="362499" name="Rectangle 2"/>
          <p:cNvSpPr>
            <a:spLocks noGrp="1" noRot="1" noChangeAspect="1" noChangeArrowheads="1" noTextEdit="1"/>
          </p:cNvSpPr>
          <p:nvPr>
            <p:ph type="sldImg"/>
          </p:nvPr>
        </p:nvSpPr>
        <p:spPr>
          <a:xfrm>
            <a:off x="992188" y="768350"/>
            <a:ext cx="5114925" cy="3836988"/>
          </a:xfrm>
          <a:solidFill>
            <a:srgbClr val="FFFFFF"/>
          </a:solidFill>
          <a:ln/>
        </p:spPr>
      </p:sp>
      <p:sp>
        <p:nvSpPr>
          <p:cNvPr id="3625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7"/>
          <p:cNvSpPr>
            <a:spLocks noGrp="1" noChangeArrowheads="1"/>
          </p:cNvSpPr>
          <p:nvPr>
            <p:ph type="sldNum" sz="quarter" idx="5"/>
          </p:nvPr>
        </p:nvSpPr>
        <p:spPr>
          <a:noFill/>
        </p:spPr>
        <p:txBody>
          <a:bodyPr/>
          <a:lstStyle/>
          <a:p>
            <a:fld id="{2C07E846-F3FA-4BB3-85AF-5115ABECD73F}" type="slidenum">
              <a:rPr lang="fr-FR" smtClean="0"/>
              <a:pPr/>
              <a:t>161</a:t>
            </a:fld>
            <a:endParaRPr lang="fr-FR" smtClean="0"/>
          </a:p>
        </p:txBody>
      </p:sp>
      <p:sp>
        <p:nvSpPr>
          <p:cNvPr id="364547" name="Rectangle 2"/>
          <p:cNvSpPr>
            <a:spLocks noGrp="1" noRot="1" noChangeAspect="1" noChangeArrowheads="1" noTextEdit="1"/>
          </p:cNvSpPr>
          <p:nvPr>
            <p:ph type="sldImg"/>
          </p:nvPr>
        </p:nvSpPr>
        <p:spPr>
          <a:solidFill>
            <a:srgbClr val="FFFFFF"/>
          </a:solidFill>
          <a:ln/>
        </p:spPr>
      </p:sp>
      <p:sp>
        <p:nvSpPr>
          <p:cNvPr id="3645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7"/>
          <p:cNvSpPr>
            <a:spLocks noGrp="1" noChangeArrowheads="1"/>
          </p:cNvSpPr>
          <p:nvPr>
            <p:ph type="sldNum" sz="quarter" idx="5"/>
          </p:nvPr>
        </p:nvSpPr>
        <p:spPr>
          <a:noFill/>
        </p:spPr>
        <p:txBody>
          <a:bodyPr/>
          <a:lstStyle/>
          <a:p>
            <a:fld id="{37CECE22-3FA0-45C5-A8BE-CD4E571A7A19}" type="slidenum">
              <a:rPr lang="fr-FR" smtClean="0"/>
              <a:pPr/>
              <a:t>162</a:t>
            </a:fld>
            <a:endParaRPr lang="fr-FR" smtClean="0"/>
          </a:p>
        </p:txBody>
      </p:sp>
      <p:sp>
        <p:nvSpPr>
          <p:cNvPr id="365571" name="Rectangle 2"/>
          <p:cNvSpPr>
            <a:spLocks noGrp="1" noRot="1" noChangeAspect="1" noChangeArrowheads="1" noTextEdit="1"/>
          </p:cNvSpPr>
          <p:nvPr>
            <p:ph type="sldImg"/>
          </p:nvPr>
        </p:nvSpPr>
        <p:spPr>
          <a:ln/>
        </p:spPr>
      </p:sp>
      <p:sp>
        <p:nvSpPr>
          <p:cNvPr id="36557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p:cNvSpPr>
            <a:spLocks noGrp="1" noChangeArrowheads="1"/>
          </p:cNvSpPr>
          <p:nvPr>
            <p:ph type="sldNum" sz="quarter" idx="5"/>
          </p:nvPr>
        </p:nvSpPr>
        <p:spPr>
          <a:noFill/>
        </p:spPr>
        <p:txBody>
          <a:bodyPr/>
          <a:lstStyle/>
          <a:p>
            <a:fld id="{E2406EE3-C2DA-45D4-BBCC-1DB1837388CB}" type="slidenum">
              <a:rPr lang="fr-FR" smtClean="0"/>
              <a:pPr/>
              <a:t>10</a:t>
            </a:fld>
            <a:endParaRPr lang="fr-FR" smtClean="0"/>
          </a:p>
        </p:txBody>
      </p:sp>
      <p:sp>
        <p:nvSpPr>
          <p:cNvPr id="297987" name="Rectangle 2"/>
          <p:cNvSpPr>
            <a:spLocks noGrp="1" noRot="1" noChangeAspect="1" noChangeArrowheads="1" noTextEdit="1"/>
          </p:cNvSpPr>
          <p:nvPr>
            <p:ph type="sldImg"/>
          </p:nvPr>
        </p:nvSpPr>
        <p:spPr>
          <a:solidFill>
            <a:srgbClr val="FFFFFF"/>
          </a:solidFill>
          <a:ln/>
        </p:spPr>
      </p:sp>
      <p:sp>
        <p:nvSpPr>
          <p:cNvPr id="2979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7"/>
          <p:cNvSpPr>
            <a:spLocks noGrp="1" noChangeArrowheads="1"/>
          </p:cNvSpPr>
          <p:nvPr>
            <p:ph type="sldNum" sz="quarter" idx="5"/>
          </p:nvPr>
        </p:nvSpPr>
        <p:spPr>
          <a:noFill/>
        </p:spPr>
        <p:txBody>
          <a:bodyPr/>
          <a:lstStyle/>
          <a:p>
            <a:fld id="{91582599-7168-45C3-ADB3-14C24F170C86}" type="slidenum">
              <a:rPr lang="fr-FR" smtClean="0"/>
              <a:pPr/>
              <a:t>165</a:t>
            </a:fld>
            <a:endParaRPr lang="fr-FR" smtClean="0"/>
          </a:p>
        </p:txBody>
      </p:sp>
      <p:sp>
        <p:nvSpPr>
          <p:cNvPr id="366595" name="Rectangle 2"/>
          <p:cNvSpPr>
            <a:spLocks noGrp="1" noRot="1" noChangeAspect="1" noChangeArrowheads="1" noTextEdit="1"/>
          </p:cNvSpPr>
          <p:nvPr>
            <p:ph type="sldImg"/>
          </p:nvPr>
        </p:nvSpPr>
        <p:spPr>
          <a:ln/>
        </p:spPr>
      </p:sp>
      <p:sp>
        <p:nvSpPr>
          <p:cNvPr id="36659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7"/>
          <p:cNvSpPr>
            <a:spLocks noGrp="1" noChangeArrowheads="1"/>
          </p:cNvSpPr>
          <p:nvPr>
            <p:ph type="sldNum" sz="quarter" idx="5"/>
          </p:nvPr>
        </p:nvSpPr>
        <p:spPr>
          <a:noFill/>
        </p:spPr>
        <p:txBody>
          <a:bodyPr/>
          <a:lstStyle/>
          <a:p>
            <a:fld id="{7FC730C7-BC08-4E14-BFEF-62C88883C170}" type="slidenum">
              <a:rPr lang="fr-FR" smtClean="0"/>
              <a:pPr/>
              <a:t>166</a:t>
            </a:fld>
            <a:endParaRPr lang="fr-FR" smtClean="0"/>
          </a:p>
        </p:txBody>
      </p:sp>
      <p:sp>
        <p:nvSpPr>
          <p:cNvPr id="367619" name="Rectangle 2"/>
          <p:cNvSpPr>
            <a:spLocks noGrp="1" noRot="1" noChangeAspect="1" noChangeArrowheads="1" noTextEdit="1"/>
          </p:cNvSpPr>
          <p:nvPr>
            <p:ph type="sldImg"/>
          </p:nvPr>
        </p:nvSpPr>
        <p:spPr>
          <a:solidFill>
            <a:srgbClr val="FFFFFF"/>
          </a:solidFill>
          <a:ln/>
        </p:spPr>
      </p:sp>
      <p:sp>
        <p:nvSpPr>
          <p:cNvPr id="3676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7"/>
          <p:cNvSpPr>
            <a:spLocks noGrp="1" noChangeArrowheads="1"/>
          </p:cNvSpPr>
          <p:nvPr>
            <p:ph type="sldNum" sz="quarter" idx="5"/>
          </p:nvPr>
        </p:nvSpPr>
        <p:spPr>
          <a:noFill/>
        </p:spPr>
        <p:txBody>
          <a:bodyPr/>
          <a:lstStyle/>
          <a:p>
            <a:fld id="{1DA8B264-F5B4-4BE8-A915-4B1D1CA201B4}" type="slidenum">
              <a:rPr lang="fr-FR" smtClean="0"/>
              <a:pPr/>
              <a:t>167</a:t>
            </a:fld>
            <a:endParaRPr lang="fr-FR" smtClean="0"/>
          </a:p>
        </p:txBody>
      </p:sp>
      <p:sp>
        <p:nvSpPr>
          <p:cNvPr id="368643" name="Rectangle 2"/>
          <p:cNvSpPr>
            <a:spLocks noGrp="1" noRot="1" noChangeAspect="1" noChangeArrowheads="1" noTextEdit="1"/>
          </p:cNvSpPr>
          <p:nvPr>
            <p:ph type="sldImg"/>
          </p:nvPr>
        </p:nvSpPr>
        <p:spPr>
          <a:ln/>
        </p:spPr>
      </p:sp>
      <p:sp>
        <p:nvSpPr>
          <p:cNvPr id="36864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7"/>
          <p:cNvSpPr>
            <a:spLocks noGrp="1" noChangeArrowheads="1"/>
          </p:cNvSpPr>
          <p:nvPr>
            <p:ph type="sldNum" sz="quarter" idx="5"/>
          </p:nvPr>
        </p:nvSpPr>
        <p:spPr>
          <a:noFill/>
        </p:spPr>
        <p:txBody>
          <a:bodyPr/>
          <a:lstStyle/>
          <a:p>
            <a:fld id="{DBF8BECE-F44A-4E7D-B72D-B1EDD91186D8}" type="slidenum">
              <a:rPr lang="fr-FR" smtClean="0"/>
              <a:pPr/>
              <a:t>168</a:t>
            </a:fld>
            <a:endParaRPr lang="fr-FR" smtClean="0"/>
          </a:p>
        </p:txBody>
      </p:sp>
      <p:sp>
        <p:nvSpPr>
          <p:cNvPr id="369667" name="Rectangle 2"/>
          <p:cNvSpPr>
            <a:spLocks noGrp="1" noRot="1" noChangeAspect="1" noChangeArrowheads="1" noTextEdit="1"/>
          </p:cNvSpPr>
          <p:nvPr>
            <p:ph type="sldImg"/>
          </p:nvPr>
        </p:nvSpPr>
        <p:spPr>
          <a:ln/>
        </p:spPr>
      </p:sp>
      <p:sp>
        <p:nvSpPr>
          <p:cNvPr id="36966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7"/>
          <p:cNvSpPr>
            <a:spLocks noGrp="1" noChangeArrowheads="1"/>
          </p:cNvSpPr>
          <p:nvPr>
            <p:ph type="sldNum" sz="quarter" idx="5"/>
          </p:nvPr>
        </p:nvSpPr>
        <p:spPr>
          <a:noFill/>
        </p:spPr>
        <p:txBody>
          <a:bodyPr/>
          <a:lstStyle/>
          <a:p>
            <a:fld id="{328A0CB6-1222-4E0D-BC4A-6E01B9A1848D}" type="slidenum">
              <a:rPr lang="fr-FR" smtClean="0"/>
              <a:pPr/>
              <a:t>169</a:t>
            </a:fld>
            <a:endParaRPr lang="fr-FR" smtClean="0"/>
          </a:p>
        </p:txBody>
      </p:sp>
      <p:sp>
        <p:nvSpPr>
          <p:cNvPr id="370691" name="Rectangle 2"/>
          <p:cNvSpPr>
            <a:spLocks noGrp="1" noRot="1" noChangeAspect="1" noChangeArrowheads="1" noTextEdit="1"/>
          </p:cNvSpPr>
          <p:nvPr>
            <p:ph type="sldImg"/>
          </p:nvPr>
        </p:nvSpPr>
        <p:spPr>
          <a:ln/>
        </p:spPr>
      </p:sp>
      <p:sp>
        <p:nvSpPr>
          <p:cNvPr id="37069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7"/>
          <p:cNvSpPr>
            <a:spLocks noGrp="1" noChangeArrowheads="1"/>
          </p:cNvSpPr>
          <p:nvPr>
            <p:ph type="sldNum" sz="quarter" idx="5"/>
          </p:nvPr>
        </p:nvSpPr>
        <p:spPr>
          <a:noFill/>
        </p:spPr>
        <p:txBody>
          <a:bodyPr/>
          <a:lstStyle/>
          <a:p>
            <a:fld id="{BF311695-9AC2-4211-A276-263E25216DC4}" type="slidenum">
              <a:rPr lang="fr-FR" smtClean="0"/>
              <a:pPr/>
              <a:t>170</a:t>
            </a:fld>
            <a:endParaRPr lang="fr-FR" smtClean="0"/>
          </a:p>
        </p:txBody>
      </p:sp>
      <p:sp>
        <p:nvSpPr>
          <p:cNvPr id="371715" name="Rectangle 2"/>
          <p:cNvSpPr>
            <a:spLocks noGrp="1" noRot="1" noChangeAspect="1" noChangeArrowheads="1" noTextEdit="1"/>
          </p:cNvSpPr>
          <p:nvPr>
            <p:ph type="sldImg"/>
          </p:nvPr>
        </p:nvSpPr>
        <p:spPr>
          <a:ln/>
        </p:spPr>
      </p:sp>
      <p:sp>
        <p:nvSpPr>
          <p:cNvPr id="37171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7"/>
          <p:cNvSpPr>
            <a:spLocks noGrp="1" noChangeArrowheads="1"/>
          </p:cNvSpPr>
          <p:nvPr>
            <p:ph type="sldNum" sz="quarter" idx="5"/>
          </p:nvPr>
        </p:nvSpPr>
        <p:spPr>
          <a:noFill/>
        </p:spPr>
        <p:txBody>
          <a:bodyPr/>
          <a:lstStyle/>
          <a:p>
            <a:fld id="{CE50AB06-95EB-4374-9B97-FAD25143A2E1}" type="slidenum">
              <a:rPr lang="fr-FR" smtClean="0"/>
              <a:pPr/>
              <a:t>171</a:t>
            </a:fld>
            <a:endParaRPr lang="fr-FR" smtClean="0"/>
          </a:p>
        </p:txBody>
      </p:sp>
      <p:sp>
        <p:nvSpPr>
          <p:cNvPr id="372739" name="Rectangle 2"/>
          <p:cNvSpPr>
            <a:spLocks noGrp="1" noRot="1" noChangeAspect="1" noChangeArrowheads="1" noTextEdit="1"/>
          </p:cNvSpPr>
          <p:nvPr>
            <p:ph type="sldImg"/>
          </p:nvPr>
        </p:nvSpPr>
        <p:spPr>
          <a:solidFill>
            <a:srgbClr val="FFFFFF"/>
          </a:solidFill>
          <a:ln/>
        </p:spPr>
      </p:sp>
      <p:sp>
        <p:nvSpPr>
          <p:cNvPr id="3727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7"/>
          <p:cNvSpPr>
            <a:spLocks noGrp="1" noChangeArrowheads="1"/>
          </p:cNvSpPr>
          <p:nvPr>
            <p:ph type="sldNum" sz="quarter" idx="5"/>
          </p:nvPr>
        </p:nvSpPr>
        <p:spPr>
          <a:noFill/>
        </p:spPr>
        <p:txBody>
          <a:bodyPr/>
          <a:lstStyle/>
          <a:p>
            <a:fld id="{9B67F385-735C-434B-8D26-DBD92FCBB6F0}" type="slidenum">
              <a:rPr lang="fr-FR" smtClean="0"/>
              <a:pPr/>
              <a:t>172</a:t>
            </a:fld>
            <a:endParaRPr lang="fr-FR" smtClean="0"/>
          </a:p>
        </p:txBody>
      </p:sp>
      <p:sp>
        <p:nvSpPr>
          <p:cNvPr id="373763" name="Rectangle 2"/>
          <p:cNvSpPr>
            <a:spLocks noGrp="1" noRot="1" noChangeAspect="1" noChangeArrowheads="1" noTextEdit="1"/>
          </p:cNvSpPr>
          <p:nvPr>
            <p:ph type="sldImg"/>
          </p:nvPr>
        </p:nvSpPr>
        <p:spPr>
          <a:solidFill>
            <a:srgbClr val="FFFFFF"/>
          </a:solidFill>
          <a:ln/>
        </p:spPr>
      </p:sp>
      <p:sp>
        <p:nvSpPr>
          <p:cNvPr id="3737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7"/>
          <p:cNvSpPr>
            <a:spLocks noGrp="1" noChangeArrowheads="1"/>
          </p:cNvSpPr>
          <p:nvPr>
            <p:ph type="sldNum" sz="quarter" idx="5"/>
          </p:nvPr>
        </p:nvSpPr>
        <p:spPr>
          <a:noFill/>
        </p:spPr>
        <p:txBody>
          <a:bodyPr/>
          <a:lstStyle/>
          <a:p>
            <a:fld id="{F73D4359-2236-4E26-92E8-1826550208B4}" type="slidenum">
              <a:rPr lang="fr-FR" smtClean="0"/>
              <a:pPr/>
              <a:t>173</a:t>
            </a:fld>
            <a:endParaRPr lang="fr-FR" smtClean="0"/>
          </a:p>
        </p:txBody>
      </p:sp>
      <p:sp>
        <p:nvSpPr>
          <p:cNvPr id="374787" name="Rectangle 2"/>
          <p:cNvSpPr>
            <a:spLocks noGrp="1" noRot="1" noChangeAspect="1" noChangeArrowheads="1" noTextEdit="1"/>
          </p:cNvSpPr>
          <p:nvPr>
            <p:ph type="sldImg"/>
          </p:nvPr>
        </p:nvSpPr>
        <p:spPr>
          <a:solidFill>
            <a:srgbClr val="FFFFFF"/>
          </a:solidFill>
          <a:ln/>
        </p:spPr>
      </p:sp>
      <p:sp>
        <p:nvSpPr>
          <p:cNvPr id="3747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7"/>
          <p:cNvSpPr>
            <a:spLocks noGrp="1" noChangeArrowheads="1"/>
          </p:cNvSpPr>
          <p:nvPr>
            <p:ph type="sldNum" sz="quarter" idx="5"/>
          </p:nvPr>
        </p:nvSpPr>
        <p:spPr>
          <a:noFill/>
        </p:spPr>
        <p:txBody>
          <a:bodyPr/>
          <a:lstStyle/>
          <a:p>
            <a:fld id="{38377AB0-F99F-4EB4-8B74-865D0DB18A57}" type="slidenum">
              <a:rPr lang="fr-FR" smtClean="0"/>
              <a:pPr/>
              <a:t>174</a:t>
            </a:fld>
            <a:endParaRPr lang="fr-FR" smtClean="0"/>
          </a:p>
        </p:txBody>
      </p:sp>
      <p:sp>
        <p:nvSpPr>
          <p:cNvPr id="375811" name="Rectangle 2"/>
          <p:cNvSpPr>
            <a:spLocks noGrp="1" noRot="1" noChangeAspect="1" noChangeArrowheads="1" noTextEdit="1"/>
          </p:cNvSpPr>
          <p:nvPr>
            <p:ph type="sldImg"/>
          </p:nvPr>
        </p:nvSpPr>
        <p:spPr>
          <a:solidFill>
            <a:srgbClr val="FFFFFF"/>
          </a:solidFill>
          <a:ln/>
        </p:spPr>
      </p:sp>
      <p:sp>
        <p:nvSpPr>
          <p:cNvPr id="3758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p:cNvSpPr>
            <a:spLocks noGrp="1" noChangeArrowheads="1"/>
          </p:cNvSpPr>
          <p:nvPr>
            <p:ph type="sldNum" sz="quarter" idx="5"/>
          </p:nvPr>
        </p:nvSpPr>
        <p:spPr>
          <a:noFill/>
        </p:spPr>
        <p:txBody>
          <a:bodyPr/>
          <a:lstStyle/>
          <a:p>
            <a:fld id="{13CD4675-04E9-477F-8E1A-83604F7342A9}" type="slidenum">
              <a:rPr lang="fr-FR" smtClean="0"/>
              <a:pPr/>
              <a:t>11</a:t>
            </a:fld>
            <a:endParaRPr lang="fr-FR" smtClean="0"/>
          </a:p>
        </p:txBody>
      </p:sp>
      <p:sp>
        <p:nvSpPr>
          <p:cNvPr id="299011" name="Rectangle 2"/>
          <p:cNvSpPr>
            <a:spLocks noGrp="1" noRot="1" noChangeAspect="1" noChangeArrowheads="1" noTextEdit="1"/>
          </p:cNvSpPr>
          <p:nvPr>
            <p:ph type="sldImg"/>
          </p:nvPr>
        </p:nvSpPr>
        <p:spPr>
          <a:solidFill>
            <a:srgbClr val="FFFFFF"/>
          </a:solidFill>
          <a:ln/>
        </p:spPr>
      </p:sp>
      <p:sp>
        <p:nvSpPr>
          <p:cNvPr id="2990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7"/>
          <p:cNvSpPr>
            <a:spLocks noGrp="1" noChangeArrowheads="1"/>
          </p:cNvSpPr>
          <p:nvPr>
            <p:ph type="sldNum" sz="quarter" idx="5"/>
          </p:nvPr>
        </p:nvSpPr>
        <p:spPr>
          <a:noFill/>
        </p:spPr>
        <p:txBody>
          <a:bodyPr/>
          <a:lstStyle/>
          <a:p>
            <a:fld id="{70FB9CC5-004D-4F4F-B286-D4D810289A93}" type="slidenum">
              <a:rPr lang="fr-FR" smtClean="0"/>
              <a:pPr/>
              <a:t>175</a:t>
            </a:fld>
            <a:endParaRPr lang="fr-FR" smtClean="0"/>
          </a:p>
        </p:txBody>
      </p:sp>
      <p:sp>
        <p:nvSpPr>
          <p:cNvPr id="376835" name="Rectangle 2"/>
          <p:cNvSpPr>
            <a:spLocks noGrp="1" noRot="1" noChangeAspect="1" noChangeArrowheads="1" noTextEdit="1"/>
          </p:cNvSpPr>
          <p:nvPr>
            <p:ph type="sldImg"/>
          </p:nvPr>
        </p:nvSpPr>
        <p:spPr>
          <a:solidFill>
            <a:srgbClr val="FFFFFF"/>
          </a:solidFill>
          <a:ln/>
        </p:spPr>
      </p:sp>
      <p:sp>
        <p:nvSpPr>
          <p:cNvPr id="3768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7"/>
          <p:cNvSpPr>
            <a:spLocks noGrp="1" noChangeArrowheads="1"/>
          </p:cNvSpPr>
          <p:nvPr>
            <p:ph type="sldNum" sz="quarter" idx="5"/>
          </p:nvPr>
        </p:nvSpPr>
        <p:spPr>
          <a:noFill/>
        </p:spPr>
        <p:txBody>
          <a:bodyPr/>
          <a:lstStyle/>
          <a:p>
            <a:fld id="{D2B4ABE9-8B4E-40B5-8412-6C650B976209}" type="slidenum">
              <a:rPr lang="fr-FR" smtClean="0"/>
              <a:pPr/>
              <a:t>176</a:t>
            </a:fld>
            <a:endParaRPr lang="fr-FR" smtClean="0"/>
          </a:p>
        </p:txBody>
      </p:sp>
      <p:sp>
        <p:nvSpPr>
          <p:cNvPr id="377859" name="Rectangle 2"/>
          <p:cNvSpPr>
            <a:spLocks noGrp="1" noRot="1" noChangeAspect="1" noChangeArrowheads="1" noTextEdit="1"/>
          </p:cNvSpPr>
          <p:nvPr>
            <p:ph type="sldImg"/>
          </p:nvPr>
        </p:nvSpPr>
        <p:spPr>
          <a:solidFill>
            <a:srgbClr val="FFFFFF"/>
          </a:solidFill>
          <a:ln/>
        </p:spPr>
      </p:sp>
      <p:sp>
        <p:nvSpPr>
          <p:cNvPr id="3778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7"/>
          <p:cNvSpPr>
            <a:spLocks noGrp="1" noChangeArrowheads="1"/>
          </p:cNvSpPr>
          <p:nvPr>
            <p:ph type="sldNum" sz="quarter" idx="5"/>
          </p:nvPr>
        </p:nvSpPr>
        <p:spPr>
          <a:noFill/>
        </p:spPr>
        <p:txBody>
          <a:bodyPr/>
          <a:lstStyle/>
          <a:p>
            <a:fld id="{CFD9047A-DEBC-42F2-B309-E37CBE3BAC00}" type="slidenum">
              <a:rPr lang="fr-FR" smtClean="0"/>
              <a:pPr/>
              <a:t>177</a:t>
            </a:fld>
            <a:endParaRPr lang="fr-FR" smtClean="0"/>
          </a:p>
        </p:txBody>
      </p:sp>
      <p:sp>
        <p:nvSpPr>
          <p:cNvPr id="378883" name="Rectangle 2"/>
          <p:cNvSpPr>
            <a:spLocks noGrp="1" noRot="1" noChangeAspect="1" noChangeArrowheads="1" noTextEdit="1"/>
          </p:cNvSpPr>
          <p:nvPr>
            <p:ph type="sldImg"/>
          </p:nvPr>
        </p:nvSpPr>
        <p:spPr>
          <a:solidFill>
            <a:srgbClr val="FFFFFF"/>
          </a:solidFill>
          <a:ln/>
        </p:spPr>
      </p:sp>
      <p:sp>
        <p:nvSpPr>
          <p:cNvPr id="3788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7"/>
          <p:cNvSpPr>
            <a:spLocks noGrp="1" noChangeArrowheads="1"/>
          </p:cNvSpPr>
          <p:nvPr>
            <p:ph type="sldNum" sz="quarter" idx="5"/>
          </p:nvPr>
        </p:nvSpPr>
        <p:spPr>
          <a:noFill/>
        </p:spPr>
        <p:txBody>
          <a:bodyPr/>
          <a:lstStyle/>
          <a:p>
            <a:fld id="{586F9157-FE8F-4C46-8551-F85AF15C556E}" type="slidenum">
              <a:rPr lang="fr-FR" smtClean="0"/>
              <a:pPr/>
              <a:t>178</a:t>
            </a:fld>
            <a:endParaRPr lang="fr-FR" smtClean="0"/>
          </a:p>
        </p:txBody>
      </p:sp>
      <p:sp>
        <p:nvSpPr>
          <p:cNvPr id="379907" name="Rectangle 2"/>
          <p:cNvSpPr>
            <a:spLocks noGrp="1" noRot="1" noChangeAspect="1" noChangeArrowheads="1" noTextEdit="1"/>
          </p:cNvSpPr>
          <p:nvPr>
            <p:ph type="sldImg"/>
          </p:nvPr>
        </p:nvSpPr>
        <p:spPr>
          <a:ln/>
        </p:spPr>
      </p:sp>
      <p:sp>
        <p:nvSpPr>
          <p:cNvPr id="37990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7"/>
          <p:cNvSpPr>
            <a:spLocks noGrp="1" noChangeArrowheads="1"/>
          </p:cNvSpPr>
          <p:nvPr>
            <p:ph type="sldNum" sz="quarter" idx="5"/>
          </p:nvPr>
        </p:nvSpPr>
        <p:spPr>
          <a:noFill/>
        </p:spPr>
        <p:txBody>
          <a:bodyPr/>
          <a:lstStyle/>
          <a:p>
            <a:fld id="{693B0E55-6AC5-47F4-ABC9-E4541E7B896C}" type="slidenum">
              <a:rPr lang="fr-FR" smtClean="0"/>
              <a:pPr/>
              <a:t>180</a:t>
            </a:fld>
            <a:endParaRPr lang="fr-FR" smtClean="0"/>
          </a:p>
        </p:txBody>
      </p:sp>
      <p:sp>
        <p:nvSpPr>
          <p:cNvPr id="380931" name="Rectangle 2"/>
          <p:cNvSpPr>
            <a:spLocks noGrp="1" noRot="1" noChangeAspect="1" noChangeArrowheads="1" noTextEdit="1"/>
          </p:cNvSpPr>
          <p:nvPr>
            <p:ph type="sldImg"/>
          </p:nvPr>
        </p:nvSpPr>
        <p:spPr>
          <a:ln/>
        </p:spPr>
      </p:sp>
      <p:sp>
        <p:nvSpPr>
          <p:cNvPr id="38093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7"/>
          <p:cNvSpPr>
            <a:spLocks noGrp="1" noChangeArrowheads="1"/>
          </p:cNvSpPr>
          <p:nvPr>
            <p:ph type="sldNum" sz="quarter" idx="5"/>
          </p:nvPr>
        </p:nvSpPr>
        <p:spPr>
          <a:noFill/>
        </p:spPr>
        <p:txBody>
          <a:bodyPr/>
          <a:lstStyle/>
          <a:p>
            <a:fld id="{80041546-6B68-456C-80AA-A5DAFD0D785B}" type="slidenum">
              <a:rPr lang="fr-FR" smtClean="0"/>
              <a:pPr/>
              <a:t>181</a:t>
            </a:fld>
            <a:endParaRPr lang="fr-FR" smtClean="0"/>
          </a:p>
        </p:txBody>
      </p:sp>
      <p:sp>
        <p:nvSpPr>
          <p:cNvPr id="381955" name="Rectangle 2"/>
          <p:cNvSpPr>
            <a:spLocks noGrp="1" noRot="1" noChangeAspect="1" noChangeArrowheads="1" noTextEdit="1"/>
          </p:cNvSpPr>
          <p:nvPr>
            <p:ph type="sldImg"/>
          </p:nvPr>
        </p:nvSpPr>
        <p:spPr>
          <a:ln/>
        </p:spPr>
      </p:sp>
      <p:sp>
        <p:nvSpPr>
          <p:cNvPr id="38195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7"/>
          <p:cNvSpPr>
            <a:spLocks noGrp="1" noChangeArrowheads="1"/>
          </p:cNvSpPr>
          <p:nvPr>
            <p:ph type="sldNum" sz="quarter" idx="5"/>
          </p:nvPr>
        </p:nvSpPr>
        <p:spPr>
          <a:noFill/>
        </p:spPr>
        <p:txBody>
          <a:bodyPr/>
          <a:lstStyle/>
          <a:p>
            <a:fld id="{1333B6BC-7CCE-4678-B717-26A993813056}" type="slidenum">
              <a:rPr lang="fr-FR" smtClean="0"/>
              <a:pPr/>
              <a:t>183</a:t>
            </a:fld>
            <a:endParaRPr lang="fr-FR" smtClean="0"/>
          </a:p>
        </p:txBody>
      </p:sp>
      <p:sp>
        <p:nvSpPr>
          <p:cNvPr id="382979" name="Rectangle 2"/>
          <p:cNvSpPr>
            <a:spLocks noGrp="1" noRot="1" noChangeAspect="1" noChangeArrowheads="1" noTextEdit="1"/>
          </p:cNvSpPr>
          <p:nvPr>
            <p:ph type="sldImg"/>
          </p:nvPr>
        </p:nvSpPr>
        <p:spPr>
          <a:ln/>
        </p:spPr>
      </p:sp>
      <p:sp>
        <p:nvSpPr>
          <p:cNvPr id="38298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7"/>
          <p:cNvSpPr>
            <a:spLocks noGrp="1" noChangeArrowheads="1"/>
          </p:cNvSpPr>
          <p:nvPr>
            <p:ph type="sldNum" sz="quarter" idx="5"/>
          </p:nvPr>
        </p:nvSpPr>
        <p:spPr>
          <a:noFill/>
        </p:spPr>
        <p:txBody>
          <a:bodyPr/>
          <a:lstStyle/>
          <a:p>
            <a:fld id="{AAEA0968-D235-436E-AB30-77E1DF26F125}" type="slidenum">
              <a:rPr lang="fr-FR" smtClean="0"/>
              <a:pPr/>
              <a:t>184</a:t>
            </a:fld>
            <a:endParaRPr lang="fr-FR" smtClean="0"/>
          </a:p>
        </p:txBody>
      </p:sp>
      <p:sp>
        <p:nvSpPr>
          <p:cNvPr id="384003" name="Rectangle 2"/>
          <p:cNvSpPr>
            <a:spLocks noGrp="1" noRot="1" noChangeAspect="1" noChangeArrowheads="1" noTextEdit="1"/>
          </p:cNvSpPr>
          <p:nvPr>
            <p:ph type="sldImg"/>
          </p:nvPr>
        </p:nvSpPr>
        <p:spPr>
          <a:solidFill>
            <a:srgbClr val="FFFFFF"/>
          </a:solidFill>
          <a:ln/>
        </p:spPr>
      </p:sp>
      <p:sp>
        <p:nvSpPr>
          <p:cNvPr id="3840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7"/>
          <p:cNvSpPr>
            <a:spLocks noGrp="1" noChangeArrowheads="1"/>
          </p:cNvSpPr>
          <p:nvPr>
            <p:ph type="sldNum" sz="quarter" idx="5"/>
          </p:nvPr>
        </p:nvSpPr>
        <p:spPr>
          <a:noFill/>
        </p:spPr>
        <p:txBody>
          <a:bodyPr/>
          <a:lstStyle/>
          <a:p>
            <a:fld id="{F18B04A2-2FA9-4963-AB45-C43C64191EC1}" type="slidenum">
              <a:rPr lang="fr-FR" smtClean="0"/>
              <a:pPr/>
              <a:t>185</a:t>
            </a:fld>
            <a:endParaRPr lang="fr-FR" smtClean="0"/>
          </a:p>
        </p:txBody>
      </p:sp>
      <p:sp>
        <p:nvSpPr>
          <p:cNvPr id="385027" name="Rectangle 2"/>
          <p:cNvSpPr>
            <a:spLocks noGrp="1" noRot="1" noChangeAspect="1" noChangeArrowheads="1" noTextEdit="1"/>
          </p:cNvSpPr>
          <p:nvPr>
            <p:ph type="sldImg"/>
          </p:nvPr>
        </p:nvSpPr>
        <p:spPr>
          <a:solidFill>
            <a:srgbClr val="FFFFFF"/>
          </a:solidFill>
          <a:ln/>
        </p:spPr>
      </p:sp>
      <p:sp>
        <p:nvSpPr>
          <p:cNvPr id="3850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7"/>
          <p:cNvSpPr>
            <a:spLocks noGrp="1" noChangeArrowheads="1"/>
          </p:cNvSpPr>
          <p:nvPr>
            <p:ph type="sldNum" sz="quarter" idx="5"/>
          </p:nvPr>
        </p:nvSpPr>
        <p:spPr>
          <a:noFill/>
        </p:spPr>
        <p:txBody>
          <a:bodyPr/>
          <a:lstStyle/>
          <a:p>
            <a:fld id="{DB5BBD88-7CC3-464F-9A7B-2F13268AAA20}" type="slidenum">
              <a:rPr lang="fr-FR" smtClean="0"/>
              <a:pPr/>
              <a:t>186</a:t>
            </a:fld>
            <a:endParaRPr lang="fr-FR" smtClean="0"/>
          </a:p>
        </p:txBody>
      </p:sp>
      <p:sp>
        <p:nvSpPr>
          <p:cNvPr id="386051" name="Rectangle 2"/>
          <p:cNvSpPr>
            <a:spLocks noGrp="1" noRot="1" noChangeAspect="1" noChangeArrowheads="1" noTextEdit="1"/>
          </p:cNvSpPr>
          <p:nvPr>
            <p:ph type="sldImg"/>
          </p:nvPr>
        </p:nvSpPr>
        <p:spPr>
          <a:solidFill>
            <a:srgbClr val="FFFFFF"/>
          </a:solidFill>
          <a:ln/>
        </p:spPr>
      </p:sp>
      <p:sp>
        <p:nvSpPr>
          <p:cNvPr id="3860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Rectangle 4"/>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Connecteur droit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3" name="Ellipse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14" name="Ellipse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9" name="Sous-titr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smtClean="0"/>
              <a:t>Cliquez pour modifier le style des sous-titres du masque</a:t>
            </a:r>
            <a:endParaRPr lang="en-US"/>
          </a:p>
        </p:txBody>
      </p:sp>
      <p:sp>
        <p:nvSpPr>
          <p:cNvPr id="8" name="Titr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fr-FR" smtClean="0"/>
              <a:t>Cliquez pour modifier le style du titre</a:t>
            </a:r>
            <a:endParaRPr lang="en-US"/>
          </a:p>
        </p:txBody>
      </p:sp>
      <p:sp>
        <p:nvSpPr>
          <p:cNvPr id="15" name="Espace réservé de la date 27"/>
          <p:cNvSpPr>
            <a:spLocks noGrp="1"/>
          </p:cNvSpPr>
          <p:nvPr>
            <p:ph type="dt" sz="half" idx="10"/>
          </p:nvPr>
        </p:nvSpPr>
        <p:spPr/>
        <p:txBody>
          <a:bodyPr/>
          <a:lstStyle>
            <a:lvl1pPr>
              <a:defRPr/>
            </a:lvl1pPr>
          </a:lstStyle>
          <a:p>
            <a:pPr>
              <a:defRPr/>
            </a:pPr>
            <a:fld id="{C46E6AAF-8189-4E22-8E38-2AD5F7007E1B}" type="datetime1">
              <a:rPr lang="fr-FR" smtClean="0"/>
              <a:t>13/11/2017</a:t>
            </a:fld>
            <a:endParaRPr lang="fr-FR"/>
          </a:p>
        </p:txBody>
      </p:sp>
      <p:sp>
        <p:nvSpPr>
          <p:cNvPr id="16" name="Espace réservé du pied de page 16"/>
          <p:cNvSpPr>
            <a:spLocks noGrp="1"/>
          </p:cNvSpPr>
          <p:nvPr>
            <p:ph type="ftr" sz="quarter" idx="11"/>
          </p:nvPr>
        </p:nvSpPr>
        <p:spPr/>
        <p:txBody>
          <a:bodyPr/>
          <a:lstStyle>
            <a:lvl1pPr>
              <a:defRPr/>
            </a:lvl1pPr>
          </a:lstStyle>
          <a:p>
            <a:pPr>
              <a:defRPr/>
            </a:pPr>
            <a:endParaRPr lang="fr-FR"/>
          </a:p>
        </p:txBody>
      </p:sp>
      <p:sp>
        <p:nvSpPr>
          <p:cNvPr id="17" name="Espace réservé du numéro de diapositive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DDB8304B-007A-456A-B12A-2978D48D1933}"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fld id="{24091BAC-B981-411B-B193-506F7B8E6BDC}" type="datetime1">
              <a:rPr lang="fr-FR" smtClean="0"/>
              <a:t>13/11/2017</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77B26563-C48E-43C9-87B6-3DE32575ADD9}"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Rectangle 4"/>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0" name="Connecteur droit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1" name="Ellipse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12" name="Ellipse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3" name="Espace réservé du texte vertical 2"/>
          <p:cNvSpPr>
            <a:spLocks noGrp="1"/>
          </p:cNvSpPr>
          <p:nvPr>
            <p:ph type="body" orient="vert" idx="1"/>
          </p:nvPr>
        </p:nvSpPr>
        <p:spPr>
          <a:xfrm>
            <a:off x="304800" y="304800"/>
            <a:ext cx="6553200" cy="5821366"/>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2" name="Titre vertical 1"/>
          <p:cNvSpPr>
            <a:spLocks noGrp="1"/>
          </p:cNvSpPr>
          <p:nvPr>
            <p:ph type="title" orient="vert"/>
          </p:nvPr>
        </p:nvSpPr>
        <p:spPr>
          <a:xfrm>
            <a:off x="7391400" y="304801"/>
            <a:ext cx="1447800" cy="5851525"/>
          </a:xfrm>
        </p:spPr>
        <p:txBody>
          <a:bodyPr vert="eaVert"/>
          <a:lstStyle/>
          <a:p>
            <a:r>
              <a:rPr lang="fr-FR" smtClean="0"/>
              <a:t>Cliquez pour modifier le style du titre</a:t>
            </a:r>
            <a:endParaRPr lang="en-US"/>
          </a:p>
        </p:txBody>
      </p:sp>
      <p:sp>
        <p:nvSpPr>
          <p:cNvPr id="13" name="Espace réservé du numéro de diapositive 5"/>
          <p:cNvSpPr>
            <a:spLocks noGrp="1"/>
          </p:cNvSpPr>
          <p:nvPr>
            <p:ph type="sldNum" sz="quarter" idx="10"/>
          </p:nvPr>
        </p:nvSpPr>
        <p:spPr>
          <a:xfrm>
            <a:off x="6915150" y="3009900"/>
            <a:ext cx="457200" cy="441325"/>
          </a:xfrm>
        </p:spPr>
        <p:txBody>
          <a:bodyPr/>
          <a:lstStyle>
            <a:lvl1pPr>
              <a:defRPr/>
            </a:lvl1pPr>
          </a:lstStyle>
          <a:p>
            <a:pPr>
              <a:defRPr/>
            </a:pPr>
            <a:fld id="{6CA669A7-8281-4E84-8958-B53F410370F3}" type="slidenum">
              <a:rPr lang="fr-FR"/>
              <a:pPr>
                <a:defRPr/>
              </a:pPr>
              <a:t>‹N°›</a:t>
            </a:fld>
            <a:endParaRPr lang="fr-FR"/>
          </a:p>
        </p:txBody>
      </p:sp>
      <p:sp>
        <p:nvSpPr>
          <p:cNvPr id="14" name="Espace réservé de la date 3"/>
          <p:cNvSpPr>
            <a:spLocks noGrp="1"/>
          </p:cNvSpPr>
          <p:nvPr>
            <p:ph type="dt" sz="half" idx="11"/>
          </p:nvPr>
        </p:nvSpPr>
        <p:spPr/>
        <p:txBody>
          <a:bodyPr/>
          <a:lstStyle>
            <a:lvl1pPr>
              <a:defRPr/>
            </a:lvl1pPr>
          </a:lstStyle>
          <a:p>
            <a:pPr>
              <a:defRPr/>
            </a:pPr>
            <a:fld id="{E8A98434-6589-4535-8992-4FF8D61E84AE}" type="datetime1">
              <a:rPr lang="fr-FR" smtClean="0"/>
              <a:t>13/11/2017</a:t>
            </a:fld>
            <a:endParaRPr lang="fr-FR"/>
          </a:p>
        </p:txBody>
      </p:sp>
      <p:sp>
        <p:nvSpPr>
          <p:cNvPr id="15" name="Espace réservé du pied de page 4"/>
          <p:cNvSpPr>
            <a:spLocks noGrp="1"/>
          </p:cNvSpPr>
          <p:nvPr>
            <p:ph type="ftr" sz="quarter" idx="12"/>
          </p:nvPr>
        </p:nvSpPr>
        <p:spPr/>
        <p:txBody>
          <a:bodyPr/>
          <a:lstStyle>
            <a:lvl1pPr>
              <a:defRPr/>
            </a:lvl1pPr>
          </a:lstStyle>
          <a:p>
            <a:pPr>
              <a:defRPr/>
            </a:pPr>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2819400" y="609600"/>
            <a:ext cx="6096000" cy="1143000"/>
          </a:xfr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2819400" y="1981200"/>
            <a:ext cx="6096000" cy="4114800"/>
          </a:xfrm>
        </p:spPr>
        <p:txBody>
          <a:bodyPr>
            <a:normAutofit/>
          </a:bodyPr>
          <a:lstStyle/>
          <a:p>
            <a:pPr lvl="0"/>
            <a:endParaRPr lang="fr-FR" noProof="0" smtClean="0"/>
          </a:p>
        </p:txBody>
      </p:sp>
      <p:sp>
        <p:nvSpPr>
          <p:cNvPr id="4" name="Rectangle 5"/>
          <p:cNvSpPr>
            <a:spLocks noGrp="1" noChangeArrowheads="1"/>
          </p:cNvSpPr>
          <p:nvPr>
            <p:ph type="dt" sz="half" idx="10"/>
          </p:nvPr>
        </p:nvSpPr>
        <p:spPr/>
        <p:txBody>
          <a:bodyPr/>
          <a:lstStyle>
            <a:lvl1pPr>
              <a:defRPr/>
            </a:lvl1pPr>
          </a:lstStyle>
          <a:p>
            <a:pPr>
              <a:defRPr/>
            </a:pPr>
            <a:fld id="{9B2F9E91-DB06-4BE4-8BD0-FF3F11580CB3}" type="datetime1">
              <a:rPr lang="fr-FR" smtClean="0"/>
              <a:t>13/11/2017</a:t>
            </a:fld>
            <a:endParaRPr lang="fr-FR"/>
          </a:p>
        </p:txBody>
      </p:sp>
      <p:sp>
        <p:nvSpPr>
          <p:cNvPr id="5" name="Rectangle 6"/>
          <p:cNvSpPr>
            <a:spLocks noGrp="1" noChangeArrowheads="1"/>
          </p:cNvSpPr>
          <p:nvPr>
            <p:ph type="ftr" sz="quarter" idx="11"/>
          </p:nvPr>
        </p:nvSpPr>
        <p:spPr/>
        <p:txBody>
          <a:bodyPr/>
          <a:lstStyle>
            <a:lvl1pPr>
              <a:defRPr/>
            </a:lvl1pPr>
          </a:lstStyle>
          <a:p>
            <a:pPr>
              <a:defRPr/>
            </a:pPr>
            <a:endParaRPr lang="fr-FR"/>
          </a:p>
        </p:txBody>
      </p:sp>
      <p:sp>
        <p:nvSpPr>
          <p:cNvPr id="6" name="Rectangle 7"/>
          <p:cNvSpPr>
            <a:spLocks noGrp="1" noChangeArrowheads="1"/>
          </p:cNvSpPr>
          <p:nvPr>
            <p:ph type="sldNum" sz="quarter" idx="12"/>
          </p:nvPr>
        </p:nvSpPr>
        <p:spPr/>
        <p:txBody>
          <a:bodyPr/>
          <a:lstStyle>
            <a:lvl1pPr>
              <a:defRPr/>
            </a:lvl1pPr>
          </a:lstStyle>
          <a:p>
            <a:pPr>
              <a:defRPr/>
            </a:pPr>
            <a:fld id="{E9990DE8-91D7-4A03-A01A-2904FAA8A4C1}"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shade val="75000"/>
                  </a:schemeClr>
                </a:solidFill>
              </a:defRPr>
            </a:lvl1pPr>
          </a:lstStyle>
          <a:p>
            <a:r>
              <a:rPr lang="fr-FR" smtClean="0"/>
              <a:t>Cliquez pour modifier le style du titre</a:t>
            </a:r>
            <a:endParaRPr lang="en-US"/>
          </a:p>
        </p:txBody>
      </p:sp>
      <p:sp>
        <p:nvSpPr>
          <p:cNvPr id="8" name="Espace réservé du contenu 7"/>
          <p:cNvSpPr>
            <a:spLocks noGrp="1"/>
          </p:cNvSpPr>
          <p:nvPr>
            <p:ph sz="quarter" idx="1"/>
          </p:nvPr>
        </p:nvSpPr>
        <p:spPr>
          <a:xfrm>
            <a:off x="301752" y="1527048"/>
            <a:ext cx="8503920" cy="45720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fld id="{63A4BF49-197E-4C8C-A194-887882B8CDFB}" type="datetime1">
              <a:rPr lang="fr-FR" smtClean="0"/>
              <a:t>13/11/2017</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a:xfrm>
            <a:off x="4362450" y="1027113"/>
            <a:ext cx="457200" cy="441325"/>
          </a:xfrm>
        </p:spPr>
        <p:txBody>
          <a:bodyPr/>
          <a:lstStyle>
            <a:lvl1pPr>
              <a:defRPr/>
            </a:lvl1pPr>
          </a:lstStyle>
          <a:p>
            <a:pPr>
              <a:defRPr/>
            </a:pPr>
            <a:fld id="{BF75F506-0D46-4657-AE21-7D6A950C5764}"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Rectangle 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2" name="Connecteur droit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3" name="Ellipse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14" name="Ellipse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3" name="Espace réservé du texte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smtClean="0"/>
              <a:t>Cliquez pour modifier les styles du texte du masque</a:t>
            </a:r>
          </a:p>
        </p:txBody>
      </p:sp>
      <p:sp>
        <p:nvSpPr>
          <p:cNvPr id="2" name="Titr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fr-FR" smtClean="0"/>
              <a:t>Cliquez pour modifier le style du titre</a:t>
            </a:r>
            <a:endParaRPr lang="en-US"/>
          </a:p>
        </p:txBody>
      </p:sp>
      <p:sp>
        <p:nvSpPr>
          <p:cNvPr id="15" name="Espace réservé du pied de page 4"/>
          <p:cNvSpPr>
            <a:spLocks noGrp="1"/>
          </p:cNvSpPr>
          <p:nvPr>
            <p:ph type="ftr" sz="quarter" idx="10"/>
          </p:nvPr>
        </p:nvSpPr>
        <p:spPr/>
        <p:txBody>
          <a:bodyPr/>
          <a:lstStyle>
            <a:lvl1pPr>
              <a:defRPr/>
            </a:lvl1pPr>
          </a:lstStyle>
          <a:p>
            <a:pPr>
              <a:defRPr/>
            </a:pPr>
            <a:endParaRPr lang="fr-FR"/>
          </a:p>
        </p:txBody>
      </p:sp>
      <p:sp>
        <p:nvSpPr>
          <p:cNvPr id="16" name="Espace réservé de la date 3"/>
          <p:cNvSpPr>
            <a:spLocks noGrp="1"/>
          </p:cNvSpPr>
          <p:nvPr>
            <p:ph type="dt" sz="half" idx="11"/>
          </p:nvPr>
        </p:nvSpPr>
        <p:spPr/>
        <p:txBody>
          <a:bodyPr/>
          <a:lstStyle>
            <a:lvl1pPr>
              <a:defRPr/>
            </a:lvl1pPr>
          </a:lstStyle>
          <a:p>
            <a:pPr>
              <a:defRPr/>
            </a:pPr>
            <a:fld id="{64E8ED9C-FF16-4964-BDE4-7CC79A9F5038}" type="datetime1">
              <a:rPr lang="fr-FR" smtClean="0"/>
              <a:t>13/11/2017</a:t>
            </a:fld>
            <a:endParaRPr lang="fr-FR"/>
          </a:p>
        </p:txBody>
      </p:sp>
      <p:sp>
        <p:nvSpPr>
          <p:cNvPr id="17" name="Espace réservé du numéro de diapositive 5"/>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6C236B70-A1F5-478B-AE75-49D7257FA379}"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5" name="Connecteur droit 4"/>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a:p>
        </p:txBody>
      </p:sp>
      <p:sp>
        <p:nvSpPr>
          <p:cNvPr id="2" name="Titre 1"/>
          <p:cNvSpPr>
            <a:spLocks noGrp="1"/>
          </p:cNvSpPr>
          <p:nvPr>
            <p:ph type="title"/>
          </p:nvPr>
        </p:nvSpPr>
        <p:spPr>
          <a:xfrm>
            <a:off x="301752" y="228600"/>
            <a:ext cx="8534400" cy="758952"/>
          </a:xfrm>
        </p:spPr>
        <p:txBody>
          <a:bodyPr/>
          <a:lstStyle/>
          <a:p>
            <a:r>
              <a:rPr lang="fr-FR" smtClean="0"/>
              <a:t>Cliquez pour modifier le style du titre</a:t>
            </a:r>
            <a:endParaRPr lang="en-US"/>
          </a:p>
        </p:txBody>
      </p:sp>
      <p:sp>
        <p:nvSpPr>
          <p:cNvPr id="10" name="Espace réservé du contenu 9"/>
          <p:cNvSpPr>
            <a:spLocks noGrp="1"/>
          </p:cNvSpPr>
          <p:nvPr>
            <p:ph sz="half" idx="1"/>
          </p:nvPr>
        </p:nvSpPr>
        <p:spPr>
          <a:xfrm>
            <a:off x="301752" y="1371600"/>
            <a:ext cx="4038600" cy="4681728"/>
          </a:xfrm>
        </p:spPr>
        <p:txBody>
          <a:bodyPr/>
          <a:lstStyle>
            <a:lvl1pPr>
              <a:defRPr sz="2500"/>
            </a:lvl1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2" name="Espace réservé du contenu 11"/>
          <p:cNvSpPr>
            <a:spLocks noGrp="1"/>
          </p:cNvSpPr>
          <p:nvPr>
            <p:ph sz="half" idx="2"/>
          </p:nvPr>
        </p:nvSpPr>
        <p:spPr>
          <a:xfrm>
            <a:off x="4800600" y="1371600"/>
            <a:ext cx="4038600" cy="4681728"/>
          </a:xfrm>
        </p:spPr>
        <p:txBody>
          <a:bodyPr/>
          <a:lstStyle>
            <a:lvl1pPr>
              <a:defRPr sz="2500"/>
            </a:lvl1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e la date 4"/>
          <p:cNvSpPr>
            <a:spLocks noGrp="1"/>
          </p:cNvSpPr>
          <p:nvPr>
            <p:ph type="dt" sz="half" idx="10"/>
          </p:nvPr>
        </p:nvSpPr>
        <p:spPr>
          <a:xfrm>
            <a:off x="5791200" y="6410325"/>
            <a:ext cx="3044825" cy="365125"/>
          </a:xfrm>
        </p:spPr>
        <p:txBody>
          <a:bodyPr/>
          <a:lstStyle>
            <a:lvl1pPr>
              <a:defRPr/>
            </a:lvl1pPr>
          </a:lstStyle>
          <a:p>
            <a:pPr>
              <a:defRPr/>
            </a:pPr>
            <a:fld id="{8C2E1569-867E-4822-92C8-1FADB88FAC65}" type="datetime1">
              <a:rPr lang="fr-FR" smtClean="0"/>
              <a:t>13/11/2017</a:t>
            </a:fld>
            <a:endParaRPr lang="fr-FR"/>
          </a:p>
        </p:txBody>
      </p:sp>
      <p:sp>
        <p:nvSpPr>
          <p:cNvPr id="7" name="Espace réservé du pied de page 5"/>
          <p:cNvSpPr>
            <a:spLocks noGrp="1"/>
          </p:cNvSpPr>
          <p:nvPr>
            <p:ph type="ftr" sz="quarter" idx="11"/>
          </p:nvPr>
        </p:nvSpPr>
        <p:spPr/>
        <p:txBody>
          <a:bodyPr/>
          <a:lstStyle>
            <a:lvl1pPr>
              <a:defRPr/>
            </a:lvl1pPr>
          </a:lstStyle>
          <a:p>
            <a:pPr>
              <a:defRPr/>
            </a:pPr>
            <a:endParaRPr lang="fr-FR"/>
          </a:p>
        </p:txBody>
      </p:sp>
      <p:sp>
        <p:nvSpPr>
          <p:cNvPr id="8" name="Espace réservé du numéro de diapositive 6"/>
          <p:cNvSpPr>
            <a:spLocks noGrp="1"/>
          </p:cNvSpPr>
          <p:nvPr>
            <p:ph type="sldNum" sz="quarter" idx="12"/>
          </p:nvPr>
        </p:nvSpPr>
        <p:spPr/>
        <p:txBody>
          <a:bodyPr/>
          <a:lstStyle>
            <a:lvl1pPr>
              <a:defRPr/>
            </a:lvl1pPr>
          </a:lstStyle>
          <a:p>
            <a:pPr>
              <a:defRPr/>
            </a:pPr>
            <a:fld id="{DC455C4F-45BD-4BF9-A9F4-0EB51C8734E5}"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7" name="Connecteur droit 6"/>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Rectangle 10"/>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4" name="Connecteur droit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6" name="Ellipse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17" name="Ellipse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3" name="Espace réservé du texte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4" name="Espace réservé du texte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24" name="Espace réservé du contenu 23"/>
          <p:cNvSpPr>
            <a:spLocks noGrp="1"/>
          </p:cNvSpPr>
          <p:nvPr>
            <p:ph sz="quarter" idx="2"/>
          </p:nvPr>
        </p:nvSpPr>
        <p:spPr>
          <a:xfrm>
            <a:off x="301752" y="2471383"/>
            <a:ext cx="4041648" cy="3818404"/>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26" name="Espace réservé du contenu 25"/>
          <p:cNvSpPr>
            <a:spLocks noGrp="1"/>
          </p:cNvSpPr>
          <p:nvPr>
            <p:ph sz="quarter" idx="4"/>
          </p:nvPr>
        </p:nvSpPr>
        <p:spPr>
          <a:xfrm>
            <a:off x="4800600" y="2471383"/>
            <a:ext cx="4038600" cy="382219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23" name="Titre 22"/>
          <p:cNvSpPr>
            <a:spLocks noGrp="1"/>
          </p:cNvSpPr>
          <p:nvPr>
            <p:ph type="title"/>
          </p:nvPr>
        </p:nvSpPr>
        <p:spPr/>
        <p:txBody>
          <a:bodyPr rtlCol="0"/>
          <a:lstStyle/>
          <a:p>
            <a:r>
              <a:rPr lang="fr-FR" smtClean="0"/>
              <a:t>Cliquez pour modifier le style du titre</a:t>
            </a:r>
            <a:endParaRPr lang="en-US"/>
          </a:p>
        </p:txBody>
      </p:sp>
      <p:sp>
        <p:nvSpPr>
          <p:cNvPr id="18" name="Espace réservé de la date 6"/>
          <p:cNvSpPr>
            <a:spLocks noGrp="1"/>
          </p:cNvSpPr>
          <p:nvPr>
            <p:ph type="dt" sz="half" idx="10"/>
          </p:nvPr>
        </p:nvSpPr>
        <p:spPr/>
        <p:txBody>
          <a:bodyPr/>
          <a:lstStyle>
            <a:lvl1pPr>
              <a:defRPr/>
            </a:lvl1pPr>
          </a:lstStyle>
          <a:p>
            <a:pPr>
              <a:defRPr/>
            </a:pPr>
            <a:fld id="{308D3B30-81D2-4104-B297-58B2C8D76D28}" type="datetime1">
              <a:rPr lang="fr-FR" smtClean="0"/>
              <a:t>13/11/2017</a:t>
            </a:fld>
            <a:endParaRPr lang="fr-FR"/>
          </a:p>
        </p:txBody>
      </p:sp>
      <p:sp>
        <p:nvSpPr>
          <p:cNvPr id="19" name="Espace réservé du pied de page 7"/>
          <p:cNvSpPr>
            <a:spLocks noGrp="1"/>
          </p:cNvSpPr>
          <p:nvPr>
            <p:ph type="ftr" sz="quarter" idx="11"/>
          </p:nvPr>
        </p:nvSpPr>
        <p:spPr>
          <a:xfrm>
            <a:off x="304800" y="6410325"/>
            <a:ext cx="3581400" cy="365125"/>
          </a:xfrm>
        </p:spPr>
        <p:txBody>
          <a:bodyPr/>
          <a:lstStyle>
            <a:lvl1pPr>
              <a:defRPr/>
            </a:lvl1pPr>
          </a:lstStyle>
          <a:p>
            <a:pPr>
              <a:defRPr/>
            </a:pPr>
            <a:endParaRPr lang="fr-FR"/>
          </a:p>
        </p:txBody>
      </p:sp>
      <p:sp>
        <p:nvSpPr>
          <p:cNvPr id="20" name="Espace réservé du numéro de diapositive 8"/>
          <p:cNvSpPr>
            <a:spLocks noGrp="1"/>
          </p:cNvSpPr>
          <p:nvPr>
            <p:ph type="sldNum" sz="quarter" idx="12"/>
          </p:nvPr>
        </p:nvSpPr>
        <p:spPr>
          <a:xfrm>
            <a:off x="4343400" y="1042988"/>
            <a:ext cx="457200" cy="441325"/>
          </a:xfrm>
        </p:spPr>
        <p:txBody>
          <a:bodyPr/>
          <a:lstStyle>
            <a:lvl1pPr algn="ctr">
              <a:defRPr/>
            </a:lvl1pPr>
          </a:lstStyle>
          <a:p>
            <a:pPr>
              <a:defRPr/>
            </a:pPr>
            <a:fld id="{B23E4433-768A-4F28-9CD2-0BB961CD1197}"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e la date 2"/>
          <p:cNvSpPr>
            <a:spLocks noGrp="1"/>
          </p:cNvSpPr>
          <p:nvPr>
            <p:ph type="dt" sz="half" idx="10"/>
          </p:nvPr>
        </p:nvSpPr>
        <p:spPr/>
        <p:txBody>
          <a:bodyPr/>
          <a:lstStyle>
            <a:lvl1pPr>
              <a:defRPr/>
            </a:lvl1pPr>
          </a:lstStyle>
          <a:p>
            <a:pPr>
              <a:defRPr/>
            </a:pPr>
            <a:fld id="{9956BC3F-90A0-41B1-AFA7-670DF6D6D967}" type="datetime1">
              <a:rPr lang="fr-FR" smtClean="0"/>
              <a:t>13/11/2017</a:t>
            </a:fld>
            <a:endParaRPr lang="fr-FR"/>
          </a:p>
        </p:txBody>
      </p:sp>
      <p:sp>
        <p:nvSpPr>
          <p:cNvPr id="4" name="Espace réservé du pied de page 3"/>
          <p:cNvSpPr>
            <a:spLocks noGrp="1"/>
          </p:cNvSpPr>
          <p:nvPr>
            <p:ph type="ftr" sz="quarter" idx="11"/>
          </p:nvPr>
        </p:nvSpPr>
        <p:spPr/>
        <p:txBody>
          <a:bodyPr/>
          <a:lstStyle>
            <a:lvl1pPr>
              <a:defRPr/>
            </a:lvl1pPr>
          </a:lstStyle>
          <a:p>
            <a:pPr>
              <a:defRPr/>
            </a:pPr>
            <a:endParaRPr lang="fr-FR"/>
          </a:p>
        </p:txBody>
      </p:sp>
      <p:sp>
        <p:nvSpPr>
          <p:cNvPr id="5" name="Espace réservé du numéro de diapositive 4"/>
          <p:cNvSpPr>
            <a:spLocks noGrp="1"/>
          </p:cNvSpPr>
          <p:nvPr>
            <p:ph type="sldNum" sz="quarter" idx="12"/>
          </p:nvPr>
        </p:nvSpPr>
        <p:spPr>
          <a:xfrm>
            <a:off x="4343400" y="1036638"/>
            <a:ext cx="457200" cy="441325"/>
          </a:xfrm>
        </p:spPr>
        <p:txBody>
          <a:bodyPr/>
          <a:lstStyle>
            <a:lvl1pPr>
              <a:defRPr/>
            </a:lvl1pPr>
          </a:lstStyle>
          <a:p>
            <a:pPr>
              <a:defRPr/>
            </a:pPr>
            <a:fld id="{EE10A0CC-C14D-4882-A8CD-D71DCBA4404F}"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1"/>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3" name="Rectangle 2"/>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4" name="Rectangle 3"/>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Rectangle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8" name="Espace réservé de la date 1"/>
          <p:cNvSpPr>
            <a:spLocks noGrp="1"/>
          </p:cNvSpPr>
          <p:nvPr>
            <p:ph type="dt" sz="half" idx="10"/>
          </p:nvPr>
        </p:nvSpPr>
        <p:spPr/>
        <p:txBody>
          <a:bodyPr/>
          <a:lstStyle>
            <a:lvl1pPr>
              <a:defRPr/>
            </a:lvl1pPr>
          </a:lstStyle>
          <a:p>
            <a:pPr>
              <a:defRPr/>
            </a:pPr>
            <a:fld id="{7B1A1C9E-8089-4F80-A7B6-389BB97EB7D9}" type="datetime1">
              <a:rPr lang="fr-FR" smtClean="0"/>
              <a:t>13/11/2017</a:t>
            </a:fld>
            <a:endParaRPr lang="fr-FR"/>
          </a:p>
        </p:txBody>
      </p:sp>
      <p:sp>
        <p:nvSpPr>
          <p:cNvPr id="9" name="Espace réservé du pied de page 2"/>
          <p:cNvSpPr>
            <a:spLocks noGrp="1"/>
          </p:cNvSpPr>
          <p:nvPr>
            <p:ph type="ftr" sz="quarter" idx="11"/>
          </p:nvPr>
        </p:nvSpPr>
        <p:spPr/>
        <p:txBody>
          <a:bodyPr/>
          <a:lstStyle>
            <a:lvl1pPr>
              <a:defRPr/>
            </a:lvl1pPr>
          </a:lstStyle>
          <a:p>
            <a:pPr>
              <a:defRPr/>
            </a:pPr>
            <a:endParaRPr lang="fr-FR"/>
          </a:p>
        </p:txBody>
      </p:sp>
      <p:sp>
        <p:nvSpPr>
          <p:cNvPr id="10" name="Espace réservé du numéro de diapositive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0C562DD5-AB3E-408D-993A-1756AEA75B50}"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2" name="Connecteur droit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3" name="Ellipse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14" name="Ellipse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2" name="Titr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fr-FR" smtClean="0"/>
              <a:t>Cliquez pour modifier le style du titre</a:t>
            </a:r>
            <a:endParaRPr lang="en-US"/>
          </a:p>
        </p:txBody>
      </p:sp>
      <p:sp>
        <p:nvSpPr>
          <p:cNvPr id="3" name="Espace réservé du texte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fr-FR" smtClean="0"/>
              <a:t>Cliquez pour modifier les styles du texte du masque</a:t>
            </a:r>
          </a:p>
        </p:txBody>
      </p:sp>
      <p:sp>
        <p:nvSpPr>
          <p:cNvPr id="20" name="Espace réservé du contenu 19"/>
          <p:cNvSpPr>
            <a:spLocks noGrp="1"/>
          </p:cNvSpPr>
          <p:nvPr>
            <p:ph sz="quarter" idx="1"/>
          </p:nvPr>
        </p:nvSpPr>
        <p:spPr>
          <a:xfrm>
            <a:off x="3124200" y="685800"/>
            <a:ext cx="5638800" cy="5410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6" name="Espace réservé du numéro de diapositive 6"/>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a:defRPr/>
            </a:pPr>
            <a:fld id="{162A95E5-B3F9-4A68-BE5E-B81540807CEE}" type="slidenum">
              <a:rPr lang="fr-FR"/>
              <a:pPr>
                <a:defRPr/>
              </a:pPr>
              <a:t>‹N°›</a:t>
            </a:fld>
            <a:endParaRPr lang="fr-FR"/>
          </a:p>
        </p:txBody>
      </p:sp>
      <p:sp>
        <p:nvSpPr>
          <p:cNvPr id="17" name="Espace réservé de la date 4"/>
          <p:cNvSpPr>
            <a:spLocks noGrp="1"/>
          </p:cNvSpPr>
          <p:nvPr>
            <p:ph type="dt" sz="half" idx="11"/>
          </p:nvPr>
        </p:nvSpPr>
        <p:spPr/>
        <p:txBody>
          <a:bodyPr/>
          <a:lstStyle>
            <a:lvl1pPr>
              <a:defRPr/>
            </a:lvl1pPr>
          </a:lstStyle>
          <a:p>
            <a:pPr>
              <a:defRPr/>
            </a:pPr>
            <a:fld id="{79909F62-8F1E-4FF6-B3E2-CB72F50BBA14}" type="datetime1">
              <a:rPr lang="fr-FR" smtClean="0"/>
              <a:t>13/11/2017</a:t>
            </a:fld>
            <a:endParaRPr lang="fr-FR"/>
          </a:p>
        </p:txBody>
      </p:sp>
      <p:sp>
        <p:nvSpPr>
          <p:cNvPr id="18" name="Espace réservé du pied de page 5"/>
          <p:cNvSpPr>
            <a:spLocks noGrp="1"/>
          </p:cNvSpPr>
          <p:nvPr>
            <p:ph type="ftr" sz="quarter" idx="12"/>
          </p:nvPr>
        </p:nvSpPr>
        <p:spPr>
          <a:xfrm>
            <a:off x="301625" y="6410325"/>
            <a:ext cx="3382963" cy="366713"/>
          </a:xfrm>
        </p:spPr>
        <p:txBody>
          <a:bodyPr/>
          <a:lstStyle>
            <a:lvl1pPr>
              <a:defRPr/>
            </a:lvl1pPr>
          </a:lstStyle>
          <a:p>
            <a:pPr>
              <a:defRPr/>
            </a:pPr>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Connecteur droit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3" name="Ellipse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14" name="Ellipse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2" name="Titr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fr-FR" smtClean="0"/>
              <a:t>Cliquez pour modifier le style du titre</a:t>
            </a:r>
            <a:endParaRPr lang="en-US"/>
          </a:p>
        </p:txBody>
      </p:sp>
      <p:sp>
        <p:nvSpPr>
          <p:cNvPr id="3" name="Espace réservé pour une image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fr-FR" noProof="0" smtClean="0"/>
              <a:t>Cliquez sur l'icône pour ajouter une image</a:t>
            </a:r>
            <a:endParaRPr lang="en-US" noProof="0" dirty="0"/>
          </a:p>
        </p:txBody>
      </p:sp>
      <p:sp>
        <p:nvSpPr>
          <p:cNvPr id="4" name="Espace réservé du texte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fr-FR" smtClean="0"/>
              <a:t>Cliquez pour modifier les styles du texte du masque</a:t>
            </a:r>
          </a:p>
        </p:txBody>
      </p:sp>
      <p:sp>
        <p:nvSpPr>
          <p:cNvPr id="16" name="Espace réservé du numéro de diapositive 6"/>
          <p:cNvSpPr>
            <a:spLocks noGrp="1"/>
          </p:cNvSpPr>
          <p:nvPr>
            <p:ph type="sldNum" sz="quarter" idx="10"/>
          </p:nvPr>
        </p:nvSpPr>
        <p:spPr>
          <a:xfrm>
            <a:off x="1371600" y="312738"/>
            <a:ext cx="457200" cy="441325"/>
          </a:xfrm>
        </p:spPr>
        <p:txBody>
          <a:bodyPr/>
          <a:lstStyle>
            <a:lvl1pPr>
              <a:defRPr/>
            </a:lvl1pPr>
          </a:lstStyle>
          <a:p>
            <a:pPr>
              <a:defRPr/>
            </a:pPr>
            <a:fld id="{7F00C2F9-BBEE-4657-B59E-B1F5153ED25E}" type="slidenum">
              <a:rPr lang="fr-FR"/>
              <a:pPr>
                <a:defRPr/>
              </a:pPr>
              <a:t>‹N°›</a:t>
            </a:fld>
            <a:endParaRPr lang="fr-FR"/>
          </a:p>
        </p:txBody>
      </p:sp>
      <p:sp>
        <p:nvSpPr>
          <p:cNvPr id="17" name="Espace réservé de la date 4"/>
          <p:cNvSpPr>
            <a:spLocks noGrp="1"/>
          </p:cNvSpPr>
          <p:nvPr>
            <p:ph type="dt" sz="half" idx="11"/>
          </p:nvPr>
        </p:nvSpPr>
        <p:spPr>
          <a:xfrm>
            <a:off x="5788025" y="6405563"/>
            <a:ext cx="3044825" cy="365125"/>
          </a:xfrm>
        </p:spPr>
        <p:txBody>
          <a:bodyPr/>
          <a:lstStyle>
            <a:lvl1pPr>
              <a:defRPr/>
            </a:lvl1pPr>
          </a:lstStyle>
          <a:p>
            <a:pPr>
              <a:defRPr/>
            </a:pPr>
            <a:fld id="{0E24ED03-11B4-452B-9B4A-2B60DE5BCE2C}" type="datetime1">
              <a:rPr lang="fr-FR" smtClean="0"/>
              <a:t>13/11/2017</a:t>
            </a:fld>
            <a:endParaRPr lang="fr-FR"/>
          </a:p>
        </p:txBody>
      </p:sp>
      <p:sp>
        <p:nvSpPr>
          <p:cNvPr id="18" name="Espace réservé du pied de page 5"/>
          <p:cNvSpPr>
            <a:spLocks noGrp="1"/>
          </p:cNvSpPr>
          <p:nvPr>
            <p:ph type="ftr" sz="quarter" idx="12"/>
          </p:nvPr>
        </p:nvSpPr>
        <p:spPr>
          <a:xfrm>
            <a:off x="301625" y="6410325"/>
            <a:ext cx="3584575" cy="366713"/>
          </a:xfrm>
        </p:spPr>
        <p:txBody>
          <a:bodyPr/>
          <a:lstStyle>
            <a:lvl1pPr>
              <a:defRPr/>
            </a:lvl1pPr>
          </a:lstStyle>
          <a:p>
            <a:pPr>
              <a:defRPr/>
            </a:pPr>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l="-1000" r="-1000"/>
          </a:stretch>
        </a:blip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4" name="Espace réservé de la date 13"/>
          <p:cNvSpPr>
            <a:spLocks noGrp="1"/>
          </p:cNvSpPr>
          <p:nvPr>
            <p:ph type="dt" sz="half" idx="2"/>
          </p:nvPr>
        </p:nvSpPr>
        <p:spPr>
          <a:xfrm>
            <a:off x="5791200" y="6405563"/>
            <a:ext cx="3044825" cy="365125"/>
          </a:xfrm>
          <a:prstGeom prst="rect">
            <a:avLst/>
          </a:prstGeom>
        </p:spPr>
        <p:txBody>
          <a:bodyPr vert="horz"/>
          <a:lstStyle>
            <a:lvl1pPr algn="r" eaLnBrk="1" latinLnBrk="0" hangingPunct="1">
              <a:defRPr kumimoji="0" sz="1400">
                <a:solidFill>
                  <a:srgbClr val="FFFFFF"/>
                </a:solidFill>
              </a:defRPr>
            </a:lvl1pPr>
          </a:lstStyle>
          <a:p>
            <a:pPr>
              <a:defRPr/>
            </a:pPr>
            <a:fld id="{FEECF068-CD8E-4D56-AB5F-C97106F2B041}" type="datetime1">
              <a:rPr lang="fr-FR" smtClean="0"/>
              <a:t>13/11/2017</a:t>
            </a:fld>
            <a:endParaRPr lang="fr-FR"/>
          </a:p>
        </p:txBody>
      </p:sp>
      <p:sp>
        <p:nvSpPr>
          <p:cNvPr id="3" name="Espace réservé du pied de page 2"/>
          <p:cNvSpPr>
            <a:spLocks noGrp="1"/>
          </p:cNvSpPr>
          <p:nvPr>
            <p:ph type="ftr" sz="quarter" idx="3"/>
          </p:nvPr>
        </p:nvSpPr>
        <p:spPr>
          <a:xfrm>
            <a:off x="304800" y="6410325"/>
            <a:ext cx="3581400" cy="366713"/>
          </a:xfrm>
          <a:prstGeom prst="rect">
            <a:avLst/>
          </a:prstGeom>
        </p:spPr>
        <p:txBody>
          <a:bodyPr vert="horz"/>
          <a:lstStyle>
            <a:lvl1pPr algn="l" eaLnBrk="1" latinLnBrk="0" hangingPunct="1">
              <a:defRPr kumimoji="0" sz="1200">
                <a:solidFill>
                  <a:srgbClr val="FFFFFF"/>
                </a:solidFill>
              </a:defRPr>
            </a:lvl1pPr>
          </a:lstStyle>
          <a:p>
            <a:pPr>
              <a:defRPr/>
            </a:pPr>
            <a:endParaRPr lang="fr-FR"/>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0" name="Connecteur droit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2" name="Ellipse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15" name="Ellipse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23" name="Espace réservé du numéro de diapositive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defRPr/>
            </a:pPr>
            <a:fld id="{533DACBC-4CF3-453A-880A-F2604B5FEF24}" type="slidenum">
              <a:rPr lang="fr-FR"/>
              <a:pPr>
                <a:defRPr/>
              </a:pPr>
              <a:t>‹N°›</a:t>
            </a:fld>
            <a:endParaRPr lang="fr-FR"/>
          </a:p>
        </p:txBody>
      </p:sp>
      <p:sp>
        <p:nvSpPr>
          <p:cNvPr id="4110" name="Espace réservé du titre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fr-FR" smtClean="0"/>
              <a:t>Cliquez pour modifier le style du titre</a:t>
            </a:r>
            <a:endParaRPr lang="en-US" smtClean="0"/>
          </a:p>
        </p:txBody>
      </p:sp>
      <p:sp>
        <p:nvSpPr>
          <p:cNvPr id="4111" name="Espace réservé du texte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Tree>
  </p:cSld>
  <p:clrMap bg1="lt1" tx1="dk1" bg2="lt2" tx2="dk2" accent1="accent1" accent2="accent2" accent3="accent3" accent4="accent4" accent5="accent5" accent6="accent6" hlink="hlink" folHlink="folHlink"/>
  <p:sldLayoutIdLst>
    <p:sldLayoutId id="2147484191" r:id="rId1"/>
    <p:sldLayoutId id="2147484192" r:id="rId2"/>
    <p:sldLayoutId id="2147484193" r:id="rId3"/>
    <p:sldLayoutId id="2147484194" r:id="rId4"/>
    <p:sldLayoutId id="2147484195" r:id="rId5"/>
    <p:sldLayoutId id="2147484196" r:id="rId6"/>
    <p:sldLayoutId id="2147484197" r:id="rId7"/>
    <p:sldLayoutId id="2147484198" r:id="rId8"/>
    <p:sldLayoutId id="2147484199" r:id="rId9"/>
    <p:sldLayoutId id="2147484200" r:id="rId10"/>
    <p:sldLayoutId id="2147484201" r:id="rId11"/>
    <p:sldLayoutId id="2147484202" r:id="rId12"/>
  </p:sldLayoutIdLst>
  <p:hf hdr="0" ftr="0" dt="0"/>
  <p:txStyles>
    <p:titleStyle>
      <a:lvl1pPr algn="ctr" rtl="0" eaLnBrk="0" fontAlgn="base" hangingPunct="0">
        <a:spcBef>
          <a:spcPct val="0"/>
        </a:spcBef>
        <a:spcAft>
          <a:spcPct val="0"/>
        </a:spcAft>
        <a:defRPr sz="3300" kern="1200">
          <a:solidFill>
            <a:srgbClr val="8C438F"/>
          </a:solidFill>
          <a:latin typeface="+mj-lt"/>
          <a:ea typeface="+mj-ea"/>
          <a:cs typeface="+mj-cs"/>
        </a:defRPr>
      </a:lvl1pPr>
      <a:lvl2pPr algn="ctr" rtl="0" eaLnBrk="0" fontAlgn="base" hangingPunct="0">
        <a:spcBef>
          <a:spcPct val="0"/>
        </a:spcBef>
        <a:spcAft>
          <a:spcPct val="0"/>
        </a:spcAft>
        <a:defRPr sz="3300">
          <a:solidFill>
            <a:srgbClr val="8C438F"/>
          </a:solidFill>
          <a:latin typeface="Franklin Gothic Medium" pitchFamily="34" charset="0"/>
        </a:defRPr>
      </a:lvl2pPr>
      <a:lvl3pPr algn="ctr" rtl="0" eaLnBrk="0" fontAlgn="base" hangingPunct="0">
        <a:spcBef>
          <a:spcPct val="0"/>
        </a:spcBef>
        <a:spcAft>
          <a:spcPct val="0"/>
        </a:spcAft>
        <a:defRPr sz="3300">
          <a:solidFill>
            <a:srgbClr val="8C438F"/>
          </a:solidFill>
          <a:latin typeface="Franklin Gothic Medium" pitchFamily="34" charset="0"/>
        </a:defRPr>
      </a:lvl3pPr>
      <a:lvl4pPr algn="ctr" rtl="0" eaLnBrk="0" fontAlgn="base" hangingPunct="0">
        <a:spcBef>
          <a:spcPct val="0"/>
        </a:spcBef>
        <a:spcAft>
          <a:spcPct val="0"/>
        </a:spcAft>
        <a:defRPr sz="3300">
          <a:solidFill>
            <a:srgbClr val="8C438F"/>
          </a:solidFill>
          <a:latin typeface="Franklin Gothic Medium" pitchFamily="34" charset="0"/>
        </a:defRPr>
      </a:lvl4pPr>
      <a:lvl5pPr algn="ctr" rtl="0" eaLnBrk="0" fontAlgn="base" hangingPunct="0">
        <a:spcBef>
          <a:spcPct val="0"/>
        </a:spcBef>
        <a:spcAft>
          <a:spcPct val="0"/>
        </a:spcAft>
        <a:defRPr sz="3300">
          <a:solidFill>
            <a:srgbClr val="8C438F"/>
          </a:solidFill>
          <a:latin typeface="Franklin Gothic Medium" pitchFamily="34" charset="0"/>
        </a:defRPr>
      </a:lvl5pPr>
      <a:lvl6pPr marL="457200" algn="ctr" rtl="0" fontAlgn="base">
        <a:spcBef>
          <a:spcPct val="0"/>
        </a:spcBef>
        <a:spcAft>
          <a:spcPct val="0"/>
        </a:spcAft>
        <a:defRPr sz="3300">
          <a:solidFill>
            <a:srgbClr val="8C438F"/>
          </a:solidFill>
          <a:latin typeface="Franklin Gothic Medium" pitchFamily="34" charset="0"/>
        </a:defRPr>
      </a:lvl6pPr>
      <a:lvl7pPr marL="914400" algn="ctr" rtl="0" fontAlgn="base">
        <a:spcBef>
          <a:spcPct val="0"/>
        </a:spcBef>
        <a:spcAft>
          <a:spcPct val="0"/>
        </a:spcAft>
        <a:defRPr sz="3300">
          <a:solidFill>
            <a:srgbClr val="8C438F"/>
          </a:solidFill>
          <a:latin typeface="Franklin Gothic Medium" pitchFamily="34" charset="0"/>
        </a:defRPr>
      </a:lvl7pPr>
      <a:lvl8pPr marL="1371600" algn="ctr" rtl="0" fontAlgn="base">
        <a:spcBef>
          <a:spcPct val="0"/>
        </a:spcBef>
        <a:spcAft>
          <a:spcPct val="0"/>
        </a:spcAft>
        <a:defRPr sz="3300">
          <a:solidFill>
            <a:srgbClr val="8C438F"/>
          </a:solidFill>
          <a:latin typeface="Franklin Gothic Medium" pitchFamily="34" charset="0"/>
        </a:defRPr>
      </a:lvl8pPr>
      <a:lvl9pPr marL="1828800" algn="ctr" rtl="0" fontAlgn="base">
        <a:spcBef>
          <a:spcPct val="0"/>
        </a:spcBef>
        <a:spcAft>
          <a:spcPct val="0"/>
        </a:spcAft>
        <a:defRPr sz="3300">
          <a:solidFill>
            <a:srgbClr val="8C438F"/>
          </a:solidFill>
          <a:latin typeface="Franklin Gothic Medium" pitchFamily="34"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A04DA3"/>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C4652D"/>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B5D3D"/>
        </a:buClr>
        <a:buChar char="•"/>
        <a:defRPr sz="20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hyperlink" Target="http://www.linternaute.com/histoire/motcle/2561/a/1/1/institut.shtml" TargetMode="Externa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5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140.xml"/><Relationship Id="rId1" Type="http://schemas.openxmlformats.org/officeDocument/2006/relationships/slideLayout" Target="../slideLayouts/slideLayout7.xml"/><Relationship Id="rId6" Type="http://schemas.openxmlformats.org/officeDocument/2006/relationships/image" Target="../media/image68.wmf"/><Relationship Id="rId5" Type="http://schemas.openxmlformats.org/officeDocument/2006/relationships/image" Target="../media/image67.wmf"/><Relationship Id="rId4" Type="http://schemas.openxmlformats.org/officeDocument/2006/relationships/image" Target="../media/image66.wmf"/></Relationships>
</file>

<file path=ppt/slides/_rels/slide228.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141.xml"/><Relationship Id="rId1" Type="http://schemas.openxmlformats.org/officeDocument/2006/relationships/slideLayout" Target="../slideLayouts/slideLayout7.xml"/><Relationship Id="rId5" Type="http://schemas.openxmlformats.org/officeDocument/2006/relationships/image" Target="../media/image70.wmf"/><Relationship Id="rId4" Type="http://schemas.openxmlformats.org/officeDocument/2006/relationships/image" Target="../media/image69.wmf"/></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notesSlide" Target="../notesSlides/notesSlide143.xml"/><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notesSlide" Target="../notesSlides/notesSlide144.xml"/><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notesSlide" Target="../notesSlides/notesSlide145.xml"/><Relationship Id="rId1" Type="http://schemas.openxmlformats.org/officeDocument/2006/relationships/slideLayout" Target="../slideLayouts/slideLayout7.xml"/><Relationship Id="rId4" Type="http://schemas.openxmlformats.org/officeDocument/2006/relationships/image" Target="../media/image74.wmf"/></Relationships>
</file>

<file path=ppt/slides/_rels/slide233.xml.rels><?xml version="1.0" encoding="UTF-8" standalone="yes"?>
<Relationships xmlns="http://schemas.openxmlformats.org/package/2006/relationships"><Relationship Id="rId3" Type="http://schemas.openxmlformats.org/officeDocument/2006/relationships/notesSlide" Target="../notesSlides/notesSlide146.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76.wmf"/><Relationship Id="rId5" Type="http://schemas.openxmlformats.org/officeDocument/2006/relationships/image" Target="../media/image75.emf"/><Relationship Id="rId4" Type="http://schemas.openxmlformats.org/officeDocument/2006/relationships/oleObject" Target="../embeddings/Microsoft_Excel_97-2003_Worksheet1.xls"/></Relationships>
</file>

<file path=ppt/slides/_rels/slide234.x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notesSlide" Target="../notesSlides/notesSlide147.xml"/><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notesSlide" Target="../notesSlides/notesSlide148.xml"/><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notesSlide" Target="../notesSlides/notesSlide149.xml"/><Relationship Id="rId1" Type="http://schemas.openxmlformats.org/officeDocument/2006/relationships/slideLayout" Target="../slideLayouts/slideLayout7.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7.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notesSlide" Target="../notesSlides/notesSlide15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notesSlide" Target="../notesSlides/notesSlide153.xml"/><Relationship Id="rId1" Type="http://schemas.openxmlformats.org/officeDocument/2006/relationships/slideLayout" Target="../slideLayouts/slideLayout7.xml"/></Relationships>
</file>

<file path=ppt/slides/_rels/slide241.x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notesSlide" Target="../notesSlides/notesSlide154.xml"/><Relationship Id="rId1" Type="http://schemas.openxmlformats.org/officeDocument/2006/relationships/slideLayout" Target="../slideLayouts/slideLayout7.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7.xml"/></Relationships>
</file>

<file path=ppt/slides/_rels/slide243.x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notesSlide" Target="../notesSlides/notesSlide156.xml"/><Relationship Id="rId1" Type="http://schemas.openxmlformats.org/officeDocument/2006/relationships/slideLayout" Target="../slideLayouts/slideLayout7.xml"/></Relationships>
</file>

<file path=ppt/slides/_rels/slide244.x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notesSlide" Target="../notesSlides/notesSlide157.xml"/><Relationship Id="rId1" Type="http://schemas.openxmlformats.org/officeDocument/2006/relationships/slideLayout" Target="../slideLayouts/slideLayout7.xml"/></Relationships>
</file>

<file path=ppt/slides/_rels/slide245.x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notesSlide" Target="../notesSlides/notesSlide158.xml"/><Relationship Id="rId1" Type="http://schemas.openxmlformats.org/officeDocument/2006/relationships/slideLayout" Target="../slideLayouts/slideLayout7.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7.xml"/></Relationships>
</file>

<file path=ppt/slides/_rels/slide247.x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notesSlide" Target="../notesSlides/notesSlide160.xml"/><Relationship Id="rId1" Type="http://schemas.openxmlformats.org/officeDocument/2006/relationships/slideLayout" Target="../slideLayouts/slideLayout7.xml"/></Relationships>
</file>

<file path=ppt/slides/_rels/slide248.x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notesSlide" Target="../notesSlides/notesSlide161.xml"/><Relationship Id="rId1" Type="http://schemas.openxmlformats.org/officeDocument/2006/relationships/slideLayout" Target="../slideLayouts/slideLayout7.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7.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2.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291.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cours%20IAE/Analyse%20strat&#233;gique.jpeg"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oleObject" Target="../embeddings/oleObject1.bin"/><Relationship Id="rId4" Type="http://schemas.openxmlformats.org/officeDocument/2006/relationships/image" Target="../media/image6.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2.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6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64.xml"/><Relationship Id="rId1" Type="http://schemas.openxmlformats.org/officeDocument/2006/relationships/slideLayout" Target="../slideLayouts/slideLayout1.xml"/><Relationship Id="rId6" Type="http://schemas.openxmlformats.org/officeDocument/2006/relationships/hyperlink" Target="http://www-ccinca/Directions/Aeroports/presentationAERO/Publications/Passerelles/passerelles29/index.htm" TargetMode="External"/><Relationship Id="rId5" Type="http://schemas.openxmlformats.org/officeDocument/2006/relationships/image" Target="../media/image12.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5.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7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66.xml"/><Relationship Id="rId7"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17.jpeg"/><Relationship Id="rId5" Type="http://schemas.openxmlformats.org/officeDocument/2006/relationships/image" Target="../media/image10.png"/><Relationship Id="rId10" Type="http://schemas.openxmlformats.org/officeDocument/2006/relationships/image" Target="../media/image16.png"/><Relationship Id="rId4" Type="http://schemas.openxmlformats.org/officeDocument/2006/relationships/image" Target="../media/image7.png"/><Relationship Id="rId9" Type="http://schemas.openxmlformats.org/officeDocument/2006/relationships/oleObject" Target="../embeddings/oleObject3.bin"/></Relationships>
</file>

<file path=ppt/slides/_rels/slide7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611188" y="1125538"/>
            <a:ext cx="7543800" cy="790575"/>
          </a:xfrm>
        </p:spPr>
        <p:txBody>
          <a:bodyPr>
            <a:normAutofit fontScale="90000"/>
          </a:bodyPr>
          <a:lstStyle/>
          <a:p>
            <a:pPr eaLnBrk="1" fontAlgn="auto" hangingPunct="1">
              <a:spcAft>
                <a:spcPts val="0"/>
              </a:spcAft>
              <a:defRPr/>
            </a:pPr>
            <a:r>
              <a:rPr lang="fr-FR" sz="6100" b="1" dirty="0" smtClean="0">
                <a:solidFill>
                  <a:schemeClr val="accent3">
                    <a:lumMod val="75000"/>
                  </a:schemeClr>
                </a:solidFill>
              </a:rPr>
              <a:t>Relations Presse</a:t>
            </a:r>
          </a:p>
        </p:txBody>
      </p:sp>
      <p:sp>
        <p:nvSpPr>
          <p:cNvPr id="5" name="ZoneTexte 4"/>
          <p:cNvSpPr txBox="1"/>
          <p:nvPr/>
        </p:nvSpPr>
        <p:spPr>
          <a:xfrm>
            <a:off x="395288" y="2852738"/>
            <a:ext cx="8208962" cy="2740025"/>
          </a:xfrm>
          <a:prstGeom prst="rect">
            <a:avLst/>
          </a:prstGeom>
          <a:noFill/>
        </p:spPr>
        <p:txBody>
          <a:bodyPr>
            <a:spAutoFit/>
          </a:bodyPr>
          <a:lstStyle/>
          <a:p>
            <a:pPr>
              <a:defRPr/>
            </a:pPr>
            <a:r>
              <a:rPr lang="fr-FR" sz="4000" dirty="0">
                <a:solidFill>
                  <a:schemeClr val="accent3">
                    <a:lumMod val="75000"/>
                  </a:schemeClr>
                </a:solidFill>
                <a:latin typeface="+mj-lt"/>
              </a:rPr>
              <a:t>IAE Nice </a:t>
            </a:r>
            <a:r>
              <a:rPr lang="fr-FR" sz="4000" dirty="0" smtClean="0">
                <a:solidFill>
                  <a:schemeClr val="accent3">
                    <a:lumMod val="75000"/>
                  </a:schemeClr>
                </a:solidFill>
                <a:latin typeface="+mj-lt"/>
              </a:rPr>
              <a:t>2017-2018</a:t>
            </a:r>
            <a:endParaRPr lang="fr-FR" sz="4000" dirty="0">
              <a:solidFill>
                <a:schemeClr val="accent3">
                  <a:lumMod val="75000"/>
                </a:schemeClr>
              </a:solidFill>
              <a:latin typeface="+mj-lt"/>
            </a:endParaRPr>
          </a:p>
          <a:p>
            <a:pPr>
              <a:defRPr/>
            </a:pPr>
            <a:r>
              <a:rPr lang="fr-FR" sz="3200" dirty="0" err="1">
                <a:solidFill>
                  <a:schemeClr val="accent3">
                    <a:lumMod val="75000"/>
                  </a:schemeClr>
                </a:solidFill>
                <a:latin typeface="+mj-lt"/>
              </a:rPr>
              <a:t>Mastere</a:t>
            </a:r>
            <a:r>
              <a:rPr lang="fr-FR" sz="3200" dirty="0">
                <a:solidFill>
                  <a:schemeClr val="accent3">
                    <a:lumMod val="75000"/>
                  </a:schemeClr>
                </a:solidFill>
                <a:latin typeface="+mj-lt"/>
              </a:rPr>
              <a:t> Communication Organisationnelle</a:t>
            </a:r>
          </a:p>
          <a:p>
            <a:pPr>
              <a:defRPr/>
            </a:pPr>
            <a:endParaRPr lang="fr-FR" dirty="0">
              <a:solidFill>
                <a:schemeClr val="accent3">
                  <a:lumMod val="75000"/>
                </a:schemeClr>
              </a:solidFill>
              <a:latin typeface="+mj-lt"/>
            </a:endParaRPr>
          </a:p>
          <a:p>
            <a:pPr>
              <a:defRPr/>
            </a:pPr>
            <a:r>
              <a:rPr lang="fr-FR" dirty="0">
                <a:solidFill>
                  <a:schemeClr val="accent3">
                    <a:lumMod val="75000"/>
                  </a:schemeClr>
                </a:solidFill>
                <a:latin typeface="+mj-lt"/>
              </a:rPr>
              <a:t>Philippe  </a:t>
            </a:r>
            <a:r>
              <a:rPr lang="fr-FR" dirty="0" err="1">
                <a:solidFill>
                  <a:schemeClr val="accent3">
                    <a:lumMod val="75000"/>
                  </a:schemeClr>
                </a:solidFill>
                <a:latin typeface="+mj-lt"/>
              </a:rPr>
              <a:t>Bellissent</a:t>
            </a:r>
            <a:endParaRPr lang="fr-FR" dirty="0">
              <a:solidFill>
                <a:schemeClr val="accent3">
                  <a:lumMod val="75000"/>
                </a:schemeClr>
              </a:solidFill>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14300" y="608013"/>
            <a:ext cx="8915400" cy="588962"/>
          </a:xfrm>
        </p:spPr>
        <p:txBody>
          <a:bodyPr>
            <a:normAutofit fontScale="90000"/>
          </a:bodyPr>
          <a:lstStyle/>
          <a:p>
            <a:pPr eaLnBrk="1" fontAlgn="auto" hangingPunct="1">
              <a:spcAft>
                <a:spcPts val="0"/>
              </a:spcAft>
              <a:defRPr/>
            </a:pPr>
            <a:r>
              <a:rPr lang="fr-FR" sz="3600" dirty="0" smtClean="0"/>
              <a:t> </a:t>
            </a:r>
            <a:r>
              <a:rPr lang="fr-FR" sz="3600" dirty="0" smtClean="0">
                <a:solidFill>
                  <a:schemeClr val="accent1"/>
                </a:solidFill>
              </a:rPr>
              <a:t>Les modes de communication de l’entreprise</a:t>
            </a:r>
          </a:p>
        </p:txBody>
      </p:sp>
      <p:sp>
        <p:nvSpPr>
          <p:cNvPr id="25603" name="Rectangle 3"/>
          <p:cNvSpPr>
            <a:spLocks noGrp="1" noChangeArrowheads="1"/>
          </p:cNvSpPr>
          <p:nvPr>
            <p:ph sz="quarter" idx="1"/>
          </p:nvPr>
        </p:nvSpPr>
        <p:spPr>
          <a:xfrm>
            <a:off x="1042988" y="1773238"/>
            <a:ext cx="7872412" cy="4170362"/>
          </a:xfrm>
        </p:spPr>
        <p:txBody>
          <a:bodyPr/>
          <a:lstStyle/>
          <a:p>
            <a:pPr eaLnBrk="1" hangingPunct="1"/>
            <a:r>
              <a:rPr lang="fr-FR" smtClean="0"/>
              <a:t>Direct : Pub, Packaging, Relations publiques, Communication en Marketing Direct, PLV, affichage, , com  virale</a:t>
            </a:r>
          </a:p>
          <a:p>
            <a:pPr eaLnBrk="1" hangingPunct="1"/>
            <a:endParaRPr lang="fr-FR" smtClean="0"/>
          </a:p>
          <a:p>
            <a:pPr eaLnBrk="1" hangingPunct="1"/>
            <a:endParaRPr lang="fr-FR" smtClean="0"/>
          </a:p>
          <a:p>
            <a:pPr eaLnBrk="1" hangingPunct="1"/>
            <a:r>
              <a:rPr lang="fr-FR" smtClean="0"/>
              <a:t>Indirect : </a:t>
            </a:r>
            <a:r>
              <a:rPr lang="fr-FR" smtClean="0">
                <a:solidFill>
                  <a:srgbClr val="FFFF99"/>
                </a:solidFill>
              </a:rPr>
              <a:t>Relations Presse</a:t>
            </a:r>
            <a:r>
              <a:rPr lang="fr-FR" smtClean="0"/>
              <a:t>, Lobbying, parrainage , com de prescription, com  virale</a:t>
            </a:r>
          </a:p>
        </p:txBody>
      </p:sp>
      <p:sp>
        <p:nvSpPr>
          <p:cNvPr id="69636" name="Rectangle 4"/>
          <p:cNvSpPr>
            <a:spLocks noChangeArrowheads="1"/>
          </p:cNvSpPr>
          <p:nvPr/>
        </p:nvSpPr>
        <p:spPr bwMode="auto">
          <a:xfrm>
            <a:off x="1066800" y="3284538"/>
            <a:ext cx="762000" cy="838200"/>
          </a:xfrm>
          <a:prstGeom prst="rect">
            <a:avLst/>
          </a:prstGeom>
          <a:solidFill>
            <a:schemeClr val="accent3"/>
          </a:solidFill>
          <a:ln w="9525">
            <a:solidFill>
              <a:schemeClr val="tx1"/>
            </a:solidFill>
            <a:miter lim="800000"/>
            <a:headEnd/>
            <a:tailEnd/>
          </a:ln>
        </p:spPr>
        <p:txBody>
          <a:bodyPr wrap="none" anchor="ctr"/>
          <a:lstStyle/>
          <a:p>
            <a:pPr>
              <a:defRPr/>
            </a:pPr>
            <a:endParaRPr lang="fr-FR"/>
          </a:p>
        </p:txBody>
      </p:sp>
      <p:sp>
        <p:nvSpPr>
          <p:cNvPr id="25605" name="Oval 5"/>
          <p:cNvSpPr>
            <a:spLocks noChangeArrowheads="1"/>
          </p:cNvSpPr>
          <p:nvPr/>
        </p:nvSpPr>
        <p:spPr bwMode="auto">
          <a:xfrm>
            <a:off x="7010400" y="3360738"/>
            <a:ext cx="1066800" cy="685800"/>
          </a:xfrm>
          <a:prstGeom prst="ellipse">
            <a:avLst/>
          </a:prstGeom>
          <a:solidFill>
            <a:srgbClr val="009999"/>
          </a:solidFill>
          <a:ln w="9525">
            <a:solidFill>
              <a:schemeClr val="tx1"/>
            </a:solidFill>
            <a:round/>
            <a:headEnd/>
            <a:tailEnd/>
          </a:ln>
        </p:spPr>
        <p:txBody>
          <a:bodyPr wrap="none" anchor="ctr"/>
          <a:lstStyle/>
          <a:p>
            <a:endParaRPr lang="fr-FR"/>
          </a:p>
        </p:txBody>
      </p:sp>
      <p:sp>
        <p:nvSpPr>
          <p:cNvPr id="69638" name="Rectangle 6"/>
          <p:cNvSpPr>
            <a:spLocks noChangeArrowheads="1"/>
          </p:cNvSpPr>
          <p:nvPr/>
        </p:nvSpPr>
        <p:spPr bwMode="auto">
          <a:xfrm>
            <a:off x="1066800" y="5538788"/>
            <a:ext cx="762000" cy="838200"/>
          </a:xfrm>
          <a:prstGeom prst="rect">
            <a:avLst/>
          </a:prstGeom>
          <a:solidFill>
            <a:schemeClr val="accent3"/>
          </a:solidFill>
          <a:ln w="9525">
            <a:solidFill>
              <a:schemeClr val="tx1"/>
            </a:solidFill>
            <a:miter lim="800000"/>
            <a:headEnd/>
            <a:tailEnd/>
          </a:ln>
        </p:spPr>
        <p:txBody>
          <a:bodyPr wrap="none" anchor="ctr"/>
          <a:lstStyle/>
          <a:p>
            <a:pPr>
              <a:defRPr/>
            </a:pPr>
            <a:endParaRPr lang="fr-FR"/>
          </a:p>
        </p:txBody>
      </p:sp>
      <p:sp>
        <p:nvSpPr>
          <p:cNvPr id="25607" name="Oval 7"/>
          <p:cNvSpPr>
            <a:spLocks noChangeArrowheads="1"/>
          </p:cNvSpPr>
          <p:nvPr/>
        </p:nvSpPr>
        <p:spPr bwMode="auto">
          <a:xfrm>
            <a:off x="7010400" y="5614988"/>
            <a:ext cx="1066800" cy="685800"/>
          </a:xfrm>
          <a:prstGeom prst="ellipse">
            <a:avLst/>
          </a:prstGeom>
          <a:solidFill>
            <a:srgbClr val="009999"/>
          </a:solidFill>
          <a:ln w="9525">
            <a:solidFill>
              <a:schemeClr val="tx1"/>
            </a:solidFill>
            <a:round/>
            <a:headEnd/>
            <a:tailEnd/>
          </a:ln>
        </p:spPr>
        <p:txBody>
          <a:bodyPr wrap="none" anchor="ctr"/>
          <a:lstStyle/>
          <a:p>
            <a:endParaRPr lang="fr-FR"/>
          </a:p>
        </p:txBody>
      </p:sp>
      <p:sp>
        <p:nvSpPr>
          <p:cNvPr id="69640" name="AutoShape 8"/>
          <p:cNvSpPr>
            <a:spLocks noChangeArrowheads="1"/>
          </p:cNvSpPr>
          <p:nvPr/>
        </p:nvSpPr>
        <p:spPr bwMode="auto">
          <a:xfrm>
            <a:off x="3124200" y="3589338"/>
            <a:ext cx="2514600" cy="304800"/>
          </a:xfrm>
          <a:prstGeom prst="notchedRightArrow">
            <a:avLst>
              <a:gd name="adj1" fmla="val 50000"/>
              <a:gd name="adj2" fmla="val 206250"/>
            </a:avLst>
          </a:prstGeom>
          <a:solidFill>
            <a:schemeClr val="accent6"/>
          </a:solidFill>
          <a:ln w="9525">
            <a:solidFill>
              <a:schemeClr val="tx1"/>
            </a:solidFill>
            <a:miter lim="800000"/>
            <a:headEnd/>
            <a:tailEnd/>
          </a:ln>
        </p:spPr>
        <p:txBody>
          <a:bodyPr wrap="none" anchor="ctr"/>
          <a:lstStyle/>
          <a:p>
            <a:pPr>
              <a:defRPr/>
            </a:pPr>
            <a:endParaRPr lang="fr-FR"/>
          </a:p>
        </p:txBody>
      </p:sp>
      <p:sp>
        <p:nvSpPr>
          <p:cNvPr id="25609" name="AutoShape 9"/>
          <p:cNvSpPr>
            <a:spLocks noChangeArrowheads="1"/>
          </p:cNvSpPr>
          <p:nvPr/>
        </p:nvSpPr>
        <p:spPr bwMode="auto">
          <a:xfrm>
            <a:off x="5105400" y="5767388"/>
            <a:ext cx="1295400" cy="685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CC99"/>
          </a:solidFill>
          <a:ln w="9525">
            <a:solidFill>
              <a:srgbClr val="FFCC99"/>
            </a:solidFill>
            <a:miter lim="800000"/>
            <a:headEnd/>
            <a:tailEnd/>
          </a:ln>
        </p:spPr>
        <p:txBody>
          <a:bodyPr wrap="none" anchor="ctr"/>
          <a:lstStyle/>
          <a:p>
            <a:endParaRPr lang="fr-FR"/>
          </a:p>
        </p:txBody>
      </p:sp>
      <p:sp>
        <p:nvSpPr>
          <p:cNvPr id="25610" name="AutoShape 10"/>
          <p:cNvSpPr>
            <a:spLocks noChangeArrowheads="1"/>
          </p:cNvSpPr>
          <p:nvPr/>
        </p:nvSpPr>
        <p:spPr bwMode="auto">
          <a:xfrm>
            <a:off x="3657600" y="5691188"/>
            <a:ext cx="914400" cy="762000"/>
          </a:xfrm>
          <a:prstGeom prst="hexagon">
            <a:avLst>
              <a:gd name="adj" fmla="val 30000"/>
              <a:gd name="vf" fmla="val 115470"/>
            </a:avLst>
          </a:prstGeom>
          <a:solidFill>
            <a:srgbClr val="FF9966"/>
          </a:solidFill>
          <a:ln w="9525">
            <a:solidFill>
              <a:schemeClr val="tx1"/>
            </a:solidFill>
            <a:miter lim="800000"/>
            <a:headEnd/>
            <a:tailEnd/>
          </a:ln>
        </p:spPr>
        <p:txBody>
          <a:bodyPr wrap="none" anchor="ctr"/>
          <a:lstStyle/>
          <a:p>
            <a:endParaRPr lang="fr-FR"/>
          </a:p>
        </p:txBody>
      </p:sp>
      <p:sp>
        <p:nvSpPr>
          <p:cNvPr id="69643" name="AutoShape 11"/>
          <p:cNvSpPr>
            <a:spLocks noChangeArrowheads="1"/>
          </p:cNvSpPr>
          <p:nvPr/>
        </p:nvSpPr>
        <p:spPr bwMode="auto">
          <a:xfrm>
            <a:off x="1981200" y="5843588"/>
            <a:ext cx="1447800" cy="304800"/>
          </a:xfrm>
          <a:prstGeom prst="notchedRightArrow">
            <a:avLst>
              <a:gd name="adj1" fmla="val 50000"/>
              <a:gd name="adj2" fmla="val 118750"/>
            </a:avLst>
          </a:prstGeom>
          <a:solidFill>
            <a:schemeClr val="accent6"/>
          </a:solidFill>
          <a:ln w="9525">
            <a:solidFill>
              <a:schemeClr val="tx1"/>
            </a:solidFill>
            <a:miter lim="800000"/>
            <a:headEnd/>
            <a:tailEnd/>
          </a:ln>
        </p:spPr>
        <p:txBody>
          <a:bodyPr wrap="none" anchor="ctr"/>
          <a:lstStyle/>
          <a:p>
            <a:pPr>
              <a:defRPr/>
            </a:pPr>
            <a:endParaRPr lang="fr-FR"/>
          </a:p>
        </p:txBody>
      </p:sp>
      <p:sp>
        <p:nvSpPr>
          <p:cNvPr id="12" name="Espace réservé du numéro de diapositive 11"/>
          <p:cNvSpPr>
            <a:spLocks noGrp="1"/>
          </p:cNvSpPr>
          <p:nvPr>
            <p:ph type="sldNum" sz="quarter" idx="12"/>
          </p:nvPr>
        </p:nvSpPr>
        <p:spPr/>
        <p:txBody>
          <a:bodyPr/>
          <a:lstStyle/>
          <a:p>
            <a:pPr>
              <a:defRPr/>
            </a:pPr>
            <a:fld id="{BF75F506-0D46-4657-AE21-7D6A950C5764}" type="slidenum">
              <a:rPr lang="fr-FR" smtClean="0"/>
              <a:pPr>
                <a:defRPr/>
              </a:pPr>
              <a:t>10</a:t>
            </a:fld>
            <a:endParaRPr lang="fr-FR"/>
          </a:p>
        </p:txBody>
      </p:sp>
    </p:spTree>
  </p:cSld>
  <p:clrMapOvr>
    <a:masterClrMapping/>
  </p:clrMapOvr>
  <p:transition>
    <p:cut/>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à coins arrondis 3"/>
          <p:cNvSpPr/>
          <p:nvPr/>
        </p:nvSpPr>
        <p:spPr>
          <a:xfrm>
            <a:off x="161510" y="116632"/>
            <a:ext cx="8820980" cy="6597352"/>
          </a:xfrm>
          <a:prstGeom prst="roundRect">
            <a:avLst/>
          </a:prstGeom>
          <a:solidFill>
            <a:schemeClr val="tx2">
              <a:lumMod val="20000"/>
              <a:lumOff val="80000"/>
            </a:schemeClr>
          </a:solidFill>
          <a:ln w="41275" cmpd="sng">
            <a:solidFill>
              <a:schemeClr val="accent1"/>
            </a:solidFill>
          </a:ln>
          <a:effectLst>
            <a:outerShdw blurRad="152400" dist="317500" dir="5400000" sx="105000" sy="105000" rotWithShape="0">
              <a:prstClr val="black">
                <a:alpha val="15000"/>
              </a:prstClr>
            </a:outerShdw>
          </a:effectLst>
          <a:scene3d>
            <a:camera prst="orthographicFront"/>
            <a:lightRig rig="threePt" dir="t"/>
          </a:scene3d>
          <a:sp3d>
            <a:bevelT w="25400"/>
            <a:bevelB w="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dirty="0">
              <a:solidFill>
                <a:srgbClr val="333399"/>
              </a:solidFill>
            </a:endParaRPr>
          </a:p>
        </p:txBody>
      </p:sp>
      <p:sp>
        <p:nvSpPr>
          <p:cNvPr id="2" name="Titre 1"/>
          <p:cNvSpPr>
            <a:spLocks noGrp="1"/>
          </p:cNvSpPr>
          <p:nvPr>
            <p:ph type="ctrTitle"/>
          </p:nvPr>
        </p:nvSpPr>
        <p:spPr>
          <a:xfrm>
            <a:off x="468313" y="333375"/>
            <a:ext cx="8139112" cy="358775"/>
          </a:xfrm>
        </p:spPr>
        <p:txBody>
          <a:bodyPr>
            <a:noAutofit/>
          </a:bodyPr>
          <a:lstStyle/>
          <a:p>
            <a:pPr>
              <a:defRPr/>
            </a:pPr>
            <a:r>
              <a:rPr lang="fr-FR" sz="3600" dirty="0" smtClean="0"/>
              <a:t> </a:t>
            </a:r>
            <a:r>
              <a:rPr lang="fr-FR" sz="3600" b="1" dirty="0" smtClean="0">
                <a:solidFill>
                  <a:schemeClr val="tx2">
                    <a:lumMod val="75000"/>
                  </a:schemeClr>
                </a:solidFill>
                <a:effectLst>
                  <a:outerShdw blurRad="38100" dist="25400" dir="5400000" algn="tl" rotWithShape="0">
                    <a:srgbClr val="000000">
                      <a:alpha val="43000"/>
                    </a:srgbClr>
                  </a:outerShdw>
                </a:effectLst>
              </a:rPr>
              <a:t>Historique de la Radio</a:t>
            </a:r>
            <a:endParaRPr lang="fr-FR" sz="3600" b="1" dirty="0">
              <a:solidFill>
                <a:schemeClr val="tx2">
                  <a:lumMod val="75000"/>
                </a:schemeClr>
              </a:solidFill>
              <a:effectLst>
                <a:outerShdw blurRad="38100" dist="25400" dir="5400000" algn="tl" rotWithShape="0">
                  <a:srgbClr val="000000">
                    <a:alpha val="43000"/>
                  </a:srgbClr>
                </a:outerShdw>
              </a:effectLst>
            </a:endParaRPr>
          </a:p>
        </p:txBody>
      </p:sp>
      <p:graphicFrame>
        <p:nvGraphicFramePr>
          <p:cNvPr id="6" name="Tableau 5"/>
          <p:cNvGraphicFramePr>
            <a:graphicFrameLocks noGrp="1"/>
          </p:cNvGraphicFramePr>
          <p:nvPr/>
        </p:nvGraphicFramePr>
        <p:xfrm>
          <a:off x="611188" y="836613"/>
          <a:ext cx="7992888" cy="5483709"/>
        </p:xfrm>
        <a:graphic>
          <a:graphicData uri="http://schemas.openxmlformats.org/drawingml/2006/table">
            <a:tbl>
              <a:tblPr firstRow="1" bandRow="1">
                <a:tableStyleId>{5C22544A-7EE6-4342-B048-85BDC9FD1C3A}</a:tableStyleId>
              </a:tblPr>
              <a:tblGrid>
                <a:gridCol w="834040"/>
                <a:gridCol w="7158848"/>
              </a:tblGrid>
              <a:tr h="340608">
                <a:tc>
                  <a:txBody>
                    <a:bodyPr/>
                    <a:lstStyle/>
                    <a:p>
                      <a:r>
                        <a:rPr lang="fr-FR" sz="1600" dirty="0" smtClean="0"/>
                        <a:t>Dates</a:t>
                      </a:r>
                      <a:endParaRPr lang="fr-FR" sz="1600" dirty="0"/>
                    </a:p>
                  </a:txBody>
                  <a:tcPr/>
                </a:tc>
                <a:tc>
                  <a:txBody>
                    <a:bodyPr/>
                    <a:lstStyle/>
                    <a:p>
                      <a:r>
                        <a:rPr lang="fr-FR" dirty="0" smtClean="0"/>
                        <a:t>Evénements</a:t>
                      </a:r>
                      <a:endParaRPr lang="fr-FR" dirty="0"/>
                    </a:p>
                  </a:txBody>
                  <a:tcPr/>
                </a:tc>
              </a:tr>
              <a:tr h="264326">
                <a:tc>
                  <a:txBody>
                    <a:bodyPr/>
                    <a:lstStyle/>
                    <a:p>
                      <a:pPr marL="0" algn="l" defTabSz="914400" rtl="0" eaLnBrk="1" fontAlgn="t" latinLnBrk="0" hangingPunct="1"/>
                      <a:r>
                        <a:rPr lang="fr-FR" sz="1800" kern="1200" dirty="0" smtClean="0">
                          <a:solidFill>
                            <a:schemeClr val="dk1"/>
                          </a:solidFill>
                          <a:latin typeface="+mn-lt"/>
                          <a:ea typeface="+mn-ea"/>
                          <a:cs typeface="+mn-cs"/>
                        </a:rPr>
                        <a:t>1985</a:t>
                      </a:r>
                      <a:endParaRPr lang="fr-FR" sz="1800" kern="1200" dirty="0">
                        <a:solidFill>
                          <a:schemeClr val="dk1"/>
                        </a:solidFill>
                        <a:latin typeface="+mn-lt"/>
                        <a:ea typeface="+mn-ea"/>
                        <a:cs typeface="+mn-cs"/>
                      </a:endParaRPr>
                    </a:p>
                  </a:txBody>
                  <a:tcPr marL="9525" marR="9525" marT="9525" marB="0"/>
                </a:tc>
                <a:tc>
                  <a:txBody>
                    <a:bodyPr/>
                    <a:lstStyle/>
                    <a:p>
                      <a:pPr marL="0" algn="l" defTabSz="914400" rtl="0" eaLnBrk="1" fontAlgn="t" latinLnBrk="0" hangingPunct="1"/>
                      <a:r>
                        <a:rPr lang="fr-FR" sz="1800" kern="1200" dirty="0" smtClean="0">
                          <a:solidFill>
                            <a:schemeClr val="dk1"/>
                          </a:solidFill>
                          <a:latin typeface="+mn-lt"/>
                          <a:ea typeface="+mn-ea"/>
                          <a:cs typeface="+mn-cs"/>
                        </a:rPr>
                        <a:t> Création du réseau Fun Radio en prenant des stations locales au groupe NRJ</a:t>
                      </a:r>
                      <a:endParaRPr lang="fr-FR" sz="1800" kern="1200" dirty="0">
                        <a:solidFill>
                          <a:schemeClr val="dk1"/>
                        </a:solidFill>
                        <a:latin typeface="+mn-lt"/>
                        <a:ea typeface="+mn-ea"/>
                        <a:cs typeface="+mn-cs"/>
                      </a:endParaRPr>
                    </a:p>
                  </a:txBody>
                  <a:tcPr marL="9525" marR="9525" marT="9525" marB="0"/>
                </a:tc>
              </a:tr>
              <a:tr h="2307976">
                <a:tc>
                  <a:txBody>
                    <a:bodyPr/>
                    <a:lstStyle/>
                    <a:p>
                      <a:pPr marL="0" algn="l" defTabSz="914400" rtl="0" eaLnBrk="1" fontAlgn="t" latinLnBrk="0" hangingPunct="1"/>
                      <a:r>
                        <a:rPr lang="fr-FR" sz="1800" kern="1200" dirty="0" smtClean="0">
                          <a:solidFill>
                            <a:schemeClr val="dk1"/>
                          </a:solidFill>
                          <a:latin typeface="+mn-lt"/>
                          <a:ea typeface="+mn-ea"/>
                          <a:cs typeface="+mn-cs"/>
                        </a:rPr>
                        <a:t> 1986</a:t>
                      </a:r>
                      <a:endParaRPr lang="fr-FR" sz="1800" kern="1200" dirty="0">
                        <a:solidFill>
                          <a:schemeClr val="dk1"/>
                        </a:solidFill>
                        <a:latin typeface="+mn-lt"/>
                        <a:ea typeface="+mn-ea"/>
                        <a:cs typeface="+mn-cs"/>
                      </a:endParaRPr>
                    </a:p>
                  </a:txBody>
                  <a:tcPr marL="9525" marR="9525" marT="9525"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fr-FR" sz="1800" kern="1200" dirty="0" smtClean="0">
                          <a:solidFill>
                            <a:schemeClr val="dk1"/>
                          </a:solidFill>
                          <a:latin typeface="+mn-lt"/>
                          <a:ea typeface="+mn-ea"/>
                          <a:cs typeface="+mn-cs"/>
                        </a:rPr>
                        <a:t> </a:t>
                      </a:r>
                      <a:r>
                        <a:rPr lang="fr-FR" sz="1800" b="0" kern="1200" dirty="0" smtClean="0">
                          <a:solidFill>
                            <a:schemeClr val="dk1"/>
                          </a:solidFill>
                          <a:latin typeface="+mn-lt"/>
                          <a:ea typeface="+mn-ea"/>
                          <a:cs typeface="+mn-cs"/>
                        </a:rPr>
                        <a:t> </a:t>
                      </a:r>
                      <a:r>
                        <a:rPr lang="fr-FR" sz="1800" dirty="0" smtClean="0">
                          <a:solidFill>
                            <a:srgbClr val="333333"/>
                          </a:solidFill>
                          <a:latin typeface="Arial"/>
                          <a:ea typeface="Times New Roman"/>
                          <a:cs typeface="Times New Roman"/>
                        </a:rPr>
                        <a:t>Lancement du Radio Data System (RDS)</a:t>
                      </a:r>
                      <a:endParaRPr lang="fr-FR" sz="1800" dirty="0" smtClean="0">
                        <a:latin typeface="+mn-lt"/>
                        <a:ea typeface="Calibri"/>
                        <a:cs typeface="Times New Roman"/>
                      </a:endParaRPr>
                    </a:p>
                    <a:p>
                      <a:pPr marL="0" algn="l" defTabSz="914400" rtl="0" eaLnBrk="1" fontAlgn="t" latinLnBrk="0" hangingPunct="1"/>
                      <a:r>
                        <a:rPr lang="fr-FR" sz="1800" b="0" kern="1200" dirty="0" smtClean="0">
                          <a:solidFill>
                            <a:schemeClr val="dk1"/>
                          </a:solidFill>
                          <a:latin typeface="+mn-lt"/>
                          <a:ea typeface="+mn-ea"/>
                          <a:cs typeface="+mn-cs"/>
                        </a:rPr>
                        <a:t>Les premiers essais effectués concernant le RDS eurent lieu dans les années 1970. Désormais, le système est suffisamment fiable pour être lancé sur le marché public. Il consiste en fait à transmettre des données numériques via les ondes radio et est particulièrement utilisé par les postes radiophoniques des véhicules. Grâce à lui, le nom de la station écoutée et l’heure s’affichent automatiquement sur les postes, des annonces autoroutières peuvent être plus facilement diffusées et les fréquences sont automatiquement actualisées en fonction du déplacement</a:t>
                      </a:r>
                      <a:endParaRPr lang="fr-FR" sz="1800" b="0" kern="1200" dirty="0">
                        <a:solidFill>
                          <a:schemeClr val="dk1"/>
                        </a:solidFill>
                        <a:latin typeface="+mn-lt"/>
                        <a:ea typeface="+mn-ea"/>
                        <a:cs typeface="+mn-cs"/>
                      </a:endParaRPr>
                    </a:p>
                  </a:txBody>
                  <a:tcPr marL="9525" marR="9525" marT="9525" marB="0"/>
                </a:tc>
              </a:tr>
              <a:tr h="264326">
                <a:tc>
                  <a:txBody>
                    <a:bodyPr/>
                    <a:lstStyle/>
                    <a:p>
                      <a:pPr marL="0" algn="l" defTabSz="914400" rtl="0" eaLnBrk="1" fontAlgn="t" latinLnBrk="0" hangingPunct="1"/>
                      <a:r>
                        <a:rPr lang="fr-FR" sz="1800" kern="1200" dirty="0" smtClean="0">
                          <a:solidFill>
                            <a:schemeClr val="dk1"/>
                          </a:solidFill>
                          <a:latin typeface="+mn-lt"/>
                          <a:ea typeface="+mn-ea"/>
                          <a:cs typeface="+mn-cs"/>
                        </a:rPr>
                        <a:t> 1987</a:t>
                      </a:r>
                      <a:endParaRPr lang="fr-FR" sz="1800" kern="1200" dirty="0">
                        <a:solidFill>
                          <a:schemeClr val="dk1"/>
                        </a:solidFill>
                        <a:latin typeface="+mn-lt"/>
                        <a:ea typeface="+mn-ea"/>
                        <a:cs typeface="+mn-cs"/>
                      </a:endParaRPr>
                    </a:p>
                  </a:txBody>
                  <a:tcPr marL="9525" marR="9525" marT="9525" marB="0"/>
                </a:tc>
                <a:tc>
                  <a:txBody>
                    <a:bodyPr/>
                    <a:lstStyle/>
                    <a:p>
                      <a:pPr marL="0" algn="l" defTabSz="914400" rtl="0" eaLnBrk="1" fontAlgn="t" latinLnBrk="0" hangingPunct="1"/>
                      <a:r>
                        <a:rPr lang="fr-FR" sz="1800" kern="1200" dirty="0" smtClean="0">
                          <a:solidFill>
                            <a:schemeClr val="dk1"/>
                          </a:solidFill>
                          <a:latin typeface="+mn-lt"/>
                          <a:ea typeface="+mn-ea"/>
                          <a:cs typeface="+mn-cs"/>
                        </a:rPr>
                        <a:t> Lancement de France info. Info en continu avec décrochages régionaux</a:t>
                      </a:r>
                      <a:endParaRPr lang="fr-FR" sz="1800" kern="1200" dirty="0">
                        <a:solidFill>
                          <a:schemeClr val="dk1"/>
                        </a:solidFill>
                        <a:latin typeface="+mn-lt"/>
                        <a:ea typeface="+mn-ea"/>
                        <a:cs typeface="+mn-cs"/>
                      </a:endParaRPr>
                    </a:p>
                  </a:txBody>
                  <a:tcPr marL="9525" marR="9525" marT="9525" marB="0"/>
                </a:tc>
              </a:tr>
              <a:tr h="264326">
                <a:tc>
                  <a:txBody>
                    <a:bodyPr/>
                    <a:lstStyle/>
                    <a:p>
                      <a:pPr marL="0" algn="l" defTabSz="914400" rtl="0" eaLnBrk="1" fontAlgn="t" latinLnBrk="0" hangingPunct="1"/>
                      <a:r>
                        <a:rPr lang="fr-FR" sz="1800" kern="1200" dirty="0" smtClean="0">
                          <a:solidFill>
                            <a:schemeClr val="dk1"/>
                          </a:solidFill>
                          <a:latin typeface="+mn-lt"/>
                          <a:ea typeface="+mn-ea"/>
                          <a:cs typeface="+mn-cs"/>
                        </a:rPr>
                        <a:t> 1996</a:t>
                      </a:r>
                      <a:endParaRPr lang="fr-FR" sz="1800" kern="1200" dirty="0">
                        <a:solidFill>
                          <a:schemeClr val="dk1"/>
                        </a:solidFill>
                        <a:latin typeface="+mn-lt"/>
                        <a:ea typeface="+mn-ea"/>
                        <a:cs typeface="+mn-cs"/>
                      </a:endParaRPr>
                    </a:p>
                  </a:txBody>
                  <a:tcPr marL="9525" marR="9525" marT="9525"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0" kern="1200" dirty="0" smtClean="0">
                          <a:solidFill>
                            <a:schemeClr val="dk1"/>
                          </a:solidFill>
                          <a:latin typeface="+mn-lt"/>
                          <a:ea typeface="+mn-ea"/>
                          <a:cs typeface="+mn-cs"/>
                        </a:rPr>
                        <a:t> </a:t>
                      </a:r>
                      <a:r>
                        <a:rPr lang="fr-FR" sz="1800" kern="1200" dirty="0" smtClean="0">
                          <a:solidFill>
                            <a:schemeClr val="dk1"/>
                          </a:solidFill>
                          <a:latin typeface="+mn-lt"/>
                          <a:ea typeface="+mn-ea"/>
                          <a:cs typeface="+mn-cs"/>
                        </a:rPr>
                        <a:t>Quota des musiques françaises sur les ondes radios (40%)</a:t>
                      </a:r>
                      <a:endParaRPr lang="fr-FR" sz="1800" b="0" kern="1200" dirty="0">
                        <a:solidFill>
                          <a:schemeClr val="dk1"/>
                        </a:solidFill>
                        <a:latin typeface="+mn-lt"/>
                        <a:ea typeface="+mn-ea"/>
                        <a:cs typeface="+mn-cs"/>
                      </a:endParaRPr>
                    </a:p>
                  </a:txBody>
                  <a:tcPr marL="9525" marR="9525" marT="9525" marB="0"/>
                </a:tc>
              </a:tr>
              <a:tr h="408755">
                <a:tc>
                  <a:txBody>
                    <a:bodyPr/>
                    <a:lstStyle/>
                    <a:p>
                      <a:pPr marL="0" algn="l" defTabSz="914400" rtl="0" eaLnBrk="1" fontAlgn="t" latinLnBrk="0" hangingPunct="1"/>
                      <a:r>
                        <a:rPr lang="fr-FR" sz="1800" kern="1200" dirty="0" smtClean="0">
                          <a:solidFill>
                            <a:schemeClr val="dk1"/>
                          </a:solidFill>
                          <a:latin typeface="+mn-lt"/>
                          <a:ea typeface="+mn-ea"/>
                          <a:cs typeface="+mn-cs"/>
                        </a:rPr>
                        <a:t> 1996</a:t>
                      </a:r>
                      <a:endParaRPr lang="fr-FR" sz="1800" kern="1200" dirty="0">
                        <a:solidFill>
                          <a:schemeClr val="dk1"/>
                        </a:solidFill>
                        <a:latin typeface="+mn-lt"/>
                        <a:ea typeface="+mn-ea"/>
                        <a:cs typeface="+mn-cs"/>
                      </a:endParaRPr>
                    </a:p>
                  </a:txBody>
                  <a:tcPr marL="9525" marR="9525" marT="9525" marB="0"/>
                </a:tc>
                <a:tc>
                  <a:txBody>
                    <a:bodyPr/>
                    <a:lstStyle/>
                    <a:p>
                      <a:r>
                        <a:rPr lang="fr-FR" sz="1800" b="0" kern="1200" dirty="0" smtClean="0">
                          <a:solidFill>
                            <a:schemeClr val="dk1"/>
                          </a:solidFill>
                          <a:latin typeface="+mn-lt"/>
                          <a:ea typeface="+mn-ea"/>
                          <a:cs typeface="+mn-cs"/>
                        </a:rPr>
                        <a:t>  débuts des essais de  radio numérique  Digital Audio </a:t>
                      </a:r>
                      <a:r>
                        <a:rPr lang="fr-FR" sz="1800" b="0" kern="1200" dirty="0" err="1" smtClean="0">
                          <a:solidFill>
                            <a:schemeClr val="dk1"/>
                          </a:solidFill>
                          <a:latin typeface="+mn-lt"/>
                          <a:ea typeface="+mn-ea"/>
                          <a:cs typeface="+mn-cs"/>
                        </a:rPr>
                        <a:t>Broadcasting</a:t>
                      </a:r>
                      <a:endParaRPr lang="fr-FR" sz="1800" b="0" kern="1200" dirty="0">
                        <a:solidFill>
                          <a:schemeClr val="dk1"/>
                        </a:solidFill>
                        <a:latin typeface="+mn-lt"/>
                        <a:ea typeface="+mn-ea"/>
                        <a:cs typeface="+mn-cs"/>
                      </a:endParaRPr>
                    </a:p>
                  </a:txBody>
                  <a:tcPr marL="9525" marR="9525" marT="9525" marB="0"/>
                </a:tc>
              </a:tr>
              <a:tr h="830614">
                <a:tc>
                  <a:txBody>
                    <a:bodyPr/>
                    <a:lstStyle/>
                    <a:p>
                      <a:pPr marL="0" algn="l" defTabSz="914400" rtl="0" eaLnBrk="1" fontAlgn="t" latinLnBrk="0" hangingPunct="1"/>
                      <a:r>
                        <a:rPr lang="fr-FR" sz="1800" kern="1200" dirty="0" smtClean="0">
                          <a:solidFill>
                            <a:schemeClr val="dk1"/>
                          </a:solidFill>
                          <a:latin typeface="+mn-lt"/>
                          <a:ea typeface="+mn-ea"/>
                          <a:cs typeface="+mn-cs"/>
                        </a:rPr>
                        <a:t>2004</a:t>
                      </a:r>
                      <a:endParaRPr lang="fr-FR" sz="1800" kern="1200" dirty="0">
                        <a:solidFill>
                          <a:schemeClr val="dk1"/>
                        </a:solidFill>
                        <a:latin typeface="+mn-lt"/>
                        <a:ea typeface="+mn-ea"/>
                        <a:cs typeface="+mn-cs"/>
                      </a:endParaRPr>
                    </a:p>
                  </a:txBody>
                  <a:tcPr marL="9525" marR="9525" marT="9525" marB="0"/>
                </a:tc>
                <a:tc>
                  <a:txBody>
                    <a:bodyPr/>
                    <a:lstStyle/>
                    <a:p>
                      <a:r>
                        <a:rPr lang="fr-FR" sz="1800" kern="1200" dirty="0" smtClean="0">
                          <a:solidFill>
                            <a:schemeClr val="dk1"/>
                          </a:solidFill>
                          <a:latin typeface="+mn-lt"/>
                          <a:ea typeface="+mn-ea"/>
                          <a:cs typeface="+mn-cs"/>
                        </a:rPr>
                        <a:t>Arte-radio.com lance le </a:t>
                      </a:r>
                      <a:r>
                        <a:rPr lang="fr-FR" sz="1800" kern="1200" dirty="0" err="1" smtClean="0">
                          <a:solidFill>
                            <a:schemeClr val="dk1"/>
                          </a:solidFill>
                          <a:latin typeface="+mn-lt"/>
                          <a:ea typeface="+mn-ea"/>
                          <a:cs typeface="+mn-cs"/>
                        </a:rPr>
                        <a:t>podcasting</a:t>
                      </a:r>
                      <a:r>
                        <a:rPr lang="fr-FR" sz="1800" kern="1200" dirty="0" smtClean="0">
                          <a:solidFill>
                            <a:schemeClr val="dk1"/>
                          </a:solidFill>
                          <a:latin typeface="+mn-lt"/>
                          <a:ea typeface="+mn-ea"/>
                          <a:cs typeface="+mn-cs"/>
                        </a:rPr>
                        <a:t> gratuit en fichiers MP3</a:t>
                      </a:r>
                      <a:endParaRPr lang="fr-FR" sz="1800" b="0" kern="1200" dirty="0">
                        <a:solidFill>
                          <a:schemeClr val="dk1"/>
                        </a:solidFill>
                        <a:latin typeface="+mn-lt"/>
                        <a:ea typeface="+mn-ea"/>
                        <a:cs typeface="+mn-cs"/>
                      </a:endParaRPr>
                    </a:p>
                  </a:txBody>
                  <a:tcPr marL="9525" marR="9525" marT="9525" marB="0"/>
                </a:tc>
              </a:tr>
            </a:tbl>
          </a:graphicData>
        </a:graphic>
      </p:graphicFrame>
    </p:spTree>
  </p:cSld>
  <p:clrMapOvr>
    <a:masterClrMapping/>
  </p:clrMapOvr>
  <p:transition>
    <p:cut/>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à coins arrondis 3"/>
          <p:cNvSpPr/>
          <p:nvPr/>
        </p:nvSpPr>
        <p:spPr>
          <a:xfrm>
            <a:off x="161510" y="116632"/>
            <a:ext cx="8820980" cy="6597352"/>
          </a:xfrm>
          <a:prstGeom prst="roundRect">
            <a:avLst/>
          </a:prstGeom>
          <a:solidFill>
            <a:schemeClr val="tx2">
              <a:lumMod val="20000"/>
              <a:lumOff val="80000"/>
            </a:schemeClr>
          </a:solidFill>
          <a:ln w="41275" cmpd="sng">
            <a:solidFill>
              <a:schemeClr val="accent1"/>
            </a:solidFill>
          </a:ln>
          <a:effectLst>
            <a:outerShdw blurRad="152400" dist="317500" dir="5400000" sx="105000" sy="105000" rotWithShape="0">
              <a:prstClr val="black">
                <a:alpha val="15000"/>
              </a:prstClr>
            </a:outerShdw>
          </a:effectLst>
          <a:scene3d>
            <a:camera prst="orthographicFront"/>
            <a:lightRig rig="threePt" dir="t"/>
          </a:scene3d>
          <a:sp3d>
            <a:bevelT w="25400"/>
            <a:bevelB w="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dirty="0">
              <a:solidFill>
                <a:srgbClr val="333399"/>
              </a:solidFill>
            </a:endParaRPr>
          </a:p>
        </p:txBody>
      </p:sp>
      <p:sp>
        <p:nvSpPr>
          <p:cNvPr id="2" name="Titre 1"/>
          <p:cNvSpPr>
            <a:spLocks noGrp="1"/>
          </p:cNvSpPr>
          <p:nvPr>
            <p:ph type="ctrTitle"/>
          </p:nvPr>
        </p:nvSpPr>
        <p:spPr>
          <a:xfrm>
            <a:off x="468313" y="333375"/>
            <a:ext cx="8139112" cy="358775"/>
          </a:xfrm>
        </p:spPr>
        <p:txBody>
          <a:bodyPr>
            <a:noAutofit/>
          </a:bodyPr>
          <a:lstStyle/>
          <a:p>
            <a:pPr>
              <a:defRPr/>
            </a:pPr>
            <a:r>
              <a:rPr lang="fr-FR" sz="3600" dirty="0" smtClean="0"/>
              <a:t> </a:t>
            </a:r>
            <a:r>
              <a:rPr lang="fr-FR" sz="3600" b="1" dirty="0" smtClean="0">
                <a:solidFill>
                  <a:schemeClr val="tx2">
                    <a:lumMod val="75000"/>
                  </a:schemeClr>
                </a:solidFill>
                <a:effectLst>
                  <a:outerShdw blurRad="38100" dist="25400" dir="5400000" algn="tl" rotWithShape="0">
                    <a:srgbClr val="000000">
                      <a:alpha val="43000"/>
                    </a:srgbClr>
                  </a:outerShdw>
                </a:effectLst>
              </a:rPr>
              <a:t>Historique de la Télévision</a:t>
            </a:r>
            <a:endParaRPr lang="fr-FR" sz="3600" b="1" dirty="0">
              <a:solidFill>
                <a:schemeClr val="tx2">
                  <a:lumMod val="75000"/>
                </a:schemeClr>
              </a:solidFill>
              <a:effectLst>
                <a:outerShdw blurRad="38100" dist="25400" dir="5400000" algn="tl" rotWithShape="0">
                  <a:srgbClr val="000000">
                    <a:alpha val="43000"/>
                  </a:srgbClr>
                </a:outerShdw>
              </a:effectLst>
            </a:endParaRPr>
          </a:p>
        </p:txBody>
      </p:sp>
      <p:graphicFrame>
        <p:nvGraphicFramePr>
          <p:cNvPr id="6" name="Tableau 5"/>
          <p:cNvGraphicFramePr>
            <a:graphicFrameLocks noGrp="1"/>
          </p:cNvGraphicFramePr>
          <p:nvPr/>
        </p:nvGraphicFramePr>
        <p:xfrm>
          <a:off x="395288" y="836613"/>
          <a:ext cx="8208912" cy="3674400"/>
        </p:xfrm>
        <a:graphic>
          <a:graphicData uri="http://schemas.openxmlformats.org/drawingml/2006/table">
            <a:tbl>
              <a:tblPr firstRow="1" bandRow="1">
                <a:tableStyleId>{5C22544A-7EE6-4342-B048-85BDC9FD1C3A}</a:tableStyleId>
              </a:tblPr>
              <a:tblGrid>
                <a:gridCol w="856582"/>
                <a:gridCol w="7352330"/>
              </a:tblGrid>
              <a:tr h="354155">
                <a:tc>
                  <a:txBody>
                    <a:bodyPr/>
                    <a:lstStyle/>
                    <a:p>
                      <a:r>
                        <a:rPr lang="fr-FR" sz="1600" dirty="0" smtClean="0"/>
                        <a:t>Dates</a:t>
                      </a:r>
                      <a:endParaRPr lang="fr-FR" sz="1600" dirty="0"/>
                    </a:p>
                  </a:txBody>
                  <a:tcPr/>
                </a:tc>
                <a:tc>
                  <a:txBody>
                    <a:bodyPr/>
                    <a:lstStyle/>
                    <a:p>
                      <a:r>
                        <a:rPr lang="fr-FR" dirty="0" smtClean="0"/>
                        <a:t>Evénements</a:t>
                      </a:r>
                      <a:endParaRPr lang="fr-FR" dirty="0"/>
                    </a:p>
                  </a:txBody>
                  <a:tcPr/>
                </a:tc>
              </a:tr>
              <a:tr h="326829">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fr-FR" sz="1800" kern="1200" dirty="0" smtClean="0">
                          <a:solidFill>
                            <a:schemeClr val="dk1"/>
                          </a:solidFill>
                          <a:latin typeface="+mn-lt"/>
                          <a:ea typeface="+mn-ea"/>
                          <a:cs typeface="+mn-cs"/>
                        </a:rPr>
                        <a:t>1925</a:t>
                      </a:r>
                      <a:endParaRPr lang="fr-FR" sz="1800" kern="1200" dirty="0">
                        <a:solidFill>
                          <a:schemeClr val="dk1"/>
                        </a:solidFill>
                        <a:latin typeface="+mn-lt"/>
                        <a:ea typeface="+mn-ea"/>
                        <a:cs typeface="+mn-cs"/>
                      </a:endParaRPr>
                    </a:p>
                  </a:txBody>
                  <a:tcPr marL="9525" marR="9525" marT="9525"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fr-FR" sz="1800" kern="1200" dirty="0">
                          <a:solidFill>
                            <a:schemeClr val="dk1"/>
                          </a:solidFill>
                          <a:latin typeface="+mn-lt"/>
                          <a:ea typeface="+mn-ea"/>
                          <a:cs typeface="+mn-cs"/>
                        </a:rPr>
                        <a:t>Première démonstration  de la télévision par l’inventeur écossais John </a:t>
                      </a:r>
                      <a:r>
                        <a:rPr lang="fr-FR" sz="1800" kern="1200" dirty="0" smtClean="0">
                          <a:solidFill>
                            <a:schemeClr val="dk1"/>
                          </a:solidFill>
                          <a:latin typeface="+mn-lt"/>
                          <a:ea typeface="+mn-ea"/>
                          <a:cs typeface="+mn-cs"/>
                        </a:rPr>
                        <a:t>Baird</a:t>
                      </a:r>
                      <a:endParaRPr lang="fr-FR" sz="1800" kern="1200" dirty="0">
                        <a:solidFill>
                          <a:schemeClr val="dk1"/>
                        </a:solidFill>
                        <a:latin typeface="+mn-lt"/>
                        <a:ea typeface="+mn-ea"/>
                        <a:cs typeface="+mn-cs"/>
                      </a:endParaRPr>
                    </a:p>
                  </a:txBody>
                  <a:tcPr marL="9525" marR="9525" marT="9525" marB="0"/>
                </a:tc>
              </a:tr>
              <a:tr h="326829">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fr-FR" sz="1800" kern="1200" dirty="0">
                          <a:solidFill>
                            <a:schemeClr val="dk1"/>
                          </a:solidFill>
                          <a:latin typeface="+mn-lt"/>
                          <a:ea typeface="+mn-ea"/>
                          <a:cs typeface="+mn-cs"/>
                        </a:rPr>
                        <a:t>1930</a:t>
                      </a:r>
                    </a:p>
                  </a:txBody>
                  <a:tcPr marL="9525" marR="9525" marT="9525"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fr-FR" sz="1800" kern="1200" dirty="0">
                          <a:solidFill>
                            <a:schemeClr val="dk1"/>
                          </a:solidFill>
                          <a:latin typeface="+mn-lt"/>
                          <a:ea typeface="+mn-ea"/>
                          <a:cs typeface="+mn-cs"/>
                        </a:rPr>
                        <a:t>commercialisation du premier récepteur grand public</a:t>
                      </a:r>
                    </a:p>
                  </a:txBody>
                  <a:tcPr marL="9525" marR="9525" marT="9525" marB="0"/>
                </a:tc>
              </a:tr>
              <a:tr h="326829">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fr-FR" sz="1800" kern="1200" dirty="0">
                          <a:solidFill>
                            <a:schemeClr val="dk1"/>
                          </a:solidFill>
                          <a:latin typeface="+mn-lt"/>
                          <a:ea typeface="+mn-ea"/>
                          <a:cs typeface="+mn-cs"/>
                        </a:rPr>
                        <a:t>1931</a:t>
                      </a:r>
                    </a:p>
                  </a:txBody>
                  <a:tcPr marL="9525" marR="9525" marT="9525"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fr-FR" sz="1800" kern="1200" dirty="0" smtClean="0">
                          <a:solidFill>
                            <a:schemeClr val="dk1"/>
                          </a:solidFill>
                          <a:latin typeface="+mn-lt"/>
                          <a:ea typeface="+mn-ea"/>
                          <a:cs typeface="+mn-cs"/>
                        </a:rPr>
                        <a:t>Première émission </a:t>
                      </a:r>
                      <a:r>
                        <a:rPr lang="fr-FR" sz="1800" kern="1200" dirty="0">
                          <a:solidFill>
                            <a:schemeClr val="dk1"/>
                          </a:solidFill>
                          <a:latin typeface="+mn-lt"/>
                          <a:ea typeface="+mn-ea"/>
                          <a:cs typeface="+mn-cs"/>
                        </a:rPr>
                        <a:t>de télévision publique en France par l’ingénieur René Barthélemy</a:t>
                      </a:r>
                    </a:p>
                  </a:txBody>
                  <a:tcPr marL="9525" marR="9525" marT="9525" marB="0"/>
                </a:tc>
              </a:tr>
              <a:tr h="326829">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fr-FR" sz="1800" kern="1200" dirty="0">
                          <a:solidFill>
                            <a:schemeClr val="dk1"/>
                          </a:solidFill>
                          <a:latin typeface="+mn-lt"/>
                          <a:ea typeface="+mn-ea"/>
                          <a:cs typeface="+mn-cs"/>
                        </a:rPr>
                        <a:t>1935</a:t>
                      </a:r>
                    </a:p>
                  </a:txBody>
                  <a:tcPr marL="9525" marR="9525" marT="9525"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fr-FR" sz="1800" kern="1200" dirty="0">
                          <a:solidFill>
                            <a:schemeClr val="dk1"/>
                          </a:solidFill>
                          <a:latin typeface="+mn-lt"/>
                          <a:ea typeface="+mn-ea"/>
                          <a:cs typeface="+mn-cs"/>
                        </a:rPr>
                        <a:t>Premier studio et début des émissions régulières diffusées à partir de la </a:t>
                      </a:r>
                      <a:r>
                        <a:rPr lang="fr-FR" sz="1800" kern="1200" dirty="0" err="1">
                          <a:solidFill>
                            <a:schemeClr val="dk1"/>
                          </a:solidFill>
                          <a:latin typeface="+mn-lt"/>
                          <a:ea typeface="+mn-ea"/>
                          <a:cs typeface="+mn-cs"/>
                        </a:rPr>
                        <a:t>la</a:t>
                      </a:r>
                      <a:r>
                        <a:rPr lang="fr-FR" sz="1800" kern="1200" dirty="0">
                          <a:solidFill>
                            <a:schemeClr val="dk1"/>
                          </a:solidFill>
                          <a:latin typeface="+mn-lt"/>
                          <a:ea typeface="+mn-ea"/>
                          <a:cs typeface="+mn-cs"/>
                        </a:rPr>
                        <a:t> tour Eiffel</a:t>
                      </a:r>
                    </a:p>
                  </a:txBody>
                  <a:tcPr marL="9525" marR="9525" marT="9525" marB="0"/>
                </a:tc>
              </a:tr>
              <a:tr h="326829">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fr-FR" sz="1800" kern="1200" dirty="0">
                          <a:solidFill>
                            <a:schemeClr val="dk1"/>
                          </a:solidFill>
                          <a:latin typeface="+mn-lt"/>
                          <a:ea typeface="+mn-ea"/>
                          <a:cs typeface="+mn-cs"/>
                        </a:rPr>
                        <a:t>1938</a:t>
                      </a:r>
                    </a:p>
                  </a:txBody>
                  <a:tcPr marL="9525" marR="9525" marT="9525"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fr-FR" sz="1800" kern="1200" dirty="0">
                          <a:solidFill>
                            <a:schemeClr val="dk1"/>
                          </a:solidFill>
                          <a:latin typeface="+mn-lt"/>
                          <a:ea typeface="+mn-ea"/>
                          <a:cs typeface="+mn-cs"/>
                        </a:rPr>
                        <a:t>Démonstration de la télévision en couleur par l’ingénieur écossais John Baird</a:t>
                      </a:r>
                    </a:p>
                  </a:txBody>
                  <a:tcPr marL="9525" marR="9525" marT="9525" marB="0"/>
                </a:tc>
              </a:tr>
              <a:tr h="326829">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fr-FR" sz="1800" kern="1200" dirty="0">
                          <a:solidFill>
                            <a:schemeClr val="dk1"/>
                          </a:solidFill>
                          <a:latin typeface="+mn-lt"/>
                          <a:ea typeface="+mn-ea"/>
                          <a:cs typeface="+mn-cs"/>
                        </a:rPr>
                        <a:t>1939</a:t>
                      </a:r>
                    </a:p>
                  </a:txBody>
                  <a:tcPr marL="9525" marR="9525" marT="9525"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fr-FR" sz="1800" kern="1200" dirty="0">
                          <a:solidFill>
                            <a:schemeClr val="dk1"/>
                          </a:solidFill>
                          <a:latin typeface="+mn-lt"/>
                          <a:ea typeface="+mn-ea"/>
                          <a:cs typeface="+mn-cs"/>
                        </a:rPr>
                        <a:t>15 heures hebdomadaires </a:t>
                      </a:r>
                      <a:r>
                        <a:rPr lang="fr-FR" sz="1800" kern="1200" dirty="0" smtClean="0">
                          <a:solidFill>
                            <a:schemeClr val="dk1"/>
                          </a:solidFill>
                          <a:latin typeface="+mn-lt"/>
                          <a:ea typeface="+mn-ea"/>
                          <a:cs typeface="+mn-cs"/>
                        </a:rPr>
                        <a:t>d’émissions </a:t>
                      </a:r>
                      <a:r>
                        <a:rPr lang="fr-FR" sz="1800" kern="1200" dirty="0">
                          <a:solidFill>
                            <a:schemeClr val="dk1"/>
                          </a:solidFill>
                          <a:latin typeface="+mn-lt"/>
                          <a:ea typeface="+mn-ea"/>
                          <a:cs typeface="+mn-cs"/>
                        </a:rPr>
                        <a:t>télévisées sur la région parisienne</a:t>
                      </a:r>
                    </a:p>
                  </a:txBody>
                  <a:tcPr marL="9525" marR="9525" marT="9525" marB="0"/>
                </a:tc>
              </a:tr>
              <a:tr h="326829">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fr-FR" sz="1800" kern="1200" dirty="0">
                          <a:solidFill>
                            <a:schemeClr val="dk1"/>
                          </a:solidFill>
                          <a:latin typeface="+mn-lt"/>
                          <a:ea typeface="+mn-ea"/>
                          <a:cs typeface="+mn-cs"/>
                        </a:rPr>
                        <a:t>1943</a:t>
                      </a:r>
                    </a:p>
                  </a:txBody>
                  <a:tcPr marL="9525" marR="9525" marT="9525"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fr-FR" sz="1800" kern="1200" dirty="0">
                          <a:solidFill>
                            <a:schemeClr val="dk1"/>
                          </a:solidFill>
                          <a:latin typeface="+mn-lt"/>
                          <a:ea typeface="+mn-ea"/>
                          <a:cs typeface="+mn-cs"/>
                        </a:rPr>
                        <a:t>Création de Radio-Paris par les autorités allemandes</a:t>
                      </a:r>
                    </a:p>
                  </a:txBody>
                  <a:tcPr marL="9525" marR="9525" marT="9525" marB="0"/>
                </a:tc>
              </a:tr>
              <a:tr h="326829">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fr-FR" sz="1800" kern="1200">
                          <a:solidFill>
                            <a:schemeClr val="dk1"/>
                          </a:solidFill>
                          <a:latin typeface="+mn-lt"/>
                          <a:ea typeface="+mn-ea"/>
                          <a:cs typeface="+mn-cs"/>
                        </a:rPr>
                        <a:t>1945</a:t>
                      </a:r>
                    </a:p>
                  </a:txBody>
                  <a:tcPr marL="9525" marR="9525" marT="9525"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fr-FR" sz="1800" kern="1200" dirty="0">
                          <a:solidFill>
                            <a:schemeClr val="dk1"/>
                          </a:solidFill>
                          <a:latin typeface="+mn-lt"/>
                          <a:ea typeface="+mn-ea"/>
                          <a:cs typeface="+mn-cs"/>
                        </a:rPr>
                        <a:t>Le monopole de </a:t>
                      </a:r>
                      <a:r>
                        <a:rPr lang="fr-FR" sz="1800" kern="1200" dirty="0" smtClean="0">
                          <a:solidFill>
                            <a:schemeClr val="dk1"/>
                          </a:solidFill>
                          <a:latin typeface="+mn-lt"/>
                          <a:ea typeface="+mn-ea"/>
                          <a:cs typeface="+mn-cs"/>
                        </a:rPr>
                        <a:t>l’État </a:t>
                      </a:r>
                      <a:r>
                        <a:rPr lang="fr-FR" sz="1800" kern="1200" dirty="0">
                          <a:solidFill>
                            <a:schemeClr val="dk1"/>
                          </a:solidFill>
                          <a:latin typeface="+mn-lt"/>
                          <a:ea typeface="+mn-ea"/>
                          <a:cs typeface="+mn-cs"/>
                        </a:rPr>
                        <a:t>sur la </a:t>
                      </a:r>
                      <a:r>
                        <a:rPr lang="fr-FR" sz="1800" kern="1200" dirty="0" err="1" smtClean="0">
                          <a:solidFill>
                            <a:schemeClr val="dk1"/>
                          </a:solidFill>
                          <a:latin typeface="+mn-lt"/>
                          <a:ea typeface="+mn-ea"/>
                          <a:cs typeface="+mn-cs"/>
                        </a:rPr>
                        <a:t>radio-diffusion</a:t>
                      </a:r>
                      <a:r>
                        <a:rPr lang="fr-FR" sz="1800" kern="1200" dirty="0" smtClean="0">
                          <a:solidFill>
                            <a:schemeClr val="dk1"/>
                          </a:solidFill>
                          <a:latin typeface="+mn-lt"/>
                          <a:ea typeface="+mn-ea"/>
                          <a:cs typeface="+mn-cs"/>
                        </a:rPr>
                        <a:t> </a:t>
                      </a:r>
                      <a:r>
                        <a:rPr lang="fr-FR" sz="1800" kern="1200" dirty="0">
                          <a:solidFill>
                            <a:schemeClr val="dk1"/>
                          </a:solidFill>
                          <a:latin typeface="+mn-lt"/>
                          <a:ea typeface="+mn-ea"/>
                          <a:cs typeface="+mn-cs"/>
                        </a:rPr>
                        <a:t>est instauré</a:t>
                      </a:r>
                    </a:p>
                  </a:txBody>
                  <a:tcPr marL="9525" marR="9525" marT="9525" marB="0"/>
                </a:tc>
              </a:tr>
            </a:tbl>
          </a:graphicData>
        </a:graphic>
      </p:graphicFrame>
    </p:spTree>
  </p:cSld>
  <p:clrMapOvr>
    <a:masterClrMapping/>
  </p:clrMapOvr>
  <p:transition>
    <p:cut/>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à coins arrondis 3"/>
          <p:cNvSpPr/>
          <p:nvPr/>
        </p:nvSpPr>
        <p:spPr>
          <a:xfrm>
            <a:off x="161510" y="116632"/>
            <a:ext cx="8820980" cy="6597352"/>
          </a:xfrm>
          <a:prstGeom prst="roundRect">
            <a:avLst/>
          </a:prstGeom>
          <a:solidFill>
            <a:schemeClr val="tx2">
              <a:lumMod val="20000"/>
              <a:lumOff val="80000"/>
            </a:schemeClr>
          </a:solidFill>
          <a:ln w="41275" cmpd="sng">
            <a:solidFill>
              <a:schemeClr val="accent1"/>
            </a:solidFill>
          </a:ln>
          <a:effectLst>
            <a:outerShdw blurRad="152400" dist="317500" dir="5400000" sx="105000" sy="105000" rotWithShape="0">
              <a:prstClr val="black">
                <a:alpha val="15000"/>
              </a:prstClr>
            </a:outerShdw>
          </a:effectLst>
          <a:scene3d>
            <a:camera prst="orthographicFront"/>
            <a:lightRig rig="threePt" dir="t"/>
          </a:scene3d>
          <a:sp3d>
            <a:bevelT w="25400"/>
            <a:bevelB w="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dirty="0">
              <a:solidFill>
                <a:srgbClr val="333399"/>
              </a:solidFill>
            </a:endParaRPr>
          </a:p>
        </p:txBody>
      </p:sp>
      <p:sp>
        <p:nvSpPr>
          <p:cNvPr id="2" name="Titre 1"/>
          <p:cNvSpPr>
            <a:spLocks noGrp="1"/>
          </p:cNvSpPr>
          <p:nvPr>
            <p:ph type="ctrTitle"/>
          </p:nvPr>
        </p:nvSpPr>
        <p:spPr>
          <a:xfrm>
            <a:off x="468313" y="188913"/>
            <a:ext cx="8139112" cy="360362"/>
          </a:xfrm>
        </p:spPr>
        <p:txBody>
          <a:bodyPr>
            <a:noAutofit/>
          </a:bodyPr>
          <a:lstStyle/>
          <a:p>
            <a:pPr>
              <a:defRPr/>
            </a:pPr>
            <a:r>
              <a:rPr lang="fr-FR" sz="3600" dirty="0" smtClean="0"/>
              <a:t> </a:t>
            </a:r>
            <a:r>
              <a:rPr lang="fr-FR" sz="3600" b="1" dirty="0" smtClean="0">
                <a:solidFill>
                  <a:schemeClr val="tx2">
                    <a:lumMod val="75000"/>
                  </a:schemeClr>
                </a:solidFill>
                <a:effectLst>
                  <a:outerShdw blurRad="38100" dist="25400" dir="5400000" algn="tl" rotWithShape="0">
                    <a:srgbClr val="000000">
                      <a:alpha val="43000"/>
                    </a:srgbClr>
                  </a:outerShdw>
                </a:effectLst>
              </a:rPr>
              <a:t>Historique de la Télévision</a:t>
            </a:r>
            <a:endParaRPr lang="fr-FR" sz="3600" b="1" dirty="0">
              <a:solidFill>
                <a:schemeClr val="tx2">
                  <a:lumMod val="75000"/>
                </a:schemeClr>
              </a:solidFill>
              <a:effectLst>
                <a:outerShdw blurRad="38100" dist="25400" dir="5400000" algn="tl" rotWithShape="0">
                  <a:srgbClr val="000000">
                    <a:alpha val="43000"/>
                  </a:srgbClr>
                </a:outerShdw>
              </a:effectLst>
            </a:endParaRPr>
          </a:p>
        </p:txBody>
      </p:sp>
      <p:graphicFrame>
        <p:nvGraphicFramePr>
          <p:cNvPr id="6" name="Tableau 5"/>
          <p:cNvGraphicFramePr>
            <a:graphicFrameLocks noGrp="1"/>
          </p:cNvGraphicFramePr>
          <p:nvPr/>
        </p:nvGraphicFramePr>
        <p:xfrm>
          <a:off x="539750" y="620713"/>
          <a:ext cx="8064896" cy="5865051"/>
        </p:xfrm>
        <a:graphic>
          <a:graphicData uri="http://schemas.openxmlformats.org/drawingml/2006/table">
            <a:tbl>
              <a:tblPr firstRow="1" bandRow="1">
                <a:tableStyleId>{5C22544A-7EE6-4342-B048-85BDC9FD1C3A}</a:tableStyleId>
              </a:tblPr>
              <a:tblGrid>
                <a:gridCol w="707447"/>
                <a:gridCol w="7357449"/>
              </a:tblGrid>
              <a:tr h="379300">
                <a:tc>
                  <a:txBody>
                    <a:bodyPr/>
                    <a:lstStyle/>
                    <a:p>
                      <a:r>
                        <a:rPr lang="fr-FR" sz="1600" dirty="0" smtClean="0"/>
                        <a:t>Dates</a:t>
                      </a:r>
                      <a:endParaRPr lang="fr-FR" sz="1600" dirty="0"/>
                    </a:p>
                  </a:txBody>
                  <a:tcPr/>
                </a:tc>
                <a:tc>
                  <a:txBody>
                    <a:bodyPr/>
                    <a:lstStyle/>
                    <a:p>
                      <a:r>
                        <a:rPr lang="fr-FR" dirty="0" smtClean="0"/>
                        <a:t>Evénements</a:t>
                      </a:r>
                      <a:endParaRPr lang="fr-FR" dirty="0"/>
                    </a:p>
                  </a:txBody>
                  <a:tcPr/>
                </a:tc>
              </a:tr>
              <a:tr h="338928">
                <a:tc>
                  <a:txBody>
                    <a:bodyPr/>
                    <a:lstStyle/>
                    <a:p>
                      <a:pPr algn="r" fontAlgn="t"/>
                      <a:r>
                        <a:rPr lang="fr-FR" sz="1600" kern="1200" dirty="0">
                          <a:solidFill>
                            <a:schemeClr val="dk1"/>
                          </a:solidFill>
                          <a:latin typeface="+mn-lt"/>
                          <a:ea typeface="+mn-ea"/>
                          <a:cs typeface="+mn-cs"/>
                        </a:rPr>
                        <a:t>1946</a:t>
                      </a:r>
                    </a:p>
                  </a:txBody>
                  <a:tcPr marL="9525" marR="9525" marT="9525" marB="0"/>
                </a:tc>
                <a:tc>
                  <a:txBody>
                    <a:bodyPr/>
                    <a:lstStyle/>
                    <a:p>
                      <a:pPr algn="l" fontAlgn="t"/>
                      <a:r>
                        <a:rPr lang="fr-FR" sz="1600" kern="1200" dirty="0">
                          <a:solidFill>
                            <a:schemeClr val="dk1"/>
                          </a:solidFill>
                          <a:latin typeface="+mn-lt"/>
                          <a:ea typeface="+mn-ea"/>
                          <a:cs typeface="+mn-cs"/>
                        </a:rPr>
                        <a:t>Premier bulletin météo à la télévision française</a:t>
                      </a:r>
                    </a:p>
                  </a:txBody>
                  <a:tcPr marL="9525" marR="9525" marT="9525" marB="0"/>
                </a:tc>
              </a:tr>
              <a:tr h="721934">
                <a:tc>
                  <a:txBody>
                    <a:bodyPr/>
                    <a:lstStyle/>
                    <a:p>
                      <a:pPr algn="r" fontAlgn="t"/>
                      <a:r>
                        <a:rPr lang="fr-FR" sz="1600" kern="1200" dirty="0">
                          <a:solidFill>
                            <a:schemeClr val="dk1"/>
                          </a:solidFill>
                          <a:latin typeface="+mn-lt"/>
                          <a:ea typeface="+mn-ea"/>
                          <a:cs typeface="+mn-cs"/>
                        </a:rPr>
                        <a:t>1948</a:t>
                      </a:r>
                    </a:p>
                  </a:txBody>
                  <a:tcPr marL="9525" marR="9525" marT="9525" marB="0"/>
                </a:tc>
                <a:tc>
                  <a:txBody>
                    <a:bodyPr/>
                    <a:lstStyle/>
                    <a:p>
                      <a:pPr algn="l" fontAlgn="t"/>
                      <a:r>
                        <a:rPr lang="fr-FR" sz="1600" kern="1200" dirty="0">
                          <a:solidFill>
                            <a:schemeClr val="dk1"/>
                          </a:solidFill>
                          <a:latin typeface="+mn-lt"/>
                          <a:ea typeface="+mn-ea"/>
                          <a:cs typeface="+mn-cs"/>
                        </a:rPr>
                        <a:t>La liberté de diffusion et de réception des idées et des informations inscrite dans l’article 19 de la Déclaration universelle des Droits de l'Homme adoptée le 10 décembre 1948 par l’ONU</a:t>
                      </a:r>
                    </a:p>
                  </a:txBody>
                  <a:tcPr marL="9525" marR="9525" marT="9525" marB="0"/>
                </a:tc>
              </a:tr>
              <a:tr h="1226783">
                <a:tc>
                  <a:txBody>
                    <a:bodyPr/>
                    <a:lstStyle/>
                    <a:p>
                      <a:pPr algn="r" fontAlgn="t"/>
                      <a:r>
                        <a:rPr lang="fr-FR" sz="1600" kern="1200" dirty="0" smtClean="0">
                          <a:solidFill>
                            <a:schemeClr val="dk1"/>
                          </a:solidFill>
                          <a:latin typeface="+mn-lt"/>
                          <a:ea typeface="+mn-ea"/>
                          <a:cs typeface="+mn-cs"/>
                        </a:rPr>
                        <a:t>1949</a:t>
                      </a:r>
                      <a:endParaRPr lang="fr-FR" sz="1600" kern="1200" dirty="0">
                        <a:solidFill>
                          <a:schemeClr val="dk1"/>
                        </a:solidFill>
                        <a:latin typeface="+mn-lt"/>
                        <a:ea typeface="+mn-ea"/>
                        <a:cs typeface="+mn-cs"/>
                      </a:endParaRPr>
                    </a:p>
                  </a:txBody>
                  <a:tcPr marL="9525" marR="9525" marT="9525"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fr-FR" sz="1600" kern="1200" dirty="0">
                          <a:solidFill>
                            <a:schemeClr val="dk1"/>
                          </a:solidFill>
                          <a:latin typeface="+mn-lt"/>
                          <a:ea typeface="+mn-ea"/>
                          <a:cs typeface="+mn-cs"/>
                        </a:rPr>
                        <a:t>Diffusion des premiers journaux </a:t>
                      </a:r>
                      <a:r>
                        <a:rPr lang="fr-FR" sz="1600" kern="1200" dirty="0" smtClean="0">
                          <a:solidFill>
                            <a:schemeClr val="dk1"/>
                          </a:solidFill>
                          <a:latin typeface="+mn-lt"/>
                          <a:ea typeface="+mn-ea"/>
                          <a:cs typeface="+mn-cs"/>
                        </a:rPr>
                        <a:t>quotidiens.</a:t>
                      </a:r>
                    </a:p>
                    <a:p>
                      <a:pPr marL="0" marR="0" indent="0" algn="l" defTabSz="914400" rtl="0" eaLnBrk="1" fontAlgn="t" latinLnBrk="0" hangingPunct="1">
                        <a:lnSpc>
                          <a:spcPct val="100000"/>
                        </a:lnSpc>
                        <a:spcBef>
                          <a:spcPts val="0"/>
                        </a:spcBef>
                        <a:spcAft>
                          <a:spcPts val="0"/>
                        </a:spcAft>
                        <a:buClrTx/>
                        <a:buSzTx/>
                        <a:buFontTx/>
                        <a:buNone/>
                        <a:tabLst/>
                        <a:defRPr/>
                      </a:pPr>
                      <a:r>
                        <a:rPr lang="fr-FR" sz="1600" kern="1200" dirty="0" smtClean="0">
                          <a:solidFill>
                            <a:schemeClr val="dk1"/>
                          </a:solidFill>
                          <a:latin typeface="+mn-lt"/>
                          <a:ea typeface="+mn-ea"/>
                          <a:cs typeface="+mn-cs"/>
                        </a:rPr>
                        <a:t> Mise au point par Henri de France du SECAM couleur.</a:t>
                      </a:r>
                    </a:p>
                    <a:p>
                      <a:pPr marL="0" marR="0" indent="0" algn="l" defTabSz="914400" rtl="0" eaLnBrk="1" fontAlgn="t" latinLnBrk="0" hangingPunct="1">
                        <a:lnSpc>
                          <a:spcPct val="100000"/>
                        </a:lnSpc>
                        <a:spcBef>
                          <a:spcPts val="0"/>
                        </a:spcBef>
                        <a:spcAft>
                          <a:spcPts val="0"/>
                        </a:spcAft>
                        <a:buClrTx/>
                        <a:buSzTx/>
                        <a:buFontTx/>
                        <a:buNone/>
                        <a:tabLst/>
                        <a:defRPr/>
                      </a:pPr>
                      <a:r>
                        <a:rPr lang="fr-FR" sz="1600" kern="1200" dirty="0" smtClean="0">
                          <a:solidFill>
                            <a:schemeClr val="dk1"/>
                          </a:solidFill>
                          <a:latin typeface="+mn-lt"/>
                          <a:ea typeface="+mn-ea"/>
                          <a:cs typeface="+mn-cs"/>
                        </a:rPr>
                        <a:t>La Radiodiffusion française en charge du service public de radiotélévision devient la Radiodiffusion Télévision française (RTF). la redevance de la radio est étendue aux postes de télévision </a:t>
                      </a:r>
                      <a:endParaRPr lang="fr-FR" sz="1600" kern="1200" dirty="0">
                        <a:solidFill>
                          <a:schemeClr val="dk1"/>
                        </a:solidFill>
                        <a:latin typeface="+mn-lt"/>
                        <a:ea typeface="+mn-ea"/>
                        <a:cs typeface="+mn-cs"/>
                      </a:endParaRPr>
                    </a:p>
                  </a:txBody>
                  <a:tcPr marL="9525" marR="9525" marT="9525" marB="0"/>
                </a:tc>
              </a:tr>
              <a:tr h="578828">
                <a:tc>
                  <a:txBody>
                    <a:bodyPr/>
                    <a:lstStyle/>
                    <a:p>
                      <a:pPr algn="r" fontAlgn="t"/>
                      <a:r>
                        <a:rPr lang="fr-FR" sz="1600" kern="1200" dirty="0">
                          <a:solidFill>
                            <a:schemeClr val="dk1"/>
                          </a:solidFill>
                          <a:latin typeface="+mn-lt"/>
                          <a:ea typeface="+mn-ea"/>
                          <a:cs typeface="+mn-cs"/>
                        </a:rPr>
                        <a:t>1950</a:t>
                      </a:r>
                    </a:p>
                  </a:txBody>
                  <a:tcPr marL="9525" marR="9525" marT="9525" marB="0"/>
                </a:tc>
                <a:tc>
                  <a:txBody>
                    <a:bodyPr/>
                    <a:lstStyle/>
                    <a:p>
                      <a:pPr algn="l" fontAlgn="t"/>
                      <a:r>
                        <a:rPr lang="fr-FR" sz="1600" kern="1200" dirty="0">
                          <a:solidFill>
                            <a:schemeClr val="dk1"/>
                          </a:solidFill>
                          <a:latin typeface="+mn-lt"/>
                          <a:ea typeface="+mn-ea"/>
                          <a:cs typeface="+mn-cs"/>
                        </a:rPr>
                        <a:t>Premier direct télévisé en France : la </a:t>
                      </a:r>
                      <a:r>
                        <a:rPr lang="fr-FR" sz="1600" kern="1200" dirty="0" smtClean="0">
                          <a:solidFill>
                            <a:schemeClr val="dk1"/>
                          </a:solidFill>
                          <a:latin typeface="+mn-lt"/>
                          <a:ea typeface="+mn-ea"/>
                          <a:cs typeface="+mn-cs"/>
                        </a:rPr>
                        <a:t>pièce </a:t>
                      </a:r>
                      <a:r>
                        <a:rPr lang="fr-FR" sz="1600" kern="1200" dirty="0">
                          <a:solidFill>
                            <a:schemeClr val="dk1"/>
                          </a:solidFill>
                          <a:latin typeface="+mn-lt"/>
                          <a:ea typeface="+mn-ea"/>
                          <a:cs typeface="+mn-cs"/>
                        </a:rPr>
                        <a:t>de Marivaux, Les  jeux de l’amour  </a:t>
                      </a:r>
                      <a:r>
                        <a:rPr lang="fr-FR" sz="1600" kern="1200" dirty="0" smtClean="0">
                          <a:solidFill>
                            <a:schemeClr val="dk1"/>
                          </a:solidFill>
                          <a:latin typeface="+mn-lt"/>
                          <a:ea typeface="+mn-ea"/>
                          <a:cs typeface="+mn-cs"/>
                        </a:rPr>
                        <a:t>et du </a:t>
                      </a:r>
                      <a:r>
                        <a:rPr lang="fr-FR" sz="1600" kern="1200" dirty="0">
                          <a:solidFill>
                            <a:schemeClr val="dk1"/>
                          </a:solidFill>
                          <a:latin typeface="+mn-lt"/>
                          <a:ea typeface="+mn-ea"/>
                          <a:cs typeface="+mn-cs"/>
                        </a:rPr>
                        <a:t>hasard 1950 : 20 heures de programmes par semaine.</a:t>
                      </a:r>
                    </a:p>
                  </a:txBody>
                  <a:tcPr marL="9525" marR="9525" marT="9525" marB="0"/>
                </a:tc>
              </a:tr>
              <a:tr h="261568">
                <a:tc>
                  <a:txBody>
                    <a:bodyPr/>
                    <a:lstStyle/>
                    <a:p>
                      <a:pPr algn="r" fontAlgn="t"/>
                      <a:r>
                        <a:rPr lang="fr-FR" sz="1600" kern="1200" dirty="0" smtClean="0">
                          <a:solidFill>
                            <a:schemeClr val="dk1"/>
                          </a:solidFill>
                          <a:latin typeface="+mn-lt"/>
                          <a:ea typeface="+mn-ea"/>
                          <a:cs typeface="+mn-cs"/>
                        </a:rPr>
                        <a:t>1954</a:t>
                      </a:r>
                      <a:endParaRPr lang="fr-FR" sz="1600" kern="1200" dirty="0">
                        <a:solidFill>
                          <a:schemeClr val="dk1"/>
                        </a:solidFill>
                        <a:latin typeface="+mn-lt"/>
                        <a:ea typeface="+mn-ea"/>
                        <a:cs typeface="+mn-cs"/>
                      </a:endParaRPr>
                    </a:p>
                  </a:txBody>
                  <a:tcPr marL="9525" marR="9525" marT="9525" marB="0"/>
                </a:tc>
                <a:tc>
                  <a:txBody>
                    <a:bodyPr/>
                    <a:lstStyle/>
                    <a:p>
                      <a:pPr algn="l" fontAlgn="t"/>
                      <a:r>
                        <a:rPr lang="fr-FR" sz="1600" kern="1200" dirty="0" smtClean="0">
                          <a:solidFill>
                            <a:schemeClr val="dk1"/>
                          </a:solidFill>
                          <a:latin typeface="+mn-lt"/>
                          <a:ea typeface="+mn-ea"/>
                          <a:cs typeface="+mn-cs"/>
                        </a:rPr>
                        <a:t>Premières émissions télé couleur aux USA</a:t>
                      </a:r>
                      <a:endParaRPr lang="fr-FR" sz="1600" kern="1200" dirty="0">
                        <a:solidFill>
                          <a:schemeClr val="dk1"/>
                        </a:solidFill>
                        <a:latin typeface="+mn-lt"/>
                        <a:ea typeface="+mn-ea"/>
                        <a:cs typeface="+mn-cs"/>
                      </a:endParaRPr>
                    </a:p>
                  </a:txBody>
                  <a:tcPr marL="9525" marR="9525" marT="9525" marB="0"/>
                </a:tc>
              </a:tr>
              <a:tr h="578828">
                <a:tc>
                  <a:txBody>
                    <a:bodyPr/>
                    <a:lstStyle/>
                    <a:p>
                      <a:pPr algn="r" fontAlgn="t"/>
                      <a:r>
                        <a:rPr lang="fr-FR" sz="1600" kern="1200" dirty="0">
                          <a:solidFill>
                            <a:schemeClr val="dk1"/>
                          </a:solidFill>
                          <a:latin typeface="+mn-lt"/>
                          <a:ea typeface="+mn-ea"/>
                          <a:cs typeface="+mn-cs"/>
                        </a:rPr>
                        <a:t>1954</a:t>
                      </a:r>
                    </a:p>
                  </a:txBody>
                  <a:tcPr marL="9525" marR="9525" marT="9525" marB="0"/>
                </a:tc>
                <a:tc>
                  <a:txBody>
                    <a:bodyPr/>
                    <a:lstStyle/>
                    <a:p>
                      <a:pPr algn="l" fontAlgn="t"/>
                      <a:r>
                        <a:rPr lang="fr-FR" sz="1600" kern="1200" dirty="0">
                          <a:solidFill>
                            <a:schemeClr val="dk1"/>
                          </a:solidFill>
                          <a:latin typeface="+mn-lt"/>
                          <a:ea typeface="+mn-ea"/>
                          <a:cs typeface="+mn-cs"/>
                        </a:rPr>
                        <a:t>Création de </a:t>
                      </a:r>
                      <a:r>
                        <a:rPr lang="fr-FR" sz="1600" kern="1200" dirty="0" smtClean="0">
                          <a:solidFill>
                            <a:schemeClr val="dk1"/>
                          </a:solidFill>
                          <a:latin typeface="+mn-lt"/>
                          <a:ea typeface="+mn-ea"/>
                          <a:cs typeface="+mn-cs"/>
                        </a:rPr>
                        <a:t>l'Eurovision pour la coordination des programmes. Siège à Genève  et technique à Bruxelles</a:t>
                      </a:r>
                      <a:endParaRPr lang="fr-FR" sz="1600" kern="1200" dirty="0">
                        <a:solidFill>
                          <a:schemeClr val="dk1"/>
                        </a:solidFill>
                        <a:latin typeface="+mn-lt"/>
                        <a:ea typeface="+mn-ea"/>
                        <a:cs typeface="+mn-cs"/>
                      </a:endParaRPr>
                    </a:p>
                  </a:txBody>
                  <a:tcPr marL="9525" marR="9525" marT="9525" marB="0"/>
                </a:tc>
              </a:tr>
              <a:tr h="338928">
                <a:tc>
                  <a:txBody>
                    <a:bodyPr/>
                    <a:lstStyle/>
                    <a:p>
                      <a:pPr marL="0" algn="r" defTabSz="914400" rtl="0" eaLnBrk="1" fontAlgn="t" latinLnBrk="0" hangingPunct="1"/>
                      <a:r>
                        <a:rPr lang="fr-FR" sz="1600" kern="1200" dirty="0" smtClean="0">
                          <a:solidFill>
                            <a:schemeClr val="dk1"/>
                          </a:solidFill>
                          <a:latin typeface="+mn-lt"/>
                          <a:ea typeface="+mn-ea"/>
                          <a:cs typeface="+mn-cs"/>
                        </a:rPr>
                        <a:t>1958</a:t>
                      </a:r>
                      <a:endParaRPr lang="fr-FR" sz="1600" kern="1200" dirty="0">
                        <a:solidFill>
                          <a:schemeClr val="dk1"/>
                        </a:solidFill>
                        <a:latin typeface="+mn-lt"/>
                        <a:ea typeface="+mn-ea"/>
                        <a:cs typeface="+mn-cs"/>
                      </a:endParaRPr>
                    </a:p>
                  </a:txBody>
                  <a:tcPr marL="9525" marR="9525" marT="9525" marB="0"/>
                </a:tc>
                <a:tc>
                  <a:txBody>
                    <a:bodyPr/>
                    <a:lstStyle/>
                    <a:p>
                      <a:pPr marL="0" algn="l" defTabSz="914400" rtl="0" eaLnBrk="1" fontAlgn="t" latinLnBrk="0" hangingPunct="1"/>
                      <a:r>
                        <a:rPr lang="fr-FR" sz="1600" kern="1200" dirty="0" smtClean="0">
                          <a:solidFill>
                            <a:schemeClr val="dk1"/>
                          </a:solidFill>
                          <a:latin typeface="+mn-lt"/>
                          <a:ea typeface="+mn-ea"/>
                          <a:cs typeface="+mn-cs"/>
                        </a:rPr>
                        <a:t>« Les cinq dernières minutes» avec l’inspecteur </a:t>
                      </a:r>
                      <a:r>
                        <a:rPr lang="fr-FR" sz="1600" kern="1200" dirty="0" err="1" smtClean="0">
                          <a:solidFill>
                            <a:schemeClr val="dk1"/>
                          </a:solidFill>
                          <a:latin typeface="+mn-lt"/>
                          <a:ea typeface="+mn-ea"/>
                          <a:cs typeface="+mn-cs"/>
                        </a:rPr>
                        <a:t>Bourrel</a:t>
                      </a:r>
                      <a:r>
                        <a:rPr lang="fr-FR" sz="1600" kern="1200" dirty="0" smtClean="0">
                          <a:solidFill>
                            <a:schemeClr val="dk1"/>
                          </a:solidFill>
                          <a:latin typeface="+mn-lt"/>
                          <a:ea typeface="+mn-ea"/>
                          <a:cs typeface="+mn-cs"/>
                        </a:rPr>
                        <a:t>. Durera jusqu’en 1975 !</a:t>
                      </a:r>
                      <a:endParaRPr lang="fr-FR" sz="1600" kern="1200" dirty="0">
                        <a:solidFill>
                          <a:schemeClr val="dk1"/>
                        </a:solidFill>
                        <a:latin typeface="+mn-lt"/>
                        <a:ea typeface="+mn-ea"/>
                        <a:cs typeface="+mn-cs"/>
                      </a:endParaRPr>
                    </a:p>
                  </a:txBody>
                  <a:tcPr marL="9525" marR="9525" marT="9525" marB="0"/>
                </a:tc>
              </a:tr>
              <a:tr h="338928">
                <a:tc>
                  <a:txBody>
                    <a:bodyPr/>
                    <a:lstStyle/>
                    <a:p>
                      <a:pPr algn="r" fontAlgn="t"/>
                      <a:r>
                        <a:rPr lang="fr-FR" sz="1600" kern="1200" dirty="0">
                          <a:solidFill>
                            <a:schemeClr val="dk1"/>
                          </a:solidFill>
                          <a:latin typeface="+mn-lt"/>
                          <a:ea typeface="+mn-ea"/>
                          <a:cs typeface="+mn-cs"/>
                        </a:rPr>
                        <a:t>1959</a:t>
                      </a:r>
                    </a:p>
                  </a:txBody>
                  <a:tcPr marL="9525" marR="9525" marT="9525" marB="0"/>
                </a:tc>
                <a:tc>
                  <a:txBody>
                    <a:bodyPr/>
                    <a:lstStyle/>
                    <a:p>
                      <a:pPr algn="l" fontAlgn="t"/>
                      <a:r>
                        <a:rPr lang="fr-FR" sz="1600" kern="1200" dirty="0">
                          <a:solidFill>
                            <a:schemeClr val="dk1"/>
                          </a:solidFill>
                          <a:latin typeface="+mn-lt"/>
                          <a:ea typeface="+mn-ea"/>
                          <a:cs typeface="+mn-cs"/>
                        </a:rPr>
                        <a:t>Premiers spots de publicité collective sur la </a:t>
                      </a:r>
                      <a:r>
                        <a:rPr lang="fr-FR" sz="1600" kern="1200" dirty="0" smtClean="0">
                          <a:solidFill>
                            <a:schemeClr val="dk1"/>
                          </a:solidFill>
                          <a:latin typeface="+mn-lt"/>
                          <a:ea typeface="+mn-ea"/>
                          <a:cs typeface="+mn-cs"/>
                        </a:rPr>
                        <a:t>première </a:t>
                      </a:r>
                      <a:r>
                        <a:rPr lang="fr-FR" sz="1600" kern="1200" dirty="0">
                          <a:solidFill>
                            <a:schemeClr val="dk1"/>
                          </a:solidFill>
                          <a:latin typeface="+mn-lt"/>
                          <a:ea typeface="+mn-ea"/>
                          <a:cs typeface="+mn-cs"/>
                        </a:rPr>
                        <a:t>chaine</a:t>
                      </a:r>
                    </a:p>
                  </a:txBody>
                  <a:tcPr marL="9525" marR="9525" marT="9525" marB="0"/>
                </a:tc>
              </a:tr>
              <a:tr h="695322">
                <a:tc>
                  <a:txBody>
                    <a:bodyPr/>
                    <a:lstStyle/>
                    <a:p>
                      <a:pPr algn="r"/>
                      <a:r>
                        <a:rPr lang="fr-FR" sz="1600" dirty="0" smtClean="0"/>
                        <a:t>1959</a:t>
                      </a:r>
                      <a:endParaRPr lang="fr-FR" sz="1600" dirty="0"/>
                    </a:p>
                  </a:txBody>
                  <a:tcPr marL="9525" marR="9525" marT="9525" marB="0"/>
                </a:tc>
                <a:tc>
                  <a:txBody>
                    <a:bodyPr/>
                    <a:lstStyle/>
                    <a:p>
                      <a:r>
                        <a:rPr lang="fr-FR" sz="1600" dirty="0" smtClean="0"/>
                        <a:t>Cinq colonnes à la une Pierre </a:t>
                      </a:r>
                      <a:r>
                        <a:rPr lang="fr-FR" sz="1600" dirty="0" err="1" smtClean="0"/>
                        <a:t>Lazareff</a:t>
                      </a:r>
                      <a:r>
                        <a:rPr lang="fr-FR" sz="1600" dirty="0" smtClean="0"/>
                        <a:t>. </a:t>
                      </a:r>
                      <a:r>
                        <a:rPr lang="fr-FR" sz="1600" kern="1200" dirty="0" smtClean="0">
                          <a:solidFill>
                            <a:schemeClr val="dk1"/>
                          </a:solidFill>
                          <a:latin typeface="+mn-lt"/>
                          <a:ea typeface="+mn-ea"/>
                          <a:cs typeface="+mn-cs"/>
                        </a:rPr>
                        <a:t>Pierre </a:t>
                      </a:r>
                      <a:r>
                        <a:rPr lang="fr-FR" sz="1600" kern="1200" dirty="0" err="1" smtClean="0">
                          <a:solidFill>
                            <a:schemeClr val="dk1"/>
                          </a:solidFill>
                          <a:latin typeface="+mn-lt"/>
                          <a:ea typeface="+mn-ea"/>
                          <a:cs typeface="+mn-cs"/>
                        </a:rPr>
                        <a:t>Desgraupes</a:t>
                      </a:r>
                      <a:r>
                        <a:rPr lang="fr-FR" sz="1600" kern="1200" dirty="0" smtClean="0">
                          <a:solidFill>
                            <a:schemeClr val="dk1"/>
                          </a:solidFill>
                          <a:latin typeface="+mn-lt"/>
                          <a:ea typeface="+mn-ea"/>
                          <a:cs typeface="+mn-cs"/>
                        </a:rPr>
                        <a:t>, Pierre </a:t>
                      </a:r>
                      <a:r>
                        <a:rPr lang="fr-FR" sz="1600" kern="1200" dirty="0" err="1" smtClean="0">
                          <a:solidFill>
                            <a:schemeClr val="dk1"/>
                          </a:solidFill>
                          <a:latin typeface="+mn-lt"/>
                          <a:ea typeface="+mn-ea"/>
                          <a:cs typeface="+mn-cs"/>
                        </a:rPr>
                        <a:t>Dumayet</a:t>
                      </a:r>
                      <a:r>
                        <a:rPr lang="fr-FR" sz="1600" kern="1200" dirty="0" smtClean="0">
                          <a:solidFill>
                            <a:schemeClr val="dk1"/>
                          </a:solidFill>
                          <a:latin typeface="+mn-lt"/>
                          <a:ea typeface="+mn-ea"/>
                          <a:cs typeface="+mn-cs"/>
                        </a:rPr>
                        <a:t> et Igor </a:t>
                      </a:r>
                      <a:r>
                        <a:rPr lang="fr-FR" sz="1600" kern="1200" dirty="0" err="1" smtClean="0">
                          <a:solidFill>
                            <a:schemeClr val="dk1"/>
                          </a:solidFill>
                          <a:latin typeface="+mn-lt"/>
                          <a:ea typeface="+mn-ea"/>
                          <a:cs typeface="+mn-cs"/>
                        </a:rPr>
                        <a:t>Barrère</a:t>
                      </a:r>
                      <a:r>
                        <a:rPr lang="fr-FR" sz="1600" kern="1200" dirty="0" smtClean="0">
                          <a:solidFill>
                            <a:schemeClr val="dk1"/>
                          </a:solidFill>
                          <a:latin typeface="+mn-lt"/>
                          <a:ea typeface="+mn-ea"/>
                          <a:cs typeface="+mn-cs"/>
                        </a:rPr>
                        <a:t>, le premier vendredi de chaque mois sur la seule chaîne de télé, l'émission cessera peu après les évènements de mai 1968, après 103 numéros</a:t>
                      </a:r>
                      <a:endParaRPr lang="fr-FR" sz="1600" dirty="0"/>
                    </a:p>
                  </a:txBody>
                  <a:tcPr marL="9525" marR="9525" marT="9525" marB="0"/>
                </a:tc>
              </a:tr>
              <a:tr h="338928">
                <a:tc>
                  <a:txBody>
                    <a:bodyPr/>
                    <a:lstStyle/>
                    <a:p>
                      <a:pPr algn="r" fontAlgn="t"/>
                      <a:r>
                        <a:rPr lang="fr-FR" sz="1600" kern="1200" dirty="0">
                          <a:solidFill>
                            <a:schemeClr val="dk1"/>
                          </a:solidFill>
                          <a:latin typeface="+mn-lt"/>
                          <a:ea typeface="+mn-ea"/>
                          <a:cs typeface="+mn-cs"/>
                        </a:rPr>
                        <a:t>1961</a:t>
                      </a:r>
                    </a:p>
                  </a:txBody>
                  <a:tcPr marL="9525" marR="9525" marT="9525" marB="0"/>
                </a:tc>
                <a:tc>
                  <a:txBody>
                    <a:bodyPr/>
                    <a:lstStyle/>
                    <a:p>
                      <a:pPr algn="l" fontAlgn="t"/>
                      <a:r>
                        <a:rPr lang="fr-FR" sz="1600" kern="1200" dirty="0">
                          <a:solidFill>
                            <a:schemeClr val="dk1"/>
                          </a:solidFill>
                          <a:latin typeface="+mn-lt"/>
                          <a:ea typeface="+mn-ea"/>
                          <a:cs typeface="+mn-cs"/>
                        </a:rPr>
                        <a:t>Apparition du carré blanc pour signaler les émissions interdites aux enfants</a:t>
                      </a:r>
                    </a:p>
                  </a:txBody>
                  <a:tcPr marL="9525" marR="9525" marT="9525" marB="0"/>
                </a:tc>
              </a:tr>
            </a:tbl>
          </a:graphicData>
        </a:graphic>
      </p:graphicFrame>
    </p:spTree>
  </p:cSld>
  <p:clrMapOvr>
    <a:masterClrMapping/>
  </p:clrMapOvr>
  <p:transition>
    <p:cut/>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à coins arrondis 3"/>
          <p:cNvSpPr/>
          <p:nvPr/>
        </p:nvSpPr>
        <p:spPr>
          <a:xfrm>
            <a:off x="0" y="116632"/>
            <a:ext cx="8928484" cy="6552728"/>
          </a:xfrm>
          <a:prstGeom prst="roundRect">
            <a:avLst/>
          </a:prstGeom>
          <a:solidFill>
            <a:schemeClr val="tx2">
              <a:lumMod val="20000"/>
              <a:lumOff val="80000"/>
            </a:schemeClr>
          </a:solidFill>
          <a:ln w="41275" cmpd="sng">
            <a:solidFill>
              <a:schemeClr val="accent1"/>
            </a:solidFill>
          </a:ln>
          <a:effectLst>
            <a:outerShdw blurRad="152400" dist="317500" dir="5400000" sx="105000" sy="105000" rotWithShape="0">
              <a:prstClr val="black">
                <a:alpha val="15000"/>
              </a:prstClr>
            </a:outerShdw>
          </a:effectLst>
          <a:scene3d>
            <a:camera prst="orthographicFront"/>
            <a:lightRig rig="threePt" dir="t"/>
          </a:scene3d>
          <a:sp3d>
            <a:bevelT w="25400"/>
            <a:bevelB w="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dirty="0">
              <a:solidFill>
                <a:srgbClr val="333399"/>
              </a:solidFill>
            </a:endParaRPr>
          </a:p>
        </p:txBody>
      </p:sp>
      <p:sp>
        <p:nvSpPr>
          <p:cNvPr id="2" name="Titre 1"/>
          <p:cNvSpPr>
            <a:spLocks noGrp="1"/>
          </p:cNvSpPr>
          <p:nvPr>
            <p:ph type="ctrTitle"/>
          </p:nvPr>
        </p:nvSpPr>
        <p:spPr>
          <a:xfrm>
            <a:off x="468313" y="188913"/>
            <a:ext cx="8139112" cy="576262"/>
          </a:xfrm>
        </p:spPr>
        <p:txBody>
          <a:bodyPr>
            <a:noAutofit/>
          </a:bodyPr>
          <a:lstStyle/>
          <a:p>
            <a:pPr>
              <a:defRPr/>
            </a:pPr>
            <a:r>
              <a:rPr lang="fr-FR" sz="3600" dirty="0" smtClean="0"/>
              <a:t> </a:t>
            </a:r>
            <a:r>
              <a:rPr lang="fr-FR" sz="3600" b="1" dirty="0" smtClean="0">
                <a:solidFill>
                  <a:schemeClr val="tx2">
                    <a:lumMod val="75000"/>
                  </a:schemeClr>
                </a:solidFill>
                <a:effectLst>
                  <a:outerShdw blurRad="38100" dist="25400" dir="5400000" algn="tl" rotWithShape="0">
                    <a:srgbClr val="000000">
                      <a:alpha val="43000"/>
                    </a:srgbClr>
                  </a:outerShdw>
                </a:effectLst>
              </a:rPr>
              <a:t>Historique de la Télévision</a:t>
            </a:r>
            <a:endParaRPr lang="fr-FR" sz="3600" b="1" dirty="0">
              <a:solidFill>
                <a:schemeClr val="tx2">
                  <a:lumMod val="75000"/>
                </a:schemeClr>
              </a:solidFill>
              <a:effectLst>
                <a:outerShdw blurRad="38100" dist="25400" dir="5400000" algn="tl" rotWithShape="0">
                  <a:srgbClr val="000000">
                    <a:alpha val="43000"/>
                  </a:srgbClr>
                </a:outerShdw>
              </a:effectLst>
            </a:endParaRPr>
          </a:p>
        </p:txBody>
      </p:sp>
      <p:graphicFrame>
        <p:nvGraphicFramePr>
          <p:cNvPr id="6" name="Tableau 5"/>
          <p:cNvGraphicFramePr>
            <a:graphicFrameLocks noGrp="1"/>
          </p:cNvGraphicFramePr>
          <p:nvPr/>
        </p:nvGraphicFramePr>
        <p:xfrm>
          <a:off x="323850" y="836613"/>
          <a:ext cx="8424936" cy="5847153"/>
        </p:xfrm>
        <a:graphic>
          <a:graphicData uri="http://schemas.openxmlformats.org/drawingml/2006/table">
            <a:tbl>
              <a:tblPr firstRow="1" bandRow="1">
                <a:tableStyleId>{5C22544A-7EE6-4342-B048-85BDC9FD1C3A}</a:tableStyleId>
              </a:tblPr>
              <a:tblGrid>
                <a:gridCol w="748883"/>
                <a:gridCol w="7676053"/>
              </a:tblGrid>
              <a:tr h="346539">
                <a:tc>
                  <a:txBody>
                    <a:bodyPr/>
                    <a:lstStyle/>
                    <a:p>
                      <a:r>
                        <a:rPr lang="fr-FR" sz="1600" dirty="0" smtClean="0"/>
                        <a:t>Dates</a:t>
                      </a:r>
                      <a:endParaRPr lang="fr-FR" sz="1600" dirty="0"/>
                    </a:p>
                  </a:txBody>
                  <a:tcPr/>
                </a:tc>
                <a:tc>
                  <a:txBody>
                    <a:bodyPr/>
                    <a:lstStyle/>
                    <a:p>
                      <a:r>
                        <a:rPr lang="fr-FR" dirty="0" smtClean="0"/>
                        <a:t>Evénements</a:t>
                      </a:r>
                      <a:endParaRPr lang="fr-FR" dirty="0"/>
                    </a:p>
                  </a:txBody>
                  <a:tcPr/>
                </a:tc>
              </a:tr>
              <a:tr h="498336">
                <a:tc>
                  <a:txBody>
                    <a:bodyPr/>
                    <a:lstStyle/>
                    <a:p>
                      <a:pPr marL="0" algn="l" defTabSz="914400" rtl="0" eaLnBrk="1" fontAlgn="t" latinLnBrk="0" hangingPunct="1"/>
                      <a:r>
                        <a:rPr lang="fr-FR" sz="1800" kern="1200" dirty="0">
                          <a:solidFill>
                            <a:schemeClr val="dk1"/>
                          </a:solidFill>
                          <a:latin typeface="+mn-lt"/>
                          <a:ea typeface="+mn-ea"/>
                          <a:cs typeface="+mn-cs"/>
                        </a:rPr>
                        <a:t>1964</a:t>
                      </a:r>
                    </a:p>
                  </a:txBody>
                  <a:tcPr marL="9525" marR="9525" marT="9525" marB="0"/>
                </a:tc>
                <a:tc>
                  <a:txBody>
                    <a:bodyPr/>
                    <a:lstStyle/>
                    <a:p>
                      <a:pPr marL="0" algn="l" defTabSz="914400" rtl="0" eaLnBrk="1" fontAlgn="t" latinLnBrk="0" hangingPunct="1"/>
                      <a:r>
                        <a:rPr lang="fr-FR" sz="1800" kern="1200" dirty="0">
                          <a:solidFill>
                            <a:schemeClr val="dk1"/>
                          </a:solidFill>
                          <a:latin typeface="+mn-lt"/>
                          <a:ea typeface="+mn-ea"/>
                          <a:cs typeface="+mn-cs"/>
                        </a:rPr>
                        <a:t>Inauguration de la 2° chaîne de télévision </a:t>
                      </a:r>
                      <a:r>
                        <a:rPr lang="fr-FR" sz="1800" kern="1200" dirty="0" smtClean="0">
                          <a:solidFill>
                            <a:schemeClr val="dk1"/>
                          </a:solidFill>
                          <a:latin typeface="+mn-lt"/>
                          <a:ea typeface="+mn-ea"/>
                          <a:cs typeface="+mn-cs"/>
                        </a:rPr>
                        <a:t>française. Création de l'0fﬁce de </a:t>
                      </a:r>
                      <a:r>
                        <a:rPr lang="fr-FR" sz="1800" kern="1200" dirty="0" err="1" smtClean="0">
                          <a:solidFill>
                            <a:schemeClr val="dk1"/>
                          </a:solidFill>
                          <a:latin typeface="+mn-lt"/>
                          <a:ea typeface="+mn-ea"/>
                          <a:cs typeface="+mn-cs"/>
                        </a:rPr>
                        <a:t>Radio-Télévision</a:t>
                      </a:r>
                      <a:r>
                        <a:rPr lang="fr-FR" sz="1800" kern="1200" dirty="0" smtClean="0">
                          <a:solidFill>
                            <a:schemeClr val="dk1"/>
                          </a:solidFill>
                          <a:latin typeface="+mn-lt"/>
                          <a:ea typeface="+mn-ea"/>
                          <a:cs typeface="+mn-cs"/>
                        </a:rPr>
                        <a:t> Française (ORTF)</a:t>
                      </a:r>
                      <a:endParaRPr lang="fr-FR" sz="1800" kern="1200" dirty="0">
                        <a:solidFill>
                          <a:schemeClr val="dk1"/>
                        </a:solidFill>
                        <a:latin typeface="+mn-lt"/>
                        <a:ea typeface="+mn-ea"/>
                        <a:cs typeface="+mn-cs"/>
                      </a:endParaRPr>
                    </a:p>
                  </a:txBody>
                  <a:tcPr marL="9525" marR="9525" marT="9525" marB="0"/>
                </a:tc>
              </a:tr>
              <a:tr h="346539">
                <a:tc>
                  <a:txBody>
                    <a:bodyPr/>
                    <a:lstStyle/>
                    <a:p>
                      <a:r>
                        <a:rPr lang="fr-FR" dirty="0" smtClean="0"/>
                        <a:t>1966</a:t>
                      </a:r>
                      <a:endParaRPr lang="fr-FR" dirty="0"/>
                    </a:p>
                  </a:txBody>
                  <a:tcPr marL="9525" marR="9525" marT="9525" marB="0"/>
                </a:tc>
                <a:tc>
                  <a:txBody>
                    <a:bodyPr/>
                    <a:lstStyle/>
                    <a:p>
                      <a:r>
                        <a:rPr lang="fr-FR" dirty="0" smtClean="0"/>
                        <a:t>Star </a:t>
                      </a:r>
                      <a:r>
                        <a:rPr lang="fr-FR" dirty="0" err="1" smtClean="0"/>
                        <a:t>Treck</a:t>
                      </a:r>
                      <a:r>
                        <a:rPr lang="fr-FR" dirty="0" smtClean="0"/>
                        <a:t>  sur NBC. Diffusé en France à partir de 1982</a:t>
                      </a:r>
                      <a:endParaRPr lang="fr-FR" dirty="0"/>
                    </a:p>
                  </a:txBody>
                  <a:tcPr marL="9525" marR="9525" marT="9525" marB="0"/>
                </a:tc>
              </a:tr>
              <a:tr h="346539">
                <a:tc>
                  <a:txBody>
                    <a:bodyPr/>
                    <a:lstStyle/>
                    <a:p>
                      <a:pPr marL="0" algn="l" defTabSz="914400" rtl="0" eaLnBrk="1" fontAlgn="t" latinLnBrk="0" hangingPunct="1"/>
                      <a:r>
                        <a:rPr lang="fr-FR" sz="1800" kern="1200" dirty="0">
                          <a:solidFill>
                            <a:schemeClr val="dk1"/>
                          </a:solidFill>
                          <a:latin typeface="+mn-lt"/>
                          <a:ea typeface="+mn-ea"/>
                          <a:cs typeface="+mn-cs"/>
                        </a:rPr>
                        <a:t>1967</a:t>
                      </a:r>
                    </a:p>
                  </a:txBody>
                  <a:tcPr marL="9525" marR="9525" marT="9525" marB="0"/>
                </a:tc>
                <a:tc>
                  <a:txBody>
                    <a:bodyPr/>
                    <a:lstStyle/>
                    <a:p>
                      <a:pPr marL="0" algn="l" defTabSz="914400" rtl="0" eaLnBrk="1" fontAlgn="t" latinLnBrk="0" hangingPunct="1"/>
                      <a:r>
                        <a:rPr lang="fr-FR" sz="1800" kern="1200" dirty="0">
                          <a:solidFill>
                            <a:schemeClr val="dk1"/>
                          </a:solidFill>
                          <a:latin typeface="+mn-lt"/>
                          <a:ea typeface="+mn-ea"/>
                          <a:cs typeface="+mn-cs"/>
                        </a:rPr>
                        <a:t>La </a:t>
                      </a:r>
                      <a:r>
                        <a:rPr lang="fr-FR" sz="1800" kern="1200" dirty="0" smtClean="0">
                          <a:solidFill>
                            <a:schemeClr val="dk1"/>
                          </a:solidFill>
                          <a:latin typeface="+mn-lt"/>
                          <a:ea typeface="+mn-ea"/>
                          <a:cs typeface="+mn-cs"/>
                        </a:rPr>
                        <a:t>deuxième </a:t>
                      </a:r>
                      <a:r>
                        <a:rPr lang="fr-FR" sz="1800" kern="1200" dirty="0">
                          <a:solidFill>
                            <a:schemeClr val="dk1"/>
                          </a:solidFill>
                          <a:latin typeface="+mn-lt"/>
                          <a:ea typeface="+mn-ea"/>
                          <a:cs typeface="+mn-cs"/>
                        </a:rPr>
                        <a:t>chaîne adopte la </a:t>
                      </a:r>
                      <a:r>
                        <a:rPr lang="fr-FR" sz="1800" kern="1200" dirty="0" smtClean="0">
                          <a:solidFill>
                            <a:schemeClr val="dk1"/>
                          </a:solidFill>
                          <a:latin typeface="+mn-lt"/>
                          <a:ea typeface="+mn-ea"/>
                          <a:cs typeface="+mn-cs"/>
                        </a:rPr>
                        <a:t>couleur`procédé SECAM</a:t>
                      </a:r>
                      <a:endParaRPr lang="fr-FR" sz="1800" kern="1200" dirty="0">
                        <a:solidFill>
                          <a:schemeClr val="dk1"/>
                        </a:solidFill>
                        <a:latin typeface="+mn-lt"/>
                        <a:ea typeface="+mn-ea"/>
                        <a:cs typeface="+mn-cs"/>
                      </a:endParaRPr>
                    </a:p>
                  </a:txBody>
                  <a:tcPr marL="9525" marR="9525" marT="9525" marB="0"/>
                </a:tc>
              </a:tr>
              <a:tr h="346539">
                <a:tc>
                  <a:txBody>
                    <a:bodyPr/>
                    <a:lstStyle/>
                    <a:p>
                      <a:pPr marL="0" algn="l" defTabSz="914400" rtl="0" eaLnBrk="1" fontAlgn="t" latinLnBrk="0" hangingPunct="1"/>
                      <a:r>
                        <a:rPr lang="fr-FR" sz="1800" kern="1200" dirty="0">
                          <a:solidFill>
                            <a:schemeClr val="dk1"/>
                          </a:solidFill>
                          <a:latin typeface="+mn-lt"/>
                          <a:ea typeface="+mn-ea"/>
                          <a:cs typeface="+mn-cs"/>
                        </a:rPr>
                        <a:t>1968</a:t>
                      </a:r>
                    </a:p>
                  </a:txBody>
                  <a:tcPr marL="9525" marR="9525" marT="9525" marB="0"/>
                </a:tc>
                <a:tc>
                  <a:txBody>
                    <a:bodyPr/>
                    <a:lstStyle/>
                    <a:p>
                      <a:pPr marL="0" algn="l" defTabSz="914400" rtl="0" eaLnBrk="1" fontAlgn="t" latinLnBrk="0" hangingPunct="1"/>
                      <a:r>
                        <a:rPr lang="fr-FR" sz="1800" kern="1200" dirty="0">
                          <a:solidFill>
                            <a:schemeClr val="dk1"/>
                          </a:solidFill>
                          <a:latin typeface="+mn-lt"/>
                          <a:ea typeface="+mn-ea"/>
                          <a:cs typeface="+mn-cs"/>
                        </a:rPr>
                        <a:t>Ouverture des écrans à la publicité de marque sur la </a:t>
                      </a:r>
                      <a:r>
                        <a:rPr lang="fr-FR" sz="1800" kern="1200" dirty="0" smtClean="0">
                          <a:solidFill>
                            <a:schemeClr val="dk1"/>
                          </a:solidFill>
                          <a:latin typeface="+mn-lt"/>
                          <a:ea typeface="+mn-ea"/>
                          <a:cs typeface="+mn-cs"/>
                        </a:rPr>
                        <a:t>première </a:t>
                      </a:r>
                      <a:r>
                        <a:rPr lang="fr-FR" sz="1800" kern="1200" dirty="0">
                          <a:solidFill>
                            <a:schemeClr val="dk1"/>
                          </a:solidFill>
                          <a:latin typeface="+mn-lt"/>
                          <a:ea typeface="+mn-ea"/>
                          <a:cs typeface="+mn-cs"/>
                        </a:rPr>
                        <a:t>chaine</a:t>
                      </a:r>
                    </a:p>
                  </a:txBody>
                  <a:tcPr marL="9525" marR="9525" marT="9525" marB="0"/>
                </a:tc>
              </a:tr>
              <a:tr h="346539">
                <a:tc>
                  <a:txBody>
                    <a:bodyPr/>
                    <a:lstStyle/>
                    <a:p>
                      <a:pPr marL="0" algn="l" defTabSz="914400" rtl="0" eaLnBrk="1" fontAlgn="t" latinLnBrk="0" hangingPunct="1"/>
                      <a:r>
                        <a:rPr lang="fr-FR" sz="1800" kern="1200" dirty="0" smtClean="0">
                          <a:solidFill>
                            <a:schemeClr val="dk1"/>
                          </a:solidFill>
                          <a:latin typeface="+mn-lt"/>
                          <a:ea typeface="+mn-ea"/>
                          <a:cs typeface="+mn-cs"/>
                        </a:rPr>
                        <a:t>1968</a:t>
                      </a:r>
                      <a:endParaRPr lang="fr-FR" sz="1800" kern="1200" dirty="0">
                        <a:solidFill>
                          <a:schemeClr val="dk1"/>
                        </a:solidFill>
                        <a:latin typeface="+mn-lt"/>
                        <a:ea typeface="+mn-ea"/>
                        <a:cs typeface="+mn-cs"/>
                      </a:endParaRPr>
                    </a:p>
                  </a:txBody>
                  <a:tcPr marL="9525" marR="9525" marT="9525" marB="0"/>
                </a:tc>
                <a:tc>
                  <a:txBody>
                    <a:bodyPr/>
                    <a:lstStyle/>
                    <a:p>
                      <a:pPr marL="0" algn="l" defTabSz="914400" rtl="0" eaLnBrk="1" fontAlgn="t" latinLnBrk="0" hangingPunct="1"/>
                      <a:r>
                        <a:rPr lang="fr-FR" sz="1800" kern="1200" dirty="0" smtClean="0">
                          <a:solidFill>
                            <a:schemeClr val="dk1"/>
                          </a:solidFill>
                          <a:latin typeface="+mn-lt"/>
                          <a:ea typeface="+mn-ea"/>
                          <a:cs typeface="+mn-cs"/>
                        </a:rPr>
                        <a:t>Les Shadocks :  protestations et interruptions pendant 4 mois</a:t>
                      </a:r>
                      <a:endParaRPr lang="fr-FR" sz="1800" kern="1200" dirty="0">
                        <a:solidFill>
                          <a:schemeClr val="dk1"/>
                        </a:solidFill>
                        <a:latin typeface="+mn-lt"/>
                        <a:ea typeface="+mn-ea"/>
                        <a:cs typeface="+mn-cs"/>
                      </a:endParaRPr>
                    </a:p>
                  </a:txBody>
                  <a:tcPr marL="9525" marR="9525" marT="9525" marB="0"/>
                </a:tc>
              </a:tr>
              <a:tr h="346539">
                <a:tc>
                  <a:txBody>
                    <a:bodyPr/>
                    <a:lstStyle/>
                    <a:p>
                      <a:pPr marL="0" algn="l" defTabSz="914400" rtl="0" eaLnBrk="1" fontAlgn="t" latinLnBrk="0" hangingPunct="1"/>
                      <a:r>
                        <a:rPr lang="fr-FR" sz="1800" kern="1200" dirty="0">
                          <a:solidFill>
                            <a:schemeClr val="dk1"/>
                          </a:solidFill>
                          <a:latin typeface="+mn-lt"/>
                          <a:ea typeface="+mn-ea"/>
                          <a:cs typeface="+mn-cs"/>
                        </a:rPr>
                        <a:t>1969</a:t>
                      </a:r>
                    </a:p>
                  </a:txBody>
                  <a:tcPr marL="9525" marR="9525" marT="9525" marB="0"/>
                </a:tc>
                <a:tc>
                  <a:txBody>
                    <a:bodyPr/>
                    <a:lstStyle/>
                    <a:p>
                      <a:pPr marL="0" algn="l" defTabSz="914400" rtl="0" eaLnBrk="1" fontAlgn="t" latinLnBrk="0" hangingPunct="1"/>
                      <a:r>
                        <a:rPr lang="fr-FR" sz="1800" kern="1200" dirty="0">
                          <a:solidFill>
                            <a:schemeClr val="dk1"/>
                          </a:solidFill>
                          <a:latin typeface="+mn-lt"/>
                          <a:ea typeface="+mn-ea"/>
                          <a:cs typeface="+mn-cs"/>
                        </a:rPr>
                        <a:t>Les premiers pas de l’Homme sur </a:t>
                      </a:r>
                      <a:r>
                        <a:rPr lang="fr-FR" sz="1800" kern="1200" dirty="0" smtClean="0">
                          <a:solidFill>
                            <a:schemeClr val="dk1"/>
                          </a:solidFill>
                          <a:latin typeface="+mn-lt"/>
                          <a:ea typeface="+mn-ea"/>
                          <a:cs typeface="+mn-cs"/>
                        </a:rPr>
                        <a:t>la lune </a:t>
                      </a:r>
                      <a:r>
                        <a:rPr lang="fr-FR" sz="1800" kern="1200" dirty="0">
                          <a:solidFill>
                            <a:schemeClr val="dk1"/>
                          </a:solidFill>
                          <a:latin typeface="+mn-lt"/>
                          <a:ea typeface="+mn-ea"/>
                          <a:cs typeface="+mn-cs"/>
                        </a:rPr>
                        <a:t>retransmis en direct </a:t>
                      </a:r>
                      <a:r>
                        <a:rPr lang="fr-FR" sz="1800" kern="1200" dirty="0" smtClean="0">
                          <a:solidFill>
                            <a:schemeClr val="dk1"/>
                          </a:solidFill>
                          <a:latin typeface="+mn-lt"/>
                          <a:ea typeface="+mn-ea"/>
                          <a:cs typeface="+mn-cs"/>
                        </a:rPr>
                        <a:t>dans le </a:t>
                      </a:r>
                      <a:r>
                        <a:rPr lang="fr-FR" sz="1800" kern="1200" dirty="0">
                          <a:solidFill>
                            <a:schemeClr val="dk1"/>
                          </a:solidFill>
                          <a:latin typeface="+mn-lt"/>
                          <a:ea typeface="+mn-ea"/>
                          <a:cs typeface="+mn-cs"/>
                        </a:rPr>
                        <a:t>monde </a:t>
                      </a:r>
                      <a:r>
                        <a:rPr lang="fr-FR" sz="1800" kern="1200" dirty="0" smtClean="0">
                          <a:solidFill>
                            <a:schemeClr val="dk1"/>
                          </a:solidFill>
                          <a:latin typeface="+mn-lt"/>
                          <a:ea typeface="+mn-ea"/>
                          <a:cs typeface="+mn-cs"/>
                        </a:rPr>
                        <a:t>entier. La mission </a:t>
                      </a:r>
                      <a:r>
                        <a:rPr lang="fr-FR" sz="1800" kern="1200" dirty="0" err="1" smtClean="0">
                          <a:solidFill>
                            <a:schemeClr val="dk1"/>
                          </a:solidFill>
                          <a:latin typeface="+mn-lt"/>
                          <a:ea typeface="+mn-ea"/>
                          <a:cs typeface="+mn-cs"/>
                        </a:rPr>
                        <a:t>Appolo</a:t>
                      </a:r>
                      <a:r>
                        <a:rPr lang="fr-FR" sz="1800" kern="1200" dirty="0" smtClean="0">
                          <a:solidFill>
                            <a:schemeClr val="dk1"/>
                          </a:solidFill>
                          <a:latin typeface="+mn-lt"/>
                          <a:ea typeface="+mn-ea"/>
                          <a:cs typeface="+mn-cs"/>
                        </a:rPr>
                        <a:t> 7 en 68 avait été la première depuis l’espace</a:t>
                      </a:r>
                      <a:endParaRPr lang="fr-FR" sz="1800" kern="1200" dirty="0">
                        <a:solidFill>
                          <a:schemeClr val="dk1"/>
                        </a:solidFill>
                        <a:latin typeface="+mn-lt"/>
                        <a:ea typeface="+mn-ea"/>
                        <a:cs typeface="+mn-cs"/>
                      </a:endParaRPr>
                    </a:p>
                  </a:txBody>
                  <a:tcPr marL="9525" marR="9525" marT="9525" marB="0"/>
                </a:tc>
              </a:tr>
              <a:tr h="346539">
                <a:tc>
                  <a:txBody>
                    <a:bodyPr/>
                    <a:lstStyle/>
                    <a:p>
                      <a:pPr marL="0" algn="l" defTabSz="914400" rtl="0" eaLnBrk="1" fontAlgn="t" latinLnBrk="0" hangingPunct="1"/>
                      <a:r>
                        <a:rPr lang="fr-FR" sz="1800" kern="1200">
                          <a:solidFill>
                            <a:schemeClr val="dk1"/>
                          </a:solidFill>
                          <a:latin typeface="+mn-lt"/>
                          <a:ea typeface="+mn-ea"/>
                          <a:cs typeface="+mn-cs"/>
                        </a:rPr>
                        <a:t>1971</a:t>
                      </a:r>
                    </a:p>
                  </a:txBody>
                  <a:tcPr marL="9525" marR="9525" marT="9525" marB="0"/>
                </a:tc>
                <a:tc>
                  <a:txBody>
                    <a:bodyPr/>
                    <a:lstStyle/>
                    <a:p>
                      <a:pPr marL="0" algn="l" defTabSz="914400" rtl="0" eaLnBrk="1" fontAlgn="t" latinLnBrk="0" hangingPunct="1"/>
                      <a:r>
                        <a:rPr lang="fr-FR" sz="1800" kern="1200" dirty="0">
                          <a:solidFill>
                            <a:schemeClr val="dk1"/>
                          </a:solidFill>
                          <a:latin typeface="+mn-lt"/>
                          <a:ea typeface="+mn-ea"/>
                          <a:cs typeface="+mn-cs"/>
                        </a:rPr>
                        <a:t>La deuxième chaîne ouvre ses écrans a la publicité</a:t>
                      </a:r>
                    </a:p>
                  </a:txBody>
                  <a:tcPr marL="9525" marR="9525" marT="9525" marB="0"/>
                </a:tc>
              </a:tr>
              <a:tr h="346539">
                <a:tc>
                  <a:txBody>
                    <a:bodyPr/>
                    <a:lstStyle/>
                    <a:p>
                      <a:pPr marL="0" algn="l" defTabSz="914400" rtl="0" eaLnBrk="1" fontAlgn="t" latinLnBrk="0" hangingPunct="1"/>
                      <a:r>
                        <a:rPr lang="fr-FR" sz="1800" kern="1200">
                          <a:solidFill>
                            <a:schemeClr val="dk1"/>
                          </a:solidFill>
                          <a:latin typeface="+mn-lt"/>
                          <a:ea typeface="+mn-ea"/>
                          <a:cs typeface="+mn-cs"/>
                        </a:rPr>
                        <a:t>1972</a:t>
                      </a:r>
                    </a:p>
                  </a:txBody>
                  <a:tcPr marL="9525" marR="9525" marT="9525" marB="0"/>
                </a:tc>
                <a:tc>
                  <a:txBody>
                    <a:bodyPr/>
                    <a:lstStyle/>
                    <a:p>
                      <a:pPr marL="0" algn="l" defTabSz="914400" rtl="0" eaLnBrk="1" fontAlgn="t" latinLnBrk="0" hangingPunct="1"/>
                      <a:r>
                        <a:rPr lang="fr-FR" sz="1800" kern="1200" dirty="0">
                          <a:solidFill>
                            <a:schemeClr val="dk1"/>
                          </a:solidFill>
                          <a:latin typeface="+mn-lt"/>
                          <a:ea typeface="+mn-ea"/>
                          <a:cs typeface="+mn-cs"/>
                        </a:rPr>
                        <a:t>Lancement de la </a:t>
                      </a:r>
                      <a:r>
                        <a:rPr lang="fr-FR" sz="1800" kern="1200" dirty="0" smtClean="0">
                          <a:solidFill>
                            <a:schemeClr val="dk1"/>
                          </a:solidFill>
                          <a:latin typeface="+mn-lt"/>
                          <a:ea typeface="+mn-ea"/>
                          <a:cs typeface="+mn-cs"/>
                        </a:rPr>
                        <a:t>3 chaine</a:t>
                      </a:r>
                      <a:r>
                        <a:rPr lang="fr-FR" sz="1800" kern="1200" dirty="0">
                          <a:solidFill>
                            <a:schemeClr val="dk1"/>
                          </a:solidFill>
                          <a:latin typeface="+mn-lt"/>
                          <a:ea typeface="+mn-ea"/>
                          <a:cs typeface="+mn-cs"/>
                        </a:rPr>
                        <a:t>. </a:t>
                      </a:r>
                      <a:r>
                        <a:rPr lang="fr-FR" sz="1800" kern="1200" dirty="0" smtClean="0">
                          <a:solidFill>
                            <a:schemeClr val="dk1"/>
                          </a:solidFill>
                          <a:latin typeface="+mn-lt"/>
                          <a:ea typeface="+mn-ea"/>
                          <a:cs typeface="+mn-cs"/>
                        </a:rPr>
                        <a:t>reçue par1/4 de </a:t>
                      </a:r>
                      <a:r>
                        <a:rPr lang="fr-FR" sz="1800" kern="1200" dirty="0">
                          <a:solidFill>
                            <a:schemeClr val="dk1"/>
                          </a:solidFill>
                          <a:latin typeface="+mn-lt"/>
                          <a:ea typeface="+mn-ea"/>
                          <a:cs typeface="+mn-cs"/>
                        </a:rPr>
                        <a:t>la population</a:t>
                      </a:r>
                      <a:r>
                        <a:rPr lang="fr-FR" sz="1800" kern="1200" dirty="0" smtClean="0">
                          <a:solidFill>
                            <a:schemeClr val="dk1"/>
                          </a:solidFill>
                          <a:latin typeface="+mn-lt"/>
                          <a:ea typeface="+mn-ea"/>
                          <a:cs typeface="+mn-cs"/>
                        </a:rPr>
                        <a:t>. Devient France 3 en 75</a:t>
                      </a:r>
                      <a:endParaRPr lang="fr-FR" sz="1800" kern="1200" dirty="0">
                        <a:solidFill>
                          <a:schemeClr val="dk1"/>
                        </a:solidFill>
                        <a:latin typeface="+mn-lt"/>
                        <a:ea typeface="+mn-ea"/>
                        <a:cs typeface="+mn-cs"/>
                      </a:endParaRPr>
                    </a:p>
                  </a:txBody>
                  <a:tcPr marL="9525" marR="9525" marT="9525" marB="0"/>
                </a:tc>
              </a:tr>
              <a:tr h="346539">
                <a:tc>
                  <a:txBody>
                    <a:bodyPr/>
                    <a:lstStyle/>
                    <a:p>
                      <a:pPr marL="0" algn="l" defTabSz="914400" rtl="0" eaLnBrk="1" fontAlgn="t" latinLnBrk="0" hangingPunct="1"/>
                      <a:r>
                        <a:rPr lang="fr-FR" sz="1800" kern="1200" dirty="0" smtClean="0">
                          <a:solidFill>
                            <a:schemeClr val="dk1"/>
                          </a:solidFill>
                          <a:latin typeface="+mn-lt"/>
                          <a:ea typeface="+mn-ea"/>
                          <a:cs typeface="+mn-cs"/>
                        </a:rPr>
                        <a:t>1972</a:t>
                      </a:r>
                      <a:endParaRPr lang="fr-FR" sz="1800" kern="1200" dirty="0">
                        <a:solidFill>
                          <a:schemeClr val="dk1"/>
                        </a:solidFill>
                        <a:latin typeface="+mn-lt"/>
                        <a:ea typeface="+mn-ea"/>
                        <a:cs typeface="+mn-cs"/>
                      </a:endParaRPr>
                    </a:p>
                  </a:txBody>
                  <a:tcPr marL="9525" marR="9525" marT="9525" marB="0"/>
                </a:tc>
                <a:tc>
                  <a:txBody>
                    <a:bodyPr/>
                    <a:lstStyle/>
                    <a:p>
                      <a:pPr marL="0" algn="l" defTabSz="914400" rtl="0" eaLnBrk="1" fontAlgn="t" latinLnBrk="0" hangingPunct="1"/>
                      <a:r>
                        <a:rPr lang="fr-FR" sz="1800" kern="1200" dirty="0" smtClean="0">
                          <a:solidFill>
                            <a:schemeClr val="dk1"/>
                          </a:solidFill>
                          <a:latin typeface="+mn-lt"/>
                          <a:ea typeface="+mn-ea"/>
                          <a:cs typeface="+mn-cs"/>
                        </a:rPr>
                        <a:t>Armand </a:t>
                      </a:r>
                      <a:r>
                        <a:rPr lang="fr-FR" sz="1800" kern="1200" dirty="0" err="1" smtClean="0">
                          <a:solidFill>
                            <a:schemeClr val="dk1"/>
                          </a:solidFill>
                          <a:latin typeface="+mn-lt"/>
                          <a:ea typeface="+mn-ea"/>
                          <a:cs typeface="+mn-cs"/>
                        </a:rPr>
                        <a:t>Jammot</a:t>
                      </a:r>
                      <a:r>
                        <a:rPr lang="fr-FR" sz="1800" kern="1200" dirty="0" smtClean="0">
                          <a:solidFill>
                            <a:schemeClr val="dk1"/>
                          </a:solidFill>
                          <a:latin typeface="+mn-lt"/>
                          <a:ea typeface="+mn-ea"/>
                          <a:cs typeface="+mn-cs"/>
                        </a:rPr>
                        <a:t>  « des chiffres et des lettres »</a:t>
                      </a:r>
                      <a:endParaRPr lang="fr-FR" sz="1800" kern="1200" dirty="0">
                        <a:solidFill>
                          <a:schemeClr val="dk1"/>
                        </a:solidFill>
                        <a:latin typeface="+mn-lt"/>
                        <a:ea typeface="+mn-ea"/>
                        <a:cs typeface="+mn-cs"/>
                      </a:endParaRPr>
                    </a:p>
                  </a:txBody>
                  <a:tcPr marL="9525" marR="9525" marT="9525" marB="0"/>
                </a:tc>
              </a:tr>
              <a:tr h="346539">
                <a:tc>
                  <a:txBody>
                    <a:bodyPr/>
                    <a:lstStyle/>
                    <a:p>
                      <a:pPr marL="0" algn="l" defTabSz="914400" rtl="0" eaLnBrk="1" fontAlgn="t" latinLnBrk="0" hangingPunct="1"/>
                      <a:r>
                        <a:rPr lang="fr-FR" sz="1800" kern="1200">
                          <a:solidFill>
                            <a:schemeClr val="dk1"/>
                          </a:solidFill>
                          <a:latin typeface="+mn-lt"/>
                          <a:ea typeface="+mn-ea"/>
                          <a:cs typeface="+mn-cs"/>
                        </a:rPr>
                        <a:t>1974</a:t>
                      </a:r>
                    </a:p>
                  </a:txBody>
                  <a:tcPr marL="9525" marR="9525" marT="9525" marB="0"/>
                </a:tc>
                <a:tc>
                  <a:txBody>
                    <a:bodyPr/>
                    <a:lstStyle/>
                    <a:p>
                      <a:pPr marL="0" algn="l" defTabSz="914400" rtl="0" eaLnBrk="1" fontAlgn="t" latinLnBrk="0" hangingPunct="1"/>
                      <a:r>
                        <a:rPr lang="fr-FR" sz="1800" kern="1200" dirty="0">
                          <a:solidFill>
                            <a:schemeClr val="dk1"/>
                          </a:solidFill>
                          <a:latin typeface="+mn-lt"/>
                          <a:ea typeface="+mn-ea"/>
                          <a:cs typeface="+mn-cs"/>
                        </a:rPr>
                        <a:t>Démantèlement de l’ORTF </a:t>
                      </a:r>
                      <a:r>
                        <a:rPr lang="fr-FR" sz="1800" kern="1200" dirty="0" smtClean="0">
                          <a:solidFill>
                            <a:schemeClr val="dk1"/>
                          </a:solidFill>
                          <a:latin typeface="+mn-lt"/>
                          <a:ea typeface="+mn-ea"/>
                          <a:cs typeface="+mn-cs"/>
                        </a:rPr>
                        <a:t>par Jacques Chirac, scindé en 7 sociétés indépendante : 3 </a:t>
                      </a:r>
                      <a:r>
                        <a:rPr lang="fr-FR" sz="1800" u="none" strike="noStrike" kern="1200" dirty="0" smtClean="0">
                          <a:solidFill>
                            <a:schemeClr val="dk1"/>
                          </a:solidFill>
                          <a:latin typeface="+mn-lt"/>
                          <a:ea typeface="+mn-ea"/>
                          <a:cs typeface="+mn-cs"/>
                        </a:rPr>
                        <a:t>chaînes</a:t>
                      </a:r>
                      <a:r>
                        <a:rPr lang="fr-FR" sz="1800" kern="1200" dirty="0" smtClean="0">
                          <a:solidFill>
                            <a:schemeClr val="dk1"/>
                          </a:solidFill>
                          <a:latin typeface="+mn-lt"/>
                          <a:ea typeface="+mn-ea"/>
                          <a:cs typeface="+mn-cs"/>
                        </a:rPr>
                        <a:t> (</a:t>
                      </a:r>
                      <a:r>
                        <a:rPr lang="fr-FR" sz="1800" u="none" strike="noStrike" kern="1200" dirty="0" smtClean="0">
                          <a:solidFill>
                            <a:schemeClr val="dk1"/>
                          </a:solidFill>
                          <a:latin typeface="+mn-lt"/>
                          <a:ea typeface="+mn-ea"/>
                          <a:cs typeface="+mn-cs"/>
                        </a:rPr>
                        <a:t>Télévision</a:t>
                      </a:r>
                      <a:r>
                        <a:rPr lang="fr-FR" sz="1800" kern="1200" dirty="0" smtClean="0">
                          <a:solidFill>
                            <a:schemeClr val="dk1"/>
                          </a:solidFill>
                          <a:latin typeface="+mn-lt"/>
                          <a:ea typeface="+mn-ea"/>
                          <a:cs typeface="+mn-cs"/>
                        </a:rPr>
                        <a:t> Française1, Antenne2 et France-Régions3), la Société française de </a:t>
                      </a:r>
                      <a:r>
                        <a:rPr lang="fr-FR" sz="1800" u="none" strike="noStrike" kern="1200" dirty="0" smtClean="0">
                          <a:solidFill>
                            <a:schemeClr val="dk1"/>
                          </a:solidFill>
                          <a:latin typeface="+mn-lt"/>
                          <a:ea typeface="+mn-ea"/>
                          <a:cs typeface="+mn-cs"/>
                        </a:rPr>
                        <a:t>production</a:t>
                      </a:r>
                      <a:r>
                        <a:rPr lang="fr-FR" sz="1800" kern="1200" dirty="0" smtClean="0">
                          <a:solidFill>
                            <a:schemeClr val="dk1"/>
                          </a:solidFill>
                          <a:latin typeface="+mn-lt"/>
                          <a:ea typeface="+mn-ea"/>
                          <a:cs typeface="+mn-cs"/>
                        </a:rPr>
                        <a:t> (SFP), Télédiffusion de France (TDF), </a:t>
                      </a:r>
                      <a:r>
                        <a:rPr lang="fr-FR" sz="1800" u="none" strike="noStrike" kern="1200" dirty="0" smtClean="0">
                          <a:solidFill>
                            <a:schemeClr val="dk1"/>
                          </a:solidFill>
                          <a:latin typeface="+mn-lt"/>
                          <a:ea typeface="+mn-ea"/>
                          <a:cs typeface="+mn-cs"/>
                        </a:rPr>
                        <a:t>Radio France</a:t>
                      </a:r>
                      <a:r>
                        <a:rPr lang="fr-FR" sz="1800" kern="1200" dirty="0" smtClean="0">
                          <a:solidFill>
                            <a:schemeClr val="dk1"/>
                          </a:solidFill>
                          <a:latin typeface="+mn-lt"/>
                          <a:ea typeface="+mn-ea"/>
                          <a:cs typeface="+mn-cs"/>
                        </a:rPr>
                        <a:t>, et l</a:t>
                      </a:r>
                      <a:r>
                        <a:rPr lang="fr-FR" sz="1800" kern="1200" dirty="0" smtClean="0">
                          <a:solidFill>
                            <a:schemeClr val="dk1"/>
                          </a:solidFill>
                          <a:latin typeface="+mn-lt"/>
                          <a:ea typeface="+mn-ea"/>
                          <a:cs typeface="+mn-cs"/>
                          <a:hlinkClick r:id="rId2"/>
                        </a:rPr>
                        <a:t>‘</a:t>
                      </a:r>
                      <a:r>
                        <a:rPr lang="fr-FR" sz="1800" kern="1200" dirty="0" err="1" smtClean="0">
                          <a:solidFill>
                            <a:schemeClr val="dk1"/>
                          </a:solidFill>
                          <a:latin typeface="+mn-lt"/>
                          <a:ea typeface="+mn-ea"/>
                          <a:cs typeface="+mn-cs"/>
                        </a:rPr>
                        <a:t>Insitut</a:t>
                      </a:r>
                      <a:r>
                        <a:rPr lang="fr-FR" sz="1800" kern="1200" dirty="0" smtClean="0">
                          <a:solidFill>
                            <a:schemeClr val="dk1"/>
                          </a:solidFill>
                          <a:latin typeface="+mn-lt"/>
                          <a:ea typeface="+mn-ea"/>
                          <a:cs typeface="+mn-cs"/>
                        </a:rPr>
                        <a:t> national de l'audiovisuel (</a:t>
                      </a:r>
                      <a:r>
                        <a:rPr lang="fr-FR" sz="1800" u="none" strike="noStrike" kern="1200" dirty="0" smtClean="0">
                          <a:solidFill>
                            <a:schemeClr val="dk1"/>
                          </a:solidFill>
                          <a:latin typeface="+mn-lt"/>
                          <a:ea typeface="+mn-ea"/>
                          <a:cs typeface="+mn-cs"/>
                        </a:rPr>
                        <a:t>INA</a:t>
                      </a:r>
                      <a:r>
                        <a:rPr lang="fr-FR" sz="1800" kern="1200" dirty="0" smtClean="0">
                          <a:solidFill>
                            <a:schemeClr val="dk1"/>
                          </a:solidFill>
                          <a:latin typeface="+mn-lt"/>
                          <a:ea typeface="+mn-ea"/>
                          <a:cs typeface="+mn-cs"/>
                        </a:rPr>
                        <a:t>). Le monopole d'</a:t>
                      </a:r>
                      <a:r>
                        <a:rPr lang="fr-FR" sz="1800" u="none" strike="noStrike" kern="1200" dirty="0" smtClean="0">
                          <a:solidFill>
                            <a:schemeClr val="dk1"/>
                          </a:solidFill>
                          <a:latin typeface="+mn-lt"/>
                          <a:ea typeface="+mn-ea"/>
                          <a:cs typeface="+mn-cs"/>
                        </a:rPr>
                        <a:t>Etat</a:t>
                      </a:r>
                      <a:r>
                        <a:rPr lang="fr-FR" sz="1800" kern="1200" dirty="0" smtClean="0">
                          <a:solidFill>
                            <a:schemeClr val="dk1"/>
                          </a:solidFill>
                          <a:latin typeface="+mn-lt"/>
                          <a:ea typeface="+mn-ea"/>
                          <a:cs typeface="+mn-cs"/>
                        </a:rPr>
                        <a:t> est maintenu.</a:t>
                      </a:r>
                      <a:endParaRPr lang="fr-FR" sz="1800" kern="1200" dirty="0">
                        <a:solidFill>
                          <a:schemeClr val="dk1"/>
                        </a:solidFill>
                        <a:latin typeface="+mn-lt"/>
                        <a:ea typeface="+mn-ea"/>
                        <a:cs typeface="+mn-cs"/>
                      </a:endParaRPr>
                    </a:p>
                  </a:txBody>
                  <a:tcPr marL="9525" marR="9525" marT="9525" marB="0"/>
                </a:tc>
              </a:tr>
              <a:tr h="346539">
                <a:tc>
                  <a:txBody>
                    <a:bodyPr/>
                    <a:lstStyle/>
                    <a:p>
                      <a:pPr marL="0" algn="l" defTabSz="914400" rtl="0" eaLnBrk="1" fontAlgn="t" latinLnBrk="0" hangingPunct="1"/>
                      <a:r>
                        <a:rPr lang="fr-FR" sz="1800" kern="1200">
                          <a:solidFill>
                            <a:schemeClr val="dk1"/>
                          </a:solidFill>
                          <a:latin typeface="+mn-lt"/>
                          <a:ea typeface="+mn-ea"/>
                          <a:cs typeface="+mn-cs"/>
                        </a:rPr>
                        <a:t>1975</a:t>
                      </a:r>
                    </a:p>
                  </a:txBody>
                  <a:tcPr marL="9525" marR="9525" marT="9525" marB="0"/>
                </a:tc>
                <a:tc>
                  <a:txBody>
                    <a:bodyPr/>
                    <a:lstStyle/>
                    <a:p>
                      <a:pPr marL="0" algn="l" defTabSz="914400" rtl="0" eaLnBrk="1" fontAlgn="t" latinLnBrk="0" hangingPunct="1"/>
                      <a:r>
                        <a:rPr lang="fr-FR" sz="1800" kern="1200" dirty="0">
                          <a:solidFill>
                            <a:schemeClr val="dk1"/>
                          </a:solidFill>
                          <a:latin typeface="+mn-lt"/>
                          <a:ea typeface="+mn-ea"/>
                          <a:cs typeface="+mn-cs"/>
                        </a:rPr>
                        <a:t>La seconde et la troisième chaîne sont </a:t>
                      </a:r>
                      <a:r>
                        <a:rPr lang="fr-FR" sz="1800" kern="1200" dirty="0" smtClean="0">
                          <a:solidFill>
                            <a:schemeClr val="dk1"/>
                          </a:solidFill>
                          <a:latin typeface="+mn-lt"/>
                          <a:ea typeface="+mn-ea"/>
                          <a:cs typeface="+mn-cs"/>
                        </a:rPr>
                        <a:t>rebaptisées </a:t>
                      </a:r>
                      <a:r>
                        <a:rPr lang="fr-FR" sz="1800" kern="1200" dirty="0">
                          <a:solidFill>
                            <a:schemeClr val="dk1"/>
                          </a:solidFill>
                          <a:latin typeface="+mn-lt"/>
                          <a:ea typeface="+mn-ea"/>
                          <a:cs typeface="+mn-cs"/>
                        </a:rPr>
                        <a:t>A2 et FR3</a:t>
                      </a:r>
                    </a:p>
                  </a:txBody>
                  <a:tcPr marL="9525" marR="9525" marT="9525" marB="0"/>
                </a:tc>
              </a:tr>
            </a:tbl>
          </a:graphicData>
        </a:graphic>
      </p:graphicFrame>
    </p:spTree>
  </p:cSld>
  <p:clrMapOvr>
    <a:masterClrMapping/>
  </p:clrMapOvr>
  <p:transition>
    <p:cut/>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à coins arrondis 3"/>
          <p:cNvSpPr/>
          <p:nvPr/>
        </p:nvSpPr>
        <p:spPr>
          <a:xfrm>
            <a:off x="179512" y="0"/>
            <a:ext cx="8748972" cy="6552728"/>
          </a:xfrm>
          <a:prstGeom prst="roundRect">
            <a:avLst/>
          </a:prstGeom>
          <a:solidFill>
            <a:schemeClr val="tx2">
              <a:lumMod val="20000"/>
              <a:lumOff val="80000"/>
            </a:schemeClr>
          </a:solidFill>
          <a:ln w="41275" cmpd="sng">
            <a:solidFill>
              <a:schemeClr val="accent1"/>
            </a:solidFill>
          </a:ln>
          <a:effectLst>
            <a:outerShdw blurRad="152400" dist="317500" dir="5400000" sx="105000" sy="105000" rotWithShape="0">
              <a:prstClr val="black">
                <a:alpha val="15000"/>
              </a:prstClr>
            </a:outerShdw>
          </a:effectLst>
          <a:scene3d>
            <a:camera prst="orthographicFront"/>
            <a:lightRig rig="threePt" dir="t"/>
          </a:scene3d>
          <a:sp3d>
            <a:bevelT w="25400"/>
            <a:bevelB w="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dirty="0">
              <a:solidFill>
                <a:srgbClr val="333399"/>
              </a:solidFill>
            </a:endParaRPr>
          </a:p>
        </p:txBody>
      </p:sp>
      <p:sp>
        <p:nvSpPr>
          <p:cNvPr id="2" name="Titre 1"/>
          <p:cNvSpPr>
            <a:spLocks noGrp="1"/>
          </p:cNvSpPr>
          <p:nvPr>
            <p:ph type="ctrTitle"/>
          </p:nvPr>
        </p:nvSpPr>
        <p:spPr>
          <a:xfrm>
            <a:off x="468313" y="188913"/>
            <a:ext cx="8139112" cy="360362"/>
          </a:xfrm>
        </p:spPr>
        <p:txBody>
          <a:bodyPr>
            <a:noAutofit/>
          </a:bodyPr>
          <a:lstStyle/>
          <a:p>
            <a:pPr>
              <a:defRPr/>
            </a:pPr>
            <a:r>
              <a:rPr lang="fr-FR" sz="3600" dirty="0" smtClean="0"/>
              <a:t> </a:t>
            </a:r>
            <a:r>
              <a:rPr lang="fr-FR" sz="3600" b="1" dirty="0" smtClean="0">
                <a:solidFill>
                  <a:schemeClr val="tx2">
                    <a:lumMod val="75000"/>
                  </a:schemeClr>
                </a:solidFill>
                <a:effectLst>
                  <a:outerShdw blurRad="38100" dist="25400" dir="5400000" algn="tl" rotWithShape="0">
                    <a:srgbClr val="000000">
                      <a:alpha val="43000"/>
                    </a:srgbClr>
                  </a:outerShdw>
                </a:effectLst>
              </a:rPr>
              <a:t>Historique de la Télévision</a:t>
            </a:r>
            <a:endParaRPr lang="fr-FR" sz="3600" b="1" dirty="0">
              <a:solidFill>
                <a:schemeClr val="tx2">
                  <a:lumMod val="75000"/>
                </a:schemeClr>
              </a:solidFill>
              <a:effectLst>
                <a:outerShdw blurRad="38100" dist="25400" dir="5400000" algn="tl" rotWithShape="0">
                  <a:srgbClr val="000000">
                    <a:alpha val="43000"/>
                  </a:srgbClr>
                </a:outerShdw>
              </a:effectLst>
            </a:endParaRPr>
          </a:p>
        </p:txBody>
      </p:sp>
      <p:graphicFrame>
        <p:nvGraphicFramePr>
          <p:cNvPr id="6" name="Tableau 5"/>
          <p:cNvGraphicFramePr>
            <a:graphicFrameLocks noGrp="1"/>
          </p:cNvGraphicFramePr>
          <p:nvPr/>
        </p:nvGraphicFramePr>
        <p:xfrm>
          <a:off x="539750" y="549275"/>
          <a:ext cx="8064896" cy="5810445"/>
        </p:xfrm>
        <a:graphic>
          <a:graphicData uri="http://schemas.openxmlformats.org/drawingml/2006/table">
            <a:tbl>
              <a:tblPr firstRow="1" bandRow="1">
                <a:tableStyleId>{5C22544A-7EE6-4342-B048-85BDC9FD1C3A}</a:tableStyleId>
              </a:tblPr>
              <a:tblGrid>
                <a:gridCol w="716880"/>
                <a:gridCol w="7348016"/>
              </a:tblGrid>
              <a:tr h="346539">
                <a:tc>
                  <a:txBody>
                    <a:bodyPr/>
                    <a:lstStyle/>
                    <a:p>
                      <a:r>
                        <a:rPr lang="fr-FR" sz="1600" dirty="0" smtClean="0"/>
                        <a:t>Dates</a:t>
                      </a:r>
                      <a:endParaRPr lang="fr-FR" sz="1600" dirty="0"/>
                    </a:p>
                  </a:txBody>
                  <a:tcPr/>
                </a:tc>
                <a:tc>
                  <a:txBody>
                    <a:bodyPr/>
                    <a:lstStyle/>
                    <a:p>
                      <a:r>
                        <a:rPr lang="fr-FR" dirty="0" smtClean="0"/>
                        <a:t>Evénements</a:t>
                      </a:r>
                      <a:endParaRPr lang="fr-FR" dirty="0"/>
                    </a:p>
                  </a:txBody>
                  <a:tcPr/>
                </a:tc>
              </a:tr>
              <a:tr h="346539">
                <a:tc>
                  <a:txBody>
                    <a:bodyPr/>
                    <a:lstStyle/>
                    <a:p>
                      <a:pPr algn="r" fontAlgn="t"/>
                      <a:r>
                        <a:rPr lang="fr-FR" sz="1600" b="0" i="0" u="none" strike="noStrike" kern="1200" dirty="0" smtClean="0">
                          <a:solidFill>
                            <a:srgbClr val="000000"/>
                          </a:solidFill>
                          <a:latin typeface="+mn-lt"/>
                          <a:ea typeface="+mn-ea"/>
                          <a:cs typeface="+mn-cs"/>
                        </a:rPr>
                        <a:t>1975</a:t>
                      </a:r>
                      <a:endParaRPr lang="fr-FR" sz="1600" b="0" i="0" u="none" strike="noStrike" kern="1200" dirty="0">
                        <a:solidFill>
                          <a:srgbClr val="000000"/>
                        </a:solidFill>
                        <a:latin typeface="+mn-lt"/>
                        <a:ea typeface="+mn-ea"/>
                        <a:cs typeface="+mn-cs"/>
                      </a:endParaRPr>
                    </a:p>
                  </a:txBody>
                  <a:tcPr marL="9525" marR="9525" marT="9525" marB="0"/>
                </a:tc>
                <a:tc>
                  <a:txBody>
                    <a:bodyPr/>
                    <a:lstStyle/>
                    <a:p>
                      <a:pPr algn="l" fontAlgn="t"/>
                      <a:r>
                        <a:rPr lang="fr-FR" sz="1600" b="0" i="0" u="none" strike="noStrike" kern="1200" dirty="0" smtClean="0">
                          <a:solidFill>
                            <a:srgbClr val="000000"/>
                          </a:solidFill>
                          <a:latin typeface="+mn-lt"/>
                          <a:ea typeface="+mn-ea"/>
                          <a:cs typeface="+mn-cs"/>
                        </a:rPr>
                        <a:t>Colorisation de TF1</a:t>
                      </a:r>
                      <a:endParaRPr lang="fr-FR" sz="1600" b="0" i="0" u="none" strike="noStrike" kern="1200" dirty="0">
                        <a:solidFill>
                          <a:srgbClr val="000000"/>
                        </a:solidFill>
                        <a:latin typeface="+mn-lt"/>
                        <a:ea typeface="+mn-ea"/>
                        <a:cs typeface="+mn-cs"/>
                      </a:endParaRPr>
                    </a:p>
                  </a:txBody>
                  <a:tcPr marL="9525" marR="9525" marT="9525" marB="0"/>
                </a:tc>
              </a:tr>
              <a:tr h="346539">
                <a:tc>
                  <a:txBody>
                    <a:bodyPr/>
                    <a:lstStyle/>
                    <a:p>
                      <a:pPr marL="0" algn="r" defTabSz="914400" rtl="0" eaLnBrk="1" fontAlgn="t" latinLnBrk="0" hangingPunct="1"/>
                      <a:r>
                        <a:rPr lang="fr-FR" sz="1600" kern="1200" dirty="0" smtClean="0">
                          <a:solidFill>
                            <a:schemeClr val="dk1"/>
                          </a:solidFill>
                          <a:latin typeface="+mn-lt"/>
                          <a:ea typeface="+mn-ea"/>
                          <a:cs typeface="+mn-cs"/>
                        </a:rPr>
                        <a:t> 1975</a:t>
                      </a:r>
                      <a:endParaRPr lang="fr-FR" sz="1600" kern="1200" dirty="0">
                        <a:solidFill>
                          <a:schemeClr val="dk1"/>
                        </a:solidFill>
                        <a:latin typeface="+mn-lt"/>
                        <a:ea typeface="+mn-ea"/>
                        <a:cs typeface="+mn-cs"/>
                      </a:endParaRPr>
                    </a:p>
                  </a:txBody>
                  <a:tcPr marL="9525" marR="9525" marT="9525" marB="0"/>
                </a:tc>
                <a:tc>
                  <a:txBody>
                    <a:bodyPr/>
                    <a:lstStyle/>
                    <a:p>
                      <a:pPr marL="0" algn="l" defTabSz="914400" rtl="0" eaLnBrk="1" fontAlgn="t" latinLnBrk="0" hangingPunct="1"/>
                      <a:r>
                        <a:rPr lang="fr-FR" sz="1600" kern="1200" dirty="0" smtClean="0">
                          <a:solidFill>
                            <a:schemeClr val="dk1"/>
                          </a:solidFill>
                          <a:latin typeface="+mn-lt"/>
                          <a:ea typeface="+mn-ea"/>
                          <a:cs typeface="+mn-cs"/>
                        </a:rPr>
                        <a:t> Début d’Apostrophe sur Antenne 2. remplacé </a:t>
                      </a:r>
                      <a:r>
                        <a:rPr lang="fr-FR" sz="1600" kern="1200" dirty="0" err="1" smtClean="0">
                          <a:solidFill>
                            <a:schemeClr val="dk1"/>
                          </a:solidFill>
                          <a:latin typeface="+mn-lt"/>
                          <a:ea typeface="+mn-ea"/>
                          <a:cs typeface="+mn-cs"/>
                        </a:rPr>
                        <a:t>parBouillon</a:t>
                      </a:r>
                      <a:r>
                        <a:rPr lang="fr-FR" sz="1600" kern="1200" dirty="0" smtClean="0">
                          <a:solidFill>
                            <a:schemeClr val="dk1"/>
                          </a:solidFill>
                          <a:latin typeface="+mn-lt"/>
                          <a:ea typeface="+mn-ea"/>
                          <a:cs typeface="+mn-cs"/>
                        </a:rPr>
                        <a:t> de  culture en 91</a:t>
                      </a:r>
                      <a:endParaRPr lang="fr-FR" sz="1600" kern="1200" dirty="0">
                        <a:solidFill>
                          <a:schemeClr val="dk1"/>
                        </a:solidFill>
                        <a:latin typeface="+mn-lt"/>
                        <a:ea typeface="+mn-ea"/>
                        <a:cs typeface="+mn-cs"/>
                      </a:endParaRPr>
                    </a:p>
                  </a:txBody>
                  <a:tcPr marL="9525" marR="9525" marT="9525" marB="0"/>
                </a:tc>
              </a:tr>
              <a:tr h="346539">
                <a:tc>
                  <a:txBody>
                    <a:bodyPr/>
                    <a:lstStyle/>
                    <a:p>
                      <a:pPr algn="r" fontAlgn="t"/>
                      <a:r>
                        <a:rPr lang="fr-FR" sz="1600" b="0" i="0" u="none" strike="noStrike" kern="1200" dirty="0">
                          <a:solidFill>
                            <a:srgbClr val="000000"/>
                          </a:solidFill>
                          <a:latin typeface="+mn-lt"/>
                          <a:ea typeface="+mn-ea"/>
                          <a:cs typeface="+mn-cs"/>
                        </a:rPr>
                        <a:t>1976</a:t>
                      </a:r>
                    </a:p>
                  </a:txBody>
                  <a:tcPr marL="9525" marR="9525" marT="9525" marB="0"/>
                </a:tc>
                <a:tc>
                  <a:txBody>
                    <a:bodyPr/>
                    <a:lstStyle/>
                    <a:p>
                      <a:pPr algn="l" fontAlgn="t"/>
                      <a:r>
                        <a:rPr lang="fr-FR" sz="1600" b="0" i="0" u="none" strike="noStrike" kern="1200" dirty="0">
                          <a:solidFill>
                            <a:srgbClr val="000000"/>
                          </a:solidFill>
                          <a:latin typeface="+mn-lt"/>
                          <a:ea typeface="+mn-ea"/>
                          <a:cs typeface="+mn-cs"/>
                        </a:rPr>
                        <a:t>Premier tirage du Loto</a:t>
                      </a:r>
                    </a:p>
                  </a:txBody>
                  <a:tcPr marL="9525" marR="9525" marT="9525" marB="0"/>
                </a:tc>
              </a:tr>
              <a:tr h="346539">
                <a:tc>
                  <a:txBody>
                    <a:bodyPr/>
                    <a:lstStyle/>
                    <a:p>
                      <a:pPr algn="r" fontAlgn="t"/>
                      <a:r>
                        <a:rPr lang="fr-FR" sz="1600" b="0" i="0" u="none" strike="noStrike" kern="1200" dirty="0" smtClean="0">
                          <a:solidFill>
                            <a:srgbClr val="000000"/>
                          </a:solidFill>
                          <a:latin typeface="+mn-lt"/>
                          <a:ea typeface="+mn-ea"/>
                          <a:cs typeface="+mn-cs"/>
                        </a:rPr>
                        <a:t>1976</a:t>
                      </a:r>
                      <a:endParaRPr lang="fr-FR" sz="1600" b="0" i="0" u="none" strike="noStrike" kern="1200" dirty="0">
                        <a:solidFill>
                          <a:srgbClr val="000000"/>
                        </a:solidFill>
                        <a:latin typeface="+mn-lt"/>
                        <a:ea typeface="+mn-ea"/>
                        <a:cs typeface="+mn-cs"/>
                      </a:endParaRPr>
                    </a:p>
                  </a:txBody>
                  <a:tcPr marL="9525" marR="9525" marT="9525" marB="0"/>
                </a:tc>
                <a:tc>
                  <a:txBody>
                    <a:bodyPr/>
                    <a:lstStyle/>
                    <a:p>
                      <a:pPr algn="l" fontAlgn="t"/>
                      <a:r>
                        <a:rPr lang="fr-FR" sz="1600" b="0" i="0" u="none" strike="noStrike" kern="1200" dirty="0" smtClean="0">
                          <a:solidFill>
                            <a:srgbClr val="000000"/>
                          </a:solidFill>
                          <a:latin typeface="+mn-lt"/>
                          <a:ea typeface="+mn-ea"/>
                          <a:cs typeface="+mn-cs"/>
                        </a:rPr>
                        <a:t> les jeux de 20 heures sur France3  </a:t>
                      </a:r>
                      <a:r>
                        <a:rPr lang="fr-FR" sz="1600" b="0" i="0" u="none" strike="noStrike" kern="1200" dirty="0" err="1" smtClean="0">
                          <a:solidFill>
                            <a:srgbClr val="000000"/>
                          </a:solidFill>
                          <a:latin typeface="+mn-lt"/>
                          <a:ea typeface="+mn-ea"/>
                          <a:cs typeface="+mn-cs"/>
                        </a:rPr>
                        <a:t>diparait</a:t>
                      </a:r>
                      <a:r>
                        <a:rPr lang="fr-FR" sz="1600" b="0" i="0" u="none" strike="noStrike" kern="1200" dirty="0" smtClean="0">
                          <a:solidFill>
                            <a:srgbClr val="000000"/>
                          </a:solidFill>
                          <a:latin typeface="+mn-lt"/>
                          <a:ea typeface="+mn-ea"/>
                          <a:cs typeface="+mn-cs"/>
                        </a:rPr>
                        <a:t> en 87</a:t>
                      </a:r>
                      <a:endParaRPr lang="fr-FR" sz="1600" b="0" i="0" u="none" strike="noStrike" kern="1200" dirty="0">
                        <a:solidFill>
                          <a:srgbClr val="000000"/>
                        </a:solidFill>
                        <a:latin typeface="+mn-lt"/>
                        <a:ea typeface="+mn-ea"/>
                        <a:cs typeface="+mn-cs"/>
                      </a:endParaRPr>
                    </a:p>
                  </a:txBody>
                  <a:tcPr marL="9525" marR="9525" marT="9525" marB="0"/>
                </a:tc>
              </a:tr>
              <a:tr h="346539">
                <a:tc>
                  <a:txBody>
                    <a:bodyPr/>
                    <a:lstStyle/>
                    <a:p>
                      <a:pPr algn="r"/>
                      <a:r>
                        <a:rPr lang="fr-FR" sz="1600" dirty="0" smtClean="0"/>
                        <a:t>1980</a:t>
                      </a:r>
                      <a:endParaRPr lang="fr-FR" sz="1600" dirty="0"/>
                    </a:p>
                  </a:txBody>
                  <a:tcPr marL="9525" marR="9525" marT="9525" marB="0"/>
                </a:tc>
                <a:tc>
                  <a:txBody>
                    <a:bodyPr/>
                    <a:lstStyle/>
                    <a:p>
                      <a:r>
                        <a:rPr lang="fr-FR" sz="1600" dirty="0" smtClean="0"/>
                        <a:t>Création de CNN par Ted Turner première chaine d’info en continu. 400 personnes 37 bureaux dans le monde</a:t>
                      </a:r>
                      <a:endParaRPr lang="fr-FR" sz="1600" dirty="0"/>
                    </a:p>
                  </a:txBody>
                  <a:tcPr marL="9525" marR="9525" marT="9525" marB="0"/>
                </a:tc>
              </a:tr>
              <a:tr h="346539">
                <a:tc>
                  <a:txBody>
                    <a:bodyPr/>
                    <a:lstStyle/>
                    <a:p>
                      <a:pPr algn="r"/>
                      <a:r>
                        <a:rPr lang="fr-FR" sz="1600" dirty="0" smtClean="0"/>
                        <a:t>1981</a:t>
                      </a:r>
                      <a:endParaRPr lang="fr-FR" sz="1600" dirty="0"/>
                    </a:p>
                  </a:txBody>
                  <a:tcPr marL="9525" marR="9525" marT="9525" marB="0"/>
                </a:tc>
                <a:tc>
                  <a:txBody>
                    <a:bodyPr/>
                    <a:lstStyle/>
                    <a:p>
                      <a:r>
                        <a:rPr lang="fr-FR" sz="1600" dirty="0" smtClean="0"/>
                        <a:t> Dallas en France 356 épisodes</a:t>
                      </a:r>
                      <a:r>
                        <a:rPr lang="fr-FR" sz="1600" baseline="0" dirty="0" smtClean="0"/>
                        <a:t> !!!</a:t>
                      </a:r>
                      <a:endParaRPr lang="fr-FR" sz="1600" dirty="0"/>
                    </a:p>
                  </a:txBody>
                  <a:tcPr marL="9525" marR="9525" marT="9525" marB="0"/>
                </a:tc>
              </a:tr>
              <a:tr h="346539">
                <a:tc>
                  <a:txBody>
                    <a:bodyPr/>
                    <a:lstStyle/>
                    <a:p>
                      <a:pPr algn="r"/>
                      <a:r>
                        <a:rPr lang="fr-FR" sz="1600" dirty="0" smtClean="0"/>
                        <a:t>1981</a:t>
                      </a:r>
                      <a:endParaRPr lang="fr-FR" sz="1600" dirty="0"/>
                    </a:p>
                  </a:txBody>
                  <a:tcPr marL="9525" marR="9525" marT="9525" marB="0"/>
                </a:tc>
                <a:tc>
                  <a:txBody>
                    <a:bodyPr/>
                    <a:lstStyle/>
                    <a:p>
                      <a:r>
                        <a:rPr lang="fr-FR" sz="1600" dirty="0" smtClean="0"/>
                        <a:t>Lancement de MTV. En 1984, aura lieu la première édition des MTV </a:t>
                      </a:r>
                      <a:r>
                        <a:rPr lang="fr-FR" sz="1600" dirty="0" err="1" smtClean="0"/>
                        <a:t>Video</a:t>
                      </a:r>
                      <a:r>
                        <a:rPr lang="fr-FR" sz="1600" dirty="0" smtClean="0"/>
                        <a:t> Music </a:t>
                      </a:r>
                      <a:r>
                        <a:rPr lang="fr-FR" sz="1600" dirty="0" err="1" smtClean="0"/>
                        <a:t>Awards</a:t>
                      </a:r>
                      <a:r>
                        <a:rPr lang="fr-FR" sz="1600" dirty="0" smtClean="0"/>
                        <a:t>, cérémonie de référence dans l'industrie du disque. MTV Europe sera lancé en 1987</a:t>
                      </a:r>
                      <a:endParaRPr lang="fr-FR" sz="1600" dirty="0"/>
                    </a:p>
                  </a:txBody>
                  <a:tcPr marL="9525" marR="9525" marT="9525" marB="0"/>
                </a:tc>
              </a:tr>
              <a:tr h="346539">
                <a:tc>
                  <a:txBody>
                    <a:bodyPr/>
                    <a:lstStyle/>
                    <a:p>
                      <a:pPr algn="r" fontAlgn="t"/>
                      <a:r>
                        <a:rPr lang="fr-FR" sz="1600" b="0" i="0" u="none" strike="noStrike" kern="1200" dirty="0">
                          <a:solidFill>
                            <a:srgbClr val="000000"/>
                          </a:solidFill>
                          <a:latin typeface="+mn-lt"/>
                          <a:ea typeface="+mn-ea"/>
                          <a:cs typeface="+mn-cs"/>
                        </a:rPr>
                        <a:t>1982</a:t>
                      </a:r>
                    </a:p>
                  </a:txBody>
                  <a:tcPr marL="9525" marR="9525" marT="9525" marB="0"/>
                </a:tc>
                <a:tc>
                  <a:txBody>
                    <a:bodyPr/>
                    <a:lstStyle/>
                    <a:p>
                      <a:pPr algn="l" fontAlgn="t"/>
                      <a:r>
                        <a:rPr lang="fr-FR" sz="1600" b="0" i="0" u="none" strike="noStrike" kern="1200" dirty="0">
                          <a:solidFill>
                            <a:srgbClr val="000000"/>
                          </a:solidFill>
                          <a:latin typeface="+mn-lt"/>
                          <a:ea typeface="+mn-ea"/>
                          <a:cs typeface="+mn-cs"/>
                        </a:rPr>
                        <a:t>Fin du monopole de </a:t>
                      </a:r>
                      <a:r>
                        <a:rPr lang="fr-FR" sz="1600" b="0" i="0" u="none" strike="noStrike" kern="1200" dirty="0" smtClean="0">
                          <a:solidFill>
                            <a:srgbClr val="000000"/>
                          </a:solidFill>
                          <a:latin typeface="+mn-lt"/>
                          <a:ea typeface="+mn-ea"/>
                          <a:cs typeface="+mn-cs"/>
                        </a:rPr>
                        <a:t>‘État </a:t>
                      </a:r>
                      <a:r>
                        <a:rPr lang="fr-FR" sz="1600" b="0" i="0" u="none" strike="noStrike" kern="1200" dirty="0">
                          <a:solidFill>
                            <a:srgbClr val="000000"/>
                          </a:solidFill>
                          <a:latin typeface="+mn-lt"/>
                          <a:ea typeface="+mn-ea"/>
                          <a:cs typeface="+mn-cs"/>
                        </a:rPr>
                        <a:t>en matière </a:t>
                      </a:r>
                      <a:r>
                        <a:rPr lang="fr-FR" sz="1600" b="0" i="0" u="none" strike="noStrike" kern="1200" dirty="0" smtClean="0">
                          <a:solidFill>
                            <a:srgbClr val="000000"/>
                          </a:solidFill>
                          <a:latin typeface="+mn-lt"/>
                          <a:ea typeface="+mn-ea"/>
                          <a:cs typeface="+mn-cs"/>
                        </a:rPr>
                        <a:t>d’audiovisuel</a:t>
                      </a:r>
                      <a:endParaRPr lang="fr-FR" sz="1600" b="0" i="0" u="none" strike="noStrike" kern="1200" dirty="0">
                        <a:solidFill>
                          <a:srgbClr val="000000"/>
                        </a:solidFill>
                        <a:latin typeface="+mn-lt"/>
                        <a:ea typeface="+mn-ea"/>
                        <a:cs typeface="+mn-cs"/>
                      </a:endParaRPr>
                    </a:p>
                  </a:txBody>
                  <a:tcPr marL="9525" marR="9525" marT="9525" marB="0"/>
                </a:tc>
              </a:tr>
              <a:tr h="346539">
                <a:tc>
                  <a:txBody>
                    <a:bodyPr/>
                    <a:lstStyle/>
                    <a:p>
                      <a:pPr algn="r" fontAlgn="t"/>
                      <a:r>
                        <a:rPr lang="fr-FR" sz="1600" b="0" i="0" u="none" strike="noStrike" kern="1200" dirty="0">
                          <a:solidFill>
                            <a:srgbClr val="000000"/>
                          </a:solidFill>
                          <a:latin typeface="+mn-lt"/>
                          <a:ea typeface="+mn-ea"/>
                          <a:cs typeface="+mn-cs"/>
                        </a:rPr>
                        <a:t>1982</a:t>
                      </a:r>
                    </a:p>
                  </a:txBody>
                  <a:tcPr marL="9525" marR="9525" marT="9525" marB="0"/>
                </a:tc>
                <a:tc>
                  <a:txBody>
                    <a:bodyPr/>
                    <a:lstStyle/>
                    <a:p>
                      <a:pPr algn="l" fontAlgn="t"/>
                      <a:r>
                        <a:rPr lang="fr-FR" sz="1600" b="0" i="0" u="none" strike="noStrike" kern="1200" dirty="0">
                          <a:solidFill>
                            <a:srgbClr val="000000"/>
                          </a:solidFill>
                          <a:latin typeface="+mn-lt"/>
                          <a:ea typeface="+mn-ea"/>
                          <a:cs typeface="+mn-cs"/>
                        </a:rPr>
                        <a:t>Le plan « câble ›› est approuvé en conseil des ministres</a:t>
                      </a:r>
                    </a:p>
                  </a:txBody>
                  <a:tcPr marL="9525" marR="9525" marT="9525" marB="0"/>
                </a:tc>
              </a:tr>
              <a:tr h="346539">
                <a:tc>
                  <a:txBody>
                    <a:bodyPr/>
                    <a:lstStyle/>
                    <a:p>
                      <a:pPr algn="r" fontAlgn="t"/>
                      <a:r>
                        <a:rPr lang="fr-FR" sz="1600" b="0" i="0" u="none" strike="noStrike" kern="1200" dirty="0" smtClean="0">
                          <a:solidFill>
                            <a:srgbClr val="000000"/>
                          </a:solidFill>
                          <a:latin typeface="+mn-lt"/>
                          <a:ea typeface="+mn-ea"/>
                          <a:cs typeface="+mn-cs"/>
                        </a:rPr>
                        <a:t>1982</a:t>
                      </a:r>
                      <a:endParaRPr lang="fr-FR" sz="1600" b="0" i="0" u="none" strike="noStrike" kern="1200" dirty="0">
                        <a:solidFill>
                          <a:srgbClr val="000000"/>
                        </a:solidFill>
                        <a:latin typeface="+mn-lt"/>
                        <a:ea typeface="+mn-ea"/>
                        <a:cs typeface="+mn-cs"/>
                      </a:endParaRPr>
                    </a:p>
                  </a:txBody>
                  <a:tcPr marL="9525" marR="9525" marT="9525" marB="0"/>
                </a:tc>
                <a:tc>
                  <a:txBody>
                    <a:bodyPr/>
                    <a:lstStyle/>
                    <a:p>
                      <a:pPr algn="l" fontAlgn="t"/>
                      <a:r>
                        <a:rPr lang="fr-FR" sz="1600" b="0" i="0" u="none" strike="noStrike" kern="1200" dirty="0" smtClean="0">
                          <a:solidFill>
                            <a:srgbClr val="000000"/>
                          </a:solidFill>
                          <a:latin typeface="+mn-lt"/>
                          <a:ea typeface="+mn-ea"/>
                          <a:cs typeface="+mn-cs"/>
                        </a:rPr>
                        <a:t>Première de Champs Elysées sur Antenne 2 durera jusqu’en 90</a:t>
                      </a:r>
                      <a:endParaRPr lang="fr-FR" sz="1600" b="0" i="0" u="none" strike="noStrike" kern="1200" dirty="0">
                        <a:solidFill>
                          <a:srgbClr val="000000"/>
                        </a:solidFill>
                        <a:latin typeface="+mn-lt"/>
                        <a:ea typeface="+mn-ea"/>
                        <a:cs typeface="+mn-cs"/>
                      </a:endParaRPr>
                    </a:p>
                  </a:txBody>
                  <a:tcPr marL="9525" marR="9525" marT="9525" marB="0"/>
                </a:tc>
              </a:tr>
              <a:tr h="346539">
                <a:tc>
                  <a:txBody>
                    <a:bodyPr/>
                    <a:lstStyle/>
                    <a:p>
                      <a:pPr algn="r" fontAlgn="t"/>
                      <a:r>
                        <a:rPr lang="fr-FR" sz="1600" b="0" i="0" u="none" strike="noStrike" kern="1200" dirty="0">
                          <a:solidFill>
                            <a:srgbClr val="000000"/>
                          </a:solidFill>
                          <a:latin typeface="+mn-lt"/>
                          <a:ea typeface="+mn-ea"/>
                          <a:cs typeface="+mn-cs"/>
                        </a:rPr>
                        <a:t>1982</a:t>
                      </a:r>
                    </a:p>
                  </a:txBody>
                  <a:tcPr marL="9525" marR="9525" marT="9525" marB="0"/>
                </a:tc>
                <a:tc>
                  <a:txBody>
                    <a:bodyPr/>
                    <a:lstStyle/>
                    <a:p>
                      <a:pPr algn="l" fontAlgn="t"/>
                      <a:r>
                        <a:rPr lang="fr-FR" sz="1600" b="0" i="0" u="none" strike="noStrike" kern="1200" dirty="0">
                          <a:solidFill>
                            <a:srgbClr val="000000"/>
                          </a:solidFill>
                          <a:latin typeface="+mn-lt"/>
                          <a:ea typeface="+mn-ea"/>
                          <a:cs typeface="+mn-cs"/>
                        </a:rPr>
                        <a:t>Le décret n° 82-971 étend la redevance aux magnétoscopes et aux vidéos-cassettes</a:t>
                      </a:r>
                    </a:p>
                  </a:txBody>
                  <a:tcPr marL="9525" marR="9525" marT="9525" marB="0"/>
                </a:tc>
              </a:tr>
              <a:tr h="346539">
                <a:tc>
                  <a:txBody>
                    <a:bodyPr/>
                    <a:lstStyle/>
                    <a:p>
                      <a:pPr algn="r" fontAlgn="t"/>
                      <a:r>
                        <a:rPr lang="fr-FR" sz="1600" b="0" i="0" u="none" strike="noStrike" kern="1200" dirty="0">
                          <a:solidFill>
                            <a:srgbClr val="000000"/>
                          </a:solidFill>
                          <a:latin typeface="+mn-lt"/>
                          <a:ea typeface="+mn-ea"/>
                          <a:cs typeface="+mn-cs"/>
                        </a:rPr>
                        <a:t>1984</a:t>
                      </a:r>
                    </a:p>
                  </a:txBody>
                  <a:tcPr marL="9525" marR="9525" marT="9525" marB="0"/>
                </a:tc>
                <a:tc>
                  <a:txBody>
                    <a:bodyPr/>
                    <a:lstStyle/>
                    <a:p>
                      <a:pPr algn="l" fontAlgn="t"/>
                      <a:r>
                        <a:rPr lang="fr-FR" sz="1600" b="0" i="0" u="none" strike="noStrike" kern="1200" dirty="0">
                          <a:solidFill>
                            <a:srgbClr val="000000"/>
                          </a:solidFill>
                          <a:latin typeface="+mn-lt"/>
                          <a:ea typeface="+mn-ea"/>
                          <a:cs typeface="+mn-cs"/>
                        </a:rPr>
                        <a:t>Lancement de canal Plus par André Rousselet</a:t>
                      </a:r>
                    </a:p>
                  </a:txBody>
                  <a:tcPr marL="9525" marR="9525" marT="9525" marB="0"/>
                </a:tc>
              </a:tr>
              <a:tr h="346539">
                <a:tc>
                  <a:txBody>
                    <a:bodyPr/>
                    <a:lstStyle/>
                    <a:p>
                      <a:pPr algn="r" fontAlgn="t"/>
                      <a:r>
                        <a:rPr lang="fr-FR" sz="1600" b="0" i="0" u="none" strike="noStrike" kern="1200" dirty="0">
                          <a:solidFill>
                            <a:srgbClr val="000000"/>
                          </a:solidFill>
                          <a:latin typeface="+mn-lt"/>
                          <a:ea typeface="+mn-ea"/>
                          <a:cs typeface="+mn-cs"/>
                        </a:rPr>
                        <a:t>1986</a:t>
                      </a:r>
                    </a:p>
                  </a:txBody>
                  <a:tcPr marL="9525" marR="9525" marT="9525"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fr-FR" sz="1600" b="0" i="0" u="none" strike="noStrike" kern="1200" dirty="0">
                          <a:solidFill>
                            <a:srgbClr val="000000"/>
                          </a:solidFill>
                          <a:latin typeface="+mn-lt"/>
                          <a:ea typeface="+mn-ea"/>
                          <a:cs typeface="+mn-cs"/>
                        </a:rPr>
                        <a:t>Inauguration de la Cinq lancée </a:t>
                      </a:r>
                      <a:r>
                        <a:rPr lang="fr-FR" sz="1600" b="0" i="0" u="none" strike="noStrike" kern="1200" dirty="0" smtClean="0">
                          <a:solidFill>
                            <a:srgbClr val="000000"/>
                          </a:solidFill>
                          <a:latin typeface="+mn-lt"/>
                          <a:ea typeface="+mn-ea"/>
                          <a:cs typeface="+mn-cs"/>
                        </a:rPr>
                        <a:t>par </a:t>
                      </a:r>
                      <a:r>
                        <a:rPr lang="fr-FR" sz="1600" b="0" i="0" u="none" strike="noStrike" kern="1200" dirty="0">
                          <a:solidFill>
                            <a:srgbClr val="000000"/>
                          </a:solidFill>
                          <a:latin typeface="+mn-lt"/>
                          <a:ea typeface="+mn-ea"/>
                          <a:cs typeface="+mn-cs"/>
                        </a:rPr>
                        <a:t>Silvio </a:t>
                      </a:r>
                      <a:r>
                        <a:rPr lang="fr-FR" sz="1600" b="0" i="0" u="none" strike="noStrike" kern="1200" dirty="0" smtClean="0">
                          <a:solidFill>
                            <a:srgbClr val="000000"/>
                          </a:solidFill>
                          <a:latin typeface="+mn-lt"/>
                          <a:ea typeface="+mn-ea"/>
                          <a:cs typeface="+mn-cs"/>
                        </a:rPr>
                        <a:t>Berlusconi. Elle s’</a:t>
                      </a:r>
                      <a:r>
                        <a:rPr lang="fr-FR" sz="1600" b="0" i="0" u="none" strike="noStrike" kern="1200" dirty="0" err="1" smtClean="0">
                          <a:solidFill>
                            <a:srgbClr val="000000"/>
                          </a:solidFill>
                          <a:latin typeface="+mn-lt"/>
                          <a:ea typeface="+mn-ea"/>
                          <a:cs typeface="+mn-cs"/>
                        </a:rPr>
                        <a:t>arretera</a:t>
                      </a:r>
                      <a:r>
                        <a:rPr lang="fr-FR" sz="1600" b="0" i="0" u="none" strike="noStrike" kern="1200" dirty="0" smtClean="0">
                          <a:solidFill>
                            <a:srgbClr val="000000"/>
                          </a:solidFill>
                          <a:latin typeface="+mn-lt"/>
                          <a:ea typeface="+mn-ea"/>
                          <a:cs typeface="+mn-cs"/>
                        </a:rPr>
                        <a:t> en 1985</a:t>
                      </a:r>
                    </a:p>
                    <a:p>
                      <a:pPr marL="0" marR="0" indent="0" algn="l" defTabSz="914400" rtl="0" eaLnBrk="1" fontAlgn="t" latinLnBrk="0" hangingPunct="1">
                        <a:lnSpc>
                          <a:spcPct val="100000"/>
                        </a:lnSpc>
                        <a:spcBef>
                          <a:spcPts val="0"/>
                        </a:spcBef>
                        <a:spcAft>
                          <a:spcPts val="0"/>
                        </a:spcAft>
                        <a:buClrTx/>
                        <a:buSzTx/>
                        <a:buFontTx/>
                        <a:buNone/>
                        <a:tabLst/>
                        <a:defRPr/>
                      </a:pPr>
                      <a:r>
                        <a:rPr lang="fr-FR" sz="1600" b="0" i="0" u="none" strike="noStrike" kern="1200" dirty="0" smtClean="0">
                          <a:solidFill>
                            <a:srgbClr val="000000"/>
                          </a:solidFill>
                          <a:latin typeface="+mn-lt"/>
                          <a:ea typeface="+mn-ea"/>
                          <a:cs typeface="+mn-cs"/>
                        </a:rPr>
                        <a:t> Lancement de Paris Première, première chaîne thématique diffusée sur le câble. Suppression de la redevance sur les magnétoscopes</a:t>
                      </a:r>
                    </a:p>
                  </a:txBody>
                  <a:tcPr marL="9525" marR="9525" marT="9525" marB="0"/>
                </a:tc>
              </a:tr>
            </a:tbl>
          </a:graphicData>
        </a:graphic>
      </p:graphicFrame>
    </p:spTree>
  </p:cSld>
  <p:clrMapOvr>
    <a:masterClrMapping/>
  </p:clrMapOvr>
  <p:transition>
    <p:cut/>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à coins arrondis 3"/>
          <p:cNvSpPr/>
          <p:nvPr/>
        </p:nvSpPr>
        <p:spPr>
          <a:xfrm>
            <a:off x="107758" y="144016"/>
            <a:ext cx="8928484" cy="6669360"/>
          </a:xfrm>
          <a:prstGeom prst="roundRect">
            <a:avLst/>
          </a:prstGeom>
          <a:solidFill>
            <a:schemeClr val="tx2">
              <a:lumMod val="20000"/>
              <a:lumOff val="80000"/>
            </a:schemeClr>
          </a:solidFill>
          <a:ln w="41275" cmpd="sng">
            <a:solidFill>
              <a:schemeClr val="accent1"/>
            </a:solidFill>
          </a:ln>
          <a:effectLst>
            <a:outerShdw blurRad="152400" dist="317500" dir="5400000" sx="105000" sy="105000" rotWithShape="0">
              <a:prstClr val="black">
                <a:alpha val="15000"/>
              </a:prstClr>
            </a:outerShdw>
          </a:effectLst>
          <a:scene3d>
            <a:camera prst="orthographicFront"/>
            <a:lightRig rig="threePt" dir="t"/>
          </a:scene3d>
          <a:sp3d>
            <a:bevelT w="25400"/>
            <a:bevelB w="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dirty="0">
              <a:solidFill>
                <a:srgbClr val="333399"/>
              </a:solidFill>
            </a:endParaRPr>
          </a:p>
        </p:txBody>
      </p:sp>
      <p:sp>
        <p:nvSpPr>
          <p:cNvPr id="2" name="Titre 1"/>
          <p:cNvSpPr>
            <a:spLocks noGrp="1"/>
          </p:cNvSpPr>
          <p:nvPr>
            <p:ph type="ctrTitle"/>
          </p:nvPr>
        </p:nvSpPr>
        <p:spPr>
          <a:xfrm>
            <a:off x="468313" y="260350"/>
            <a:ext cx="8139112" cy="360363"/>
          </a:xfrm>
        </p:spPr>
        <p:txBody>
          <a:bodyPr>
            <a:noAutofit/>
          </a:bodyPr>
          <a:lstStyle/>
          <a:p>
            <a:pPr>
              <a:defRPr/>
            </a:pPr>
            <a:r>
              <a:rPr lang="fr-FR" sz="3600" dirty="0" smtClean="0"/>
              <a:t> </a:t>
            </a:r>
            <a:r>
              <a:rPr lang="fr-FR" sz="3600" b="1" dirty="0" smtClean="0">
                <a:solidFill>
                  <a:schemeClr val="tx2">
                    <a:lumMod val="75000"/>
                  </a:schemeClr>
                </a:solidFill>
                <a:effectLst>
                  <a:outerShdw blurRad="38100" dist="25400" dir="5400000" algn="tl" rotWithShape="0">
                    <a:srgbClr val="000000">
                      <a:alpha val="43000"/>
                    </a:srgbClr>
                  </a:outerShdw>
                </a:effectLst>
              </a:rPr>
              <a:t>Historique de la Télévision</a:t>
            </a:r>
            <a:endParaRPr lang="fr-FR" sz="3600" b="1" dirty="0">
              <a:solidFill>
                <a:schemeClr val="tx2">
                  <a:lumMod val="75000"/>
                </a:schemeClr>
              </a:solidFill>
              <a:effectLst>
                <a:outerShdw blurRad="38100" dist="25400" dir="5400000" algn="tl" rotWithShape="0">
                  <a:srgbClr val="000000">
                    <a:alpha val="43000"/>
                  </a:srgbClr>
                </a:outerShdw>
              </a:effectLst>
            </a:endParaRPr>
          </a:p>
        </p:txBody>
      </p:sp>
      <p:graphicFrame>
        <p:nvGraphicFramePr>
          <p:cNvPr id="6" name="Tableau 5"/>
          <p:cNvGraphicFramePr>
            <a:graphicFrameLocks noGrp="1"/>
          </p:cNvGraphicFramePr>
          <p:nvPr/>
        </p:nvGraphicFramePr>
        <p:xfrm>
          <a:off x="468313" y="692150"/>
          <a:ext cx="8280921" cy="5867807"/>
        </p:xfrm>
        <a:graphic>
          <a:graphicData uri="http://schemas.openxmlformats.org/drawingml/2006/table">
            <a:tbl>
              <a:tblPr firstRow="1" bandRow="1">
                <a:tableStyleId>{5C22544A-7EE6-4342-B048-85BDC9FD1C3A}</a:tableStyleId>
              </a:tblPr>
              <a:tblGrid>
                <a:gridCol w="720080"/>
                <a:gridCol w="7560841"/>
              </a:tblGrid>
              <a:tr h="370872">
                <a:tc>
                  <a:txBody>
                    <a:bodyPr/>
                    <a:lstStyle/>
                    <a:p>
                      <a:r>
                        <a:rPr lang="fr-FR" sz="1600" dirty="0" smtClean="0"/>
                        <a:t>Dates</a:t>
                      </a:r>
                      <a:endParaRPr lang="fr-FR" sz="1600" dirty="0"/>
                    </a:p>
                  </a:txBody>
                  <a:tcPr/>
                </a:tc>
                <a:tc>
                  <a:txBody>
                    <a:bodyPr/>
                    <a:lstStyle/>
                    <a:p>
                      <a:r>
                        <a:rPr lang="fr-FR" dirty="0" smtClean="0"/>
                        <a:t>Evénements</a:t>
                      </a:r>
                      <a:endParaRPr lang="fr-FR" dirty="0"/>
                    </a:p>
                  </a:txBody>
                  <a:tcPr/>
                </a:tc>
              </a:tr>
              <a:tr h="1678582">
                <a:tc>
                  <a:txBody>
                    <a:bodyPr/>
                    <a:lstStyle/>
                    <a:p>
                      <a:pPr marL="0" algn="l" defTabSz="914400" rtl="0" eaLnBrk="1" fontAlgn="t" latinLnBrk="0" hangingPunct="1"/>
                      <a:r>
                        <a:rPr lang="fr-FR" sz="1800" b="0" i="0" u="none" strike="noStrike" kern="1200" dirty="0" smtClean="0">
                          <a:solidFill>
                            <a:srgbClr val="000000"/>
                          </a:solidFill>
                          <a:latin typeface="+mn-lt"/>
                          <a:ea typeface="+mn-ea"/>
                          <a:cs typeface="+mn-cs"/>
                        </a:rPr>
                        <a:t>1986</a:t>
                      </a:r>
                      <a:endParaRPr lang="fr-FR" sz="1800" b="0" i="0" u="none" strike="noStrike" kern="1200" dirty="0">
                        <a:solidFill>
                          <a:srgbClr val="000000"/>
                        </a:solidFill>
                        <a:latin typeface="+mn-lt"/>
                        <a:ea typeface="+mn-ea"/>
                        <a:cs typeface="+mn-cs"/>
                      </a:endParaRPr>
                    </a:p>
                  </a:txBody>
                  <a:tcPr marL="9525" marR="9525" marT="9525"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fr-FR" sz="1800" kern="1200" dirty="0" smtClean="0">
                          <a:solidFill>
                            <a:schemeClr val="dk1"/>
                          </a:solidFill>
                          <a:latin typeface="+mn-lt"/>
                          <a:ea typeface="+mn-ea"/>
                          <a:cs typeface="+mn-cs"/>
                        </a:rPr>
                        <a:t>La Haute autorité devient la CNCL</a:t>
                      </a:r>
                    </a:p>
                    <a:p>
                      <a:pPr marL="0" marR="0" indent="0" algn="l" defTabSz="914400" rtl="0" eaLnBrk="1" fontAlgn="t" latinLnBrk="0" hangingPunct="1">
                        <a:lnSpc>
                          <a:spcPct val="100000"/>
                        </a:lnSpc>
                        <a:spcBef>
                          <a:spcPts val="0"/>
                        </a:spcBef>
                        <a:spcAft>
                          <a:spcPts val="0"/>
                        </a:spcAft>
                        <a:buClrTx/>
                        <a:buSzTx/>
                        <a:buFontTx/>
                        <a:buNone/>
                        <a:tabLst/>
                        <a:defRPr/>
                      </a:pPr>
                      <a:r>
                        <a:rPr lang="fr-FR" sz="1800" b="0" i="0" u="none" strike="noStrike" kern="1200" dirty="0" smtClean="0">
                          <a:solidFill>
                            <a:srgbClr val="000000"/>
                          </a:solidFill>
                          <a:latin typeface="+mn-lt"/>
                          <a:ea typeface="+mn-ea"/>
                          <a:cs typeface="+mn-cs"/>
                        </a:rPr>
                        <a:t>La Commission nationale de la communication et des libertés (CNCL) remplace la Haute autorité. Créée en 1982, cette dernière veillait au respect des libertés attribuées notamment aux radios libres.. Les membres en seront élus dès le mois de novembre et chacun provient d’un des grands groupes de l’audiovisuel. Elle sera remplacée par le Conseil supérieur de l’audiovisuel (CSA) en 1989</a:t>
                      </a:r>
                      <a:endParaRPr lang="fr-FR" sz="1800" b="0" i="0" u="none" strike="noStrike" kern="1200" dirty="0">
                        <a:solidFill>
                          <a:srgbClr val="000000"/>
                        </a:solidFill>
                        <a:latin typeface="+mn-lt"/>
                        <a:ea typeface="+mn-ea"/>
                        <a:cs typeface="+mn-cs"/>
                      </a:endParaRPr>
                    </a:p>
                  </a:txBody>
                  <a:tcPr marL="9525" marR="9525" marT="9525" marB="0"/>
                </a:tc>
              </a:tr>
              <a:tr h="365071">
                <a:tc>
                  <a:txBody>
                    <a:bodyPr/>
                    <a:lstStyle/>
                    <a:p>
                      <a:pPr marL="0" algn="l" defTabSz="914400" rtl="0" eaLnBrk="1" fontAlgn="t" latinLnBrk="0" hangingPunct="1"/>
                      <a:r>
                        <a:rPr lang="fr-FR" sz="1800" b="0" i="0" u="none" strike="noStrike" kern="1200" dirty="0">
                          <a:solidFill>
                            <a:srgbClr val="000000"/>
                          </a:solidFill>
                          <a:latin typeface="+mn-lt"/>
                          <a:ea typeface="+mn-ea"/>
                          <a:cs typeface="+mn-cs"/>
                        </a:rPr>
                        <a:t>1987</a:t>
                      </a:r>
                    </a:p>
                  </a:txBody>
                  <a:tcPr marL="9525" marR="9525" marT="9525"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fr-FR" sz="1800" b="0" i="0" u="none" strike="noStrike" kern="1200" dirty="0">
                          <a:solidFill>
                            <a:srgbClr val="000000"/>
                          </a:solidFill>
                          <a:latin typeface="+mn-lt"/>
                          <a:ea typeface="+mn-ea"/>
                          <a:cs typeface="+mn-cs"/>
                        </a:rPr>
                        <a:t>Privatisation de </a:t>
                      </a:r>
                      <a:r>
                        <a:rPr lang="fr-FR" sz="1800" b="0" i="0" u="none" strike="noStrike" kern="1200" dirty="0" smtClean="0">
                          <a:solidFill>
                            <a:srgbClr val="000000"/>
                          </a:solidFill>
                          <a:latin typeface="+mn-lt"/>
                          <a:ea typeface="+mn-ea"/>
                          <a:cs typeface="+mn-cs"/>
                        </a:rPr>
                        <a:t>TF1 ( groupe Bouygues). Lancement de M6</a:t>
                      </a:r>
                      <a:endParaRPr lang="fr-FR" sz="1800" b="0" i="0" u="none" strike="noStrike" kern="1200" dirty="0">
                        <a:solidFill>
                          <a:srgbClr val="000000"/>
                        </a:solidFill>
                        <a:latin typeface="+mn-lt"/>
                        <a:ea typeface="+mn-ea"/>
                        <a:cs typeface="+mn-cs"/>
                      </a:endParaRPr>
                    </a:p>
                  </a:txBody>
                  <a:tcPr marL="9525" marR="9525" marT="9525" marB="0"/>
                </a:tc>
              </a:tr>
              <a:tr h="284057">
                <a:tc>
                  <a:txBody>
                    <a:bodyPr/>
                    <a:lstStyle/>
                    <a:p>
                      <a:r>
                        <a:rPr lang="fr-FR" dirty="0" smtClean="0"/>
                        <a:t>1987</a:t>
                      </a:r>
                      <a:endParaRPr lang="fr-FR" dirty="0"/>
                    </a:p>
                  </a:txBody>
                  <a:tcPr marL="9525" marR="9525" marT="9525" marB="0"/>
                </a:tc>
                <a:tc>
                  <a:txBody>
                    <a:bodyPr/>
                    <a:lstStyle/>
                    <a:p>
                      <a:r>
                        <a:rPr lang="fr-FR" dirty="0" smtClean="0"/>
                        <a:t>Nulle part ailleurs sur Canal Les Nuls les Guignols finit en 2001</a:t>
                      </a:r>
                      <a:endParaRPr lang="fr-FR" dirty="0"/>
                    </a:p>
                  </a:txBody>
                  <a:tcPr marL="9525" marR="9525" marT="9525" marB="0"/>
                </a:tc>
              </a:tr>
              <a:tr h="565966">
                <a:tc>
                  <a:txBody>
                    <a:bodyPr/>
                    <a:lstStyle/>
                    <a:p>
                      <a:pPr marL="0" algn="l" defTabSz="914400" rtl="0" eaLnBrk="1" fontAlgn="t" latinLnBrk="0" hangingPunct="1"/>
                      <a:r>
                        <a:rPr lang="fr-FR" sz="1800" b="0" i="0" u="none" strike="noStrike" kern="1200" dirty="0">
                          <a:solidFill>
                            <a:srgbClr val="000000"/>
                          </a:solidFill>
                          <a:latin typeface="+mn-lt"/>
                          <a:ea typeface="+mn-ea"/>
                          <a:cs typeface="+mn-cs"/>
                        </a:rPr>
                        <a:t>1988</a:t>
                      </a:r>
                    </a:p>
                  </a:txBody>
                  <a:tcPr marL="9525" marR="9525" marT="9525"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fr-FR" sz="1800" b="0" i="0" u="none" strike="noStrike" kern="1200" dirty="0">
                          <a:solidFill>
                            <a:srgbClr val="000000"/>
                          </a:solidFill>
                          <a:latin typeface="+mn-lt"/>
                          <a:ea typeface="+mn-ea"/>
                          <a:cs typeface="+mn-cs"/>
                        </a:rPr>
                        <a:t>Première émission de la télévision hertzienne locale, </a:t>
                      </a:r>
                      <a:r>
                        <a:rPr lang="fr-FR" sz="1800" b="0" i="0" u="none" strike="noStrike" kern="1200" dirty="0" smtClean="0">
                          <a:solidFill>
                            <a:srgbClr val="000000"/>
                          </a:solidFill>
                          <a:latin typeface="+mn-lt"/>
                          <a:ea typeface="+mn-ea"/>
                          <a:cs typeface="+mn-cs"/>
                        </a:rPr>
                        <a:t>Télé-Toulouse. Promulgation de la loi n° 88-21 relative au télé-achat</a:t>
                      </a:r>
                    </a:p>
                  </a:txBody>
                  <a:tcPr marL="9525" marR="9525" marT="9525" marB="0"/>
                </a:tc>
              </a:tr>
              <a:tr h="844121">
                <a:tc>
                  <a:txBody>
                    <a:bodyPr/>
                    <a:lstStyle/>
                    <a:p>
                      <a:pPr marL="0" algn="l" defTabSz="914400" rtl="0" eaLnBrk="1" fontAlgn="t" latinLnBrk="0" hangingPunct="1"/>
                      <a:r>
                        <a:rPr lang="fr-FR" sz="1800" b="0" i="0" u="none" strike="noStrike" kern="1200" dirty="0">
                          <a:solidFill>
                            <a:srgbClr val="000000"/>
                          </a:solidFill>
                          <a:latin typeface="+mn-lt"/>
                          <a:ea typeface="+mn-ea"/>
                          <a:cs typeface="+mn-cs"/>
                        </a:rPr>
                        <a:t>1989</a:t>
                      </a:r>
                    </a:p>
                  </a:txBody>
                  <a:tcPr marL="9525" marR="9525" marT="9525" marB="0"/>
                </a:tc>
                <a:tc>
                  <a:txBody>
                    <a:bodyPr/>
                    <a:lstStyle/>
                    <a:p>
                      <a:pPr marL="0" algn="l" defTabSz="914400" rtl="0" eaLnBrk="1" fontAlgn="t" latinLnBrk="0" hangingPunct="1"/>
                      <a:r>
                        <a:rPr lang="fr-FR" sz="1800" b="0" i="0" u="none" strike="noStrike" kern="1200">
                          <a:solidFill>
                            <a:srgbClr val="000000"/>
                          </a:solidFill>
                          <a:latin typeface="+mn-lt"/>
                          <a:ea typeface="+mn-ea"/>
                          <a:cs typeface="+mn-cs"/>
                        </a:rPr>
                        <a:t>Adoption de la directive dite « Télévision sans frontière ››. Les diffuseurs devront désormais consacrer une proportion importante de leur temps d'antenne aux œuvres européennes</a:t>
                      </a:r>
                    </a:p>
                  </a:txBody>
                  <a:tcPr marL="9525" marR="9525" marT="9525" marB="0"/>
                </a:tc>
              </a:tr>
              <a:tr h="565966">
                <a:tc>
                  <a:txBody>
                    <a:bodyPr/>
                    <a:lstStyle/>
                    <a:p>
                      <a:pPr marL="0" algn="l" defTabSz="914400" rtl="0" eaLnBrk="1" fontAlgn="t" latinLnBrk="0" hangingPunct="1"/>
                      <a:r>
                        <a:rPr lang="fr-FR" sz="1800" b="0" i="0" u="none" strike="noStrike" kern="1200" dirty="0">
                          <a:solidFill>
                            <a:srgbClr val="000000"/>
                          </a:solidFill>
                          <a:latin typeface="+mn-lt"/>
                          <a:ea typeface="+mn-ea"/>
                          <a:cs typeface="+mn-cs"/>
                        </a:rPr>
                        <a:t>1992</a:t>
                      </a:r>
                    </a:p>
                  </a:txBody>
                  <a:tcPr marL="9525" marR="9525" marT="9525"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fr-FR" sz="1800" b="0" i="0" u="none" strike="noStrike" kern="1200" dirty="0">
                          <a:solidFill>
                            <a:srgbClr val="000000"/>
                          </a:solidFill>
                          <a:latin typeface="+mn-lt"/>
                          <a:ea typeface="+mn-ea"/>
                          <a:cs typeface="+mn-cs"/>
                        </a:rPr>
                        <a:t>La Cinq arrête la </a:t>
                      </a:r>
                      <a:r>
                        <a:rPr lang="fr-FR" sz="1800" b="0" i="0" u="none" strike="noStrike" kern="1200" dirty="0" err="1" smtClean="0">
                          <a:solidFill>
                            <a:srgbClr val="000000"/>
                          </a:solidFill>
                          <a:latin typeface="+mn-lt"/>
                          <a:ea typeface="+mn-ea"/>
                          <a:cs typeface="+mn-cs"/>
                        </a:rPr>
                        <a:t>diffusionde</a:t>
                      </a:r>
                      <a:r>
                        <a:rPr lang="fr-FR" sz="1800" b="0" i="0" u="none" strike="noStrike" kern="1200" dirty="0" smtClean="0">
                          <a:solidFill>
                            <a:srgbClr val="000000"/>
                          </a:solidFill>
                          <a:latin typeface="+mn-lt"/>
                          <a:ea typeface="+mn-ea"/>
                          <a:cs typeface="+mn-cs"/>
                        </a:rPr>
                        <a:t> </a:t>
                      </a:r>
                      <a:r>
                        <a:rPr lang="fr-FR" sz="1800" b="0" i="0" u="none" strike="noStrike" kern="1200" dirty="0">
                          <a:solidFill>
                            <a:srgbClr val="000000"/>
                          </a:solidFill>
                          <a:latin typeface="+mn-lt"/>
                          <a:ea typeface="+mn-ea"/>
                          <a:cs typeface="+mn-cs"/>
                        </a:rPr>
                        <a:t>ses </a:t>
                      </a:r>
                      <a:r>
                        <a:rPr lang="fr-FR" sz="1800" b="0" i="0" u="none" strike="noStrike" kern="1200" dirty="0" smtClean="0">
                          <a:solidFill>
                            <a:srgbClr val="000000"/>
                          </a:solidFill>
                          <a:latin typeface="+mn-lt"/>
                          <a:ea typeface="+mn-ea"/>
                          <a:cs typeface="+mn-cs"/>
                        </a:rPr>
                        <a:t>programmes. Lancement d'ARTE, chaîne </a:t>
                      </a:r>
                      <a:r>
                        <a:rPr lang="fr-FR" sz="1800" b="0" i="0" u="none" strike="noStrike" kern="1200" dirty="0" err="1" smtClean="0">
                          <a:solidFill>
                            <a:srgbClr val="000000"/>
                          </a:solidFill>
                          <a:latin typeface="+mn-lt"/>
                          <a:ea typeface="+mn-ea"/>
                          <a:cs typeface="+mn-cs"/>
                        </a:rPr>
                        <a:t>Franco-Allemande</a:t>
                      </a:r>
                      <a:r>
                        <a:rPr lang="fr-FR" sz="1800" b="0" i="0" u="none" strike="noStrike" kern="1200" dirty="0" smtClean="0">
                          <a:solidFill>
                            <a:srgbClr val="000000"/>
                          </a:solidFill>
                          <a:latin typeface="+mn-lt"/>
                          <a:ea typeface="+mn-ea"/>
                          <a:cs typeface="+mn-cs"/>
                        </a:rPr>
                        <a:t> diffusée de 19 h à 1 heure</a:t>
                      </a:r>
                      <a:endParaRPr lang="fr-FR" sz="1800" b="0" i="0" u="none" strike="noStrike" kern="1200" dirty="0">
                        <a:solidFill>
                          <a:srgbClr val="000000"/>
                        </a:solidFill>
                        <a:latin typeface="+mn-lt"/>
                        <a:ea typeface="+mn-ea"/>
                        <a:cs typeface="+mn-cs"/>
                      </a:endParaRPr>
                    </a:p>
                  </a:txBody>
                  <a:tcPr marL="9525" marR="9525" marT="9525" marB="0"/>
                </a:tc>
              </a:tr>
              <a:tr h="565966">
                <a:tc>
                  <a:txBody>
                    <a:bodyPr/>
                    <a:lstStyle/>
                    <a:p>
                      <a:pPr marL="0" algn="l" defTabSz="914400" rtl="0" eaLnBrk="1" fontAlgn="t" latinLnBrk="0" hangingPunct="1"/>
                      <a:r>
                        <a:rPr lang="fr-FR" sz="1800" b="0" i="0" u="none" strike="noStrike" kern="1200" dirty="0">
                          <a:solidFill>
                            <a:srgbClr val="000000"/>
                          </a:solidFill>
                          <a:latin typeface="+mn-lt"/>
                          <a:ea typeface="+mn-ea"/>
                          <a:cs typeface="+mn-cs"/>
                        </a:rPr>
                        <a:t>1992</a:t>
                      </a:r>
                    </a:p>
                  </a:txBody>
                  <a:tcPr marL="9525" marR="9525" marT="9525"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fr-FR" sz="1800" b="0" i="0" u="none" strike="noStrike" kern="1200" dirty="0">
                          <a:solidFill>
                            <a:srgbClr val="000000"/>
                          </a:solidFill>
                          <a:latin typeface="+mn-lt"/>
                          <a:ea typeface="+mn-ea"/>
                          <a:cs typeface="+mn-cs"/>
                        </a:rPr>
                        <a:t>Changement de sigle pour les chaînes publiques qui prennent le nom de France </a:t>
                      </a:r>
                      <a:r>
                        <a:rPr lang="fr-FR" sz="1800" b="0" i="0" u="none" strike="noStrike" kern="1200" dirty="0" smtClean="0">
                          <a:solidFill>
                            <a:srgbClr val="000000"/>
                          </a:solidFill>
                          <a:latin typeface="+mn-lt"/>
                          <a:ea typeface="+mn-ea"/>
                          <a:cs typeface="+mn-cs"/>
                        </a:rPr>
                        <a:t>Télévision. Lancement du bouquet numérique </a:t>
                      </a:r>
                      <a:r>
                        <a:rPr lang="fr-FR" sz="1800" b="0" i="0" u="none" strike="noStrike" kern="1200" dirty="0" err="1" smtClean="0">
                          <a:solidFill>
                            <a:srgbClr val="000000"/>
                          </a:solidFill>
                          <a:latin typeface="+mn-lt"/>
                          <a:ea typeface="+mn-ea"/>
                          <a:cs typeface="+mn-cs"/>
                        </a:rPr>
                        <a:t>Canal-satellite</a:t>
                      </a:r>
                      <a:endParaRPr lang="fr-FR" sz="1800" b="0" i="0" u="none" strike="noStrike" kern="1200" dirty="0">
                        <a:solidFill>
                          <a:srgbClr val="000000"/>
                        </a:solidFill>
                        <a:latin typeface="+mn-lt"/>
                        <a:ea typeface="+mn-ea"/>
                        <a:cs typeface="+mn-cs"/>
                      </a:endParaRPr>
                    </a:p>
                  </a:txBody>
                  <a:tcPr marL="9525" marR="9525" marT="9525" marB="0"/>
                </a:tc>
              </a:tr>
              <a:tr h="376023">
                <a:tc>
                  <a:txBody>
                    <a:bodyPr/>
                    <a:lstStyle/>
                    <a:p>
                      <a:pPr marL="0" algn="l" defTabSz="914400" rtl="0" eaLnBrk="1" fontAlgn="t" latinLnBrk="0" hangingPunct="1"/>
                      <a:r>
                        <a:rPr lang="fr-FR" sz="1800" b="0" i="0" u="none" strike="noStrike" kern="1200" dirty="0">
                          <a:solidFill>
                            <a:srgbClr val="000000"/>
                          </a:solidFill>
                          <a:latin typeface="+mn-lt"/>
                          <a:ea typeface="+mn-ea"/>
                          <a:cs typeface="+mn-cs"/>
                        </a:rPr>
                        <a:t>1994</a:t>
                      </a:r>
                    </a:p>
                  </a:txBody>
                  <a:tcPr marL="9525" marR="9525" marT="9525" marB="0"/>
                </a:tc>
                <a:tc>
                  <a:txBody>
                    <a:bodyPr/>
                    <a:lstStyle/>
                    <a:p>
                      <a:pPr marL="0" algn="l" defTabSz="914400" rtl="0" eaLnBrk="1" fontAlgn="t" latinLnBrk="0" hangingPunct="1"/>
                      <a:r>
                        <a:rPr lang="fr-FR" sz="1800" b="0" i="0" u="none" strike="noStrike" kern="1200" dirty="0">
                          <a:solidFill>
                            <a:srgbClr val="000000"/>
                          </a:solidFill>
                          <a:latin typeface="+mn-lt"/>
                          <a:ea typeface="+mn-ea"/>
                          <a:cs typeface="+mn-cs"/>
                        </a:rPr>
                        <a:t>Lancement de la 5° chaîne éducative qui diffuse </a:t>
                      </a:r>
                      <a:r>
                        <a:rPr lang="fr-FR" sz="1800" b="0" i="0" u="none" strike="noStrike" kern="1200" dirty="0" smtClean="0">
                          <a:solidFill>
                            <a:srgbClr val="000000"/>
                          </a:solidFill>
                          <a:latin typeface="+mn-lt"/>
                          <a:ea typeface="+mn-ea"/>
                          <a:cs typeface="+mn-cs"/>
                        </a:rPr>
                        <a:t>en alternance </a:t>
                      </a:r>
                      <a:r>
                        <a:rPr lang="fr-FR" sz="1800" b="0" i="0" u="none" strike="noStrike" kern="1200" dirty="0">
                          <a:solidFill>
                            <a:srgbClr val="000000"/>
                          </a:solidFill>
                          <a:latin typeface="+mn-lt"/>
                          <a:ea typeface="+mn-ea"/>
                          <a:cs typeface="+mn-cs"/>
                        </a:rPr>
                        <a:t>avec ARTE</a:t>
                      </a:r>
                    </a:p>
                  </a:txBody>
                  <a:tcPr marL="9525" marR="9525" marT="9525" marB="0"/>
                </a:tc>
              </a:tr>
            </a:tbl>
          </a:graphicData>
        </a:graphic>
      </p:graphicFrame>
    </p:spTree>
  </p:cSld>
  <p:clrMapOvr>
    <a:masterClrMapping/>
  </p:clrMapOvr>
  <p:transition>
    <p:cut/>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à coins arrondis 3"/>
          <p:cNvSpPr/>
          <p:nvPr/>
        </p:nvSpPr>
        <p:spPr>
          <a:xfrm>
            <a:off x="107758" y="260648"/>
            <a:ext cx="8928484" cy="6408712"/>
          </a:xfrm>
          <a:prstGeom prst="roundRect">
            <a:avLst/>
          </a:prstGeom>
          <a:solidFill>
            <a:schemeClr val="tx2">
              <a:lumMod val="20000"/>
              <a:lumOff val="80000"/>
            </a:schemeClr>
          </a:solidFill>
          <a:ln w="41275" cmpd="sng">
            <a:solidFill>
              <a:schemeClr val="accent1"/>
            </a:solidFill>
          </a:ln>
          <a:effectLst>
            <a:outerShdw blurRad="152400" dist="317500" dir="5400000" sx="105000" sy="105000" rotWithShape="0">
              <a:prstClr val="black">
                <a:alpha val="15000"/>
              </a:prstClr>
            </a:outerShdw>
          </a:effectLst>
          <a:scene3d>
            <a:camera prst="orthographicFront"/>
            <a:lightRig rig="threePt" dir="t"/>
          </a:scene3d>
          <a:sp3d>
            <a:bevelT w="25400"/>
            <a:bevelB w="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dirty="0">
              <a:solidFill>
                <a:srgbClr val="333399"/>
              </a:solidFill>
            </a:endParaRPr>
          </a:p>
        </p:txBody>
      </p:sp>
      <p:sp>
        <p:nvSpPr>
          <p:cNvPr id="2" name="Titre 1"/>
          <p:cNvSpPr>
            <a:spLocks noGrp="1"/>
          </p:cNvSpPr>
          <p:nvPr>
            <p:ph type="ctrTitle"/>
          </p:nvPr>
        </p:nvSpPr>
        <p:spPr>
          <a:xfrm>
            <a:off x="539750" y="260350"/>
            <a:ext cx="8139113" cy="576263"/>
          </a:xfrm>
        </p:spPr>
        <p:txBody>
          <a:bodyPr>
            <a:noAutofit/>
          </a:bodyPr>
          <a:lstStyle/>
          <a:p>
            <a:pPr>
              <a:defRPr/>
            </a:pPr>
            <a:r>
              <a:rPr lang="fr-FR" sz="3600" dirty="0" smtClean="0"/>
              <a:t> </a:t>
            </a:r>
            <a:r>
              <a:rPr lang="fr-FR" sz="3600" b="1" dirty="0" smtClean="0">
                <a:solidFill>
                  <a:schemeClr val="tx2">
                    <a:lumMod val="75000"/>
                  </a:schemeClr>
                </a:solidFill>
                <a:effectLst>
                  <a:outerShdw blurRad="38100" dist="25400" dir="5400000" algn="tl" rotWithShape="0">
                    <a:srgbClr val="000000">
                      <a:alpha val="43000"/>
                    </a:srgbClr>
                  </a:outerShdw>
                </a:effectLst>
              </a:rPr>
              <a:t>Historique de la Télévision</a:t>
            </a:r>
            <a:endParaRPr lang="fr-FR" sz="3600" b="1" dirty="0">
              <a:solidFill>
                <a:schemeClr val="tx2">
                  <a:lumMod val="75000"/>
                </a:schemeClr>
              </a:solidFill>
              <a:effectLst>
                <a:outerShdw blurRad="38100" dist="25400" dir="5400000" algn="tl" rotWithShape="0">
                  <a:srgbClr val="000000">
                    <a:alpha val="43000"/>
                  </a:srgbClr>
                </a:outerShdw>
              </a:effectLst>
            </a:endParaRPr>
          </a:p>
        </p:txBody>
      </p:sp>
      <p:graphicFrame>
        <p:nvGraphicFramePr>
          <p:cNvPr id="6" name="Tableau 5"/>
          <p:cNvGraphicFramePr>
            <a:graphicFrameLocks noGrp="1"/>
          </p:cNvGraphicFramePr>
          <p:nvPr/>
        </p:nvGraphicFramePr>
        <p:xfrm>
          <a:off x="323850" y="836613"/>
          <a:ext cx="8424936" cy="5946775"/>
        </p:xfrm>
        <a:graphic>
          <a:graphicData uri="http://schemas.openxmlformats.org/drawingml/2006/table">
            <a:tbl>
              <a:tblPr firstRow="1" bandRow="1">
                <a:tableStyleId>{5C22544A-7EE6-4342-B048-85BDC9FD1C3A}</a:tableStyleId>
              </a:tblPr>
              <a:tblGrid>
                <a:gridCol w="665127"/>
                <a:gridCol w="7759809"/>
              </a:tblGrid>
              <a:tr h="370840">
                <a:tc>
                  <a:txBody>
                    <a:bodyPr/>
                    <a:lstStyle/>
                    <a:p>
                      <a:r>
                        <a:rPr lang="fr-FR" sz="1600" dirty="0" smtClean="0"/>
                        <a:t>Dates</a:t>
                      </a:r>
                      <a:endParaRPr lang="fr-FR" sz="1600" dirty="0"/>
                    </a:p>
                  </a:txBody>
                  <a:tcPr/>
                </a:tc>
                <a:tc>
                  <a:txBody>
                    <a:bodyPr/>
                    <a:lstStyle/>
                    <a:p>
                      <a:r>
                        <a:rPr lang="fr-FR" dirty="0" smtClean="0"/>
                        <a:t>Evénements</a:t>
                      </a:r>
                      <a:endParaRPr lang="fr-FR" dirty="0"/>
                    </a:p>
                  </a:txBody>
                  <a:tcPr/>
                </a:tc>
              </a:tr>
              <a:tr h="370840">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fr-FR" sz="1800" kern="1200" dirty="0" smtClean="0">
                          <a:solidFill>
                            <a:schemeClr val="dk1"/>
                          </a:solidFill>
                          <a:latin typeface="+mn-lt"/>
                          <a:ea typeface="+mn-ea"/>
                          <a:cs typeface="+mn-cs"/>
                        </a:rPr>
                        <a:t>1994</a:t>
                      </a:r>
                      <a:endParaRPr lang="fr-FR" sz="1800" kern="1200" dirty="0">
                        <a:solidFill>
                          <a:schemeClr val="dk1"/>
                        </a:solidFill>
                        <a:latin typeface="+mn-lt"/>
                        <a:ea typeface="+mn-ea"/>
                        <a:cs typeface="+mn-cs"/>
                      </a:endParaRPr>
                    </a:p>
                  </a:txBody>
                  <a:tcPr marL="9525" marR="9525" marT="9525"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fr-FR" sz="1800" kern="1200" dirty="0" smtClean="0">
                          <a:solidFill>
                            <a:schemeClr val="dk1"/>
                          </a:solidFill>
                          <a:latin typeface="+mn-lt"/>
                          <a:ea typeface="+mn-ea"/>
                          <a:cs typeface="+mn-cs"/>
                        </a:rPr>
                        <a:t>Première diffusion X files</a:t>
                      </a:r>
                      <a:endParaRPr lang="fr-FR" sz="1800" kern="1200" dirty="0">
                        <a:solidFill>
                          <a:schemeClr val="dk1"/>
                        </a:solidFill>
                        <a:latin typeface="+mn-lt"/>
                        <a:ea typeface="+mn-ea"/>
                        <a:cs typeface="+mn-cs"/>
                      </a:endParaRPr>
                    </a:p>
                  </a:txBody>
                  <a:tcPr marL="9525" marR="9525" marT="9525" marB="0"/>
                </a:tc>
              </a:tr>
              <a:tr h="370840">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fr-FR" sz="1800" kern="1200" dirty="0" smtClean="0">
                          <a:solidFill>
                            <a:schemeClr val="dk1"/>
                          </a:solidFill>
                          <a:latin typeface="+mn-lt"/>
                          <a:ea typeface="+mn-ea"/>
                          <a:cs typeface="+mn-cs"/>
                        </a:rPr>
                        <a:t>1994</a:t>
                      </a:r>
                      <a:endParaRPr lang="fr-FR" sz="1800" kern="1200" dirty="0">
                        <a:solidFill>
                          <a:schemeClr val="dk1"/>
                        </a:solidFill>
                        <a:latin typeface="+mn-lt"/>
                        <a:ea typeface="+mn-ea"/>
                        <a:cs typeface="+mn-cs"/>
                      </a:endParaRPr>
                    </a:p>
                  </a:txBody>
                  <a:tcPr marL="9525" marR="9525" marT="9525"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fr-FR" sz="1800" kern="1200" dirty="0" smtClean="0">
                          <a:solidFill>
                            <a:schemeClr val="dk1"/>
                          </a:solidFill>
                          <a:latin typeface="+mn-lt"/>
                          <a:ea typeface="+mn-ea"/>
                          <a:cs typeface="+mn-cs"/>
                        </a:rPr>
                        <a:t>La télévision française se mobilise contre le sida</a:t>
                      </a:r>
                    </a:p>
                    <a:p>
                      <a:pPr marL="0" marR="0" indent="0" algn="l" defTabSz="914400" rtl="0" eaLnBrk="1" fontAlgn="t" latinLnBrk="0" hangingPunct="1">
                        <a:lnSpc>
                          <a:spcPct val="100000"/>
                        </a:lnSpc>
                        <a:spcBef>
                          <a:spcPts val="0"/>
                        </a:spcBef>
                        <a:spcAft>
                          <a:spcPts val="0"/>
                        </a:spcAft>
                        <a:buClrTx/>
                        <a:buSzTx/>
                        <a:buFontTx/>
                        <a:buNone/>
                        <a:tabLst/>
                        <a:defRPr/>
                      </a:pPr>
                      <a:r>
                        <a:rPr lang="fr-FR" sz="1800" kern="1200" dirty="0" smtClean="0">
                          <a:solidFill>
                            <a:schemeClr val="dk1"/>
                          </a:solidFill>
                          <a:latin typeface="+mn-lt"/>
                          <a:ea typeface="+mn-ea"/>
                          <a:cs typeface="+mn-cs"/>
                        </a:rPr>
                        <a:t>Les six chaînes de télévision française présentent un programme commun d'une durée de 5 heures en faveur de la lutte contre le sida. L'émission qui réunit des stars du spectacle est intitulée "Ensemble contre le sida« .</a:t>
                      </a:r>
                      <a:endParaRPr lang="fr-FR" sz="1800" kern="1200" dirty="0">
                        <a:solidFill>
                          <a:schemeClr val="dk1"/>
                        </a:solidFill>
                        <a:latin typeface="+mn-lt"/>
                        <a:ea typeface="+mn-ea"/>
                        <a:cs typeface="+mn-cs"/>
                      </a:endParaRPr>
                    </a:p>
                  </a:txBody>
                  <a:tcPr marL="9525" marR="9525" marT="9525" marB="0"/>
                </a:tc>
              </a:tr>
              <a:tr h="370840">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fr-FR" sz="1800" kern="1200" dirty="0" smtClean="0">
                          <a:solidFill>
                            <a:schemeClr val="dk1"/>
                          </a:solidFill>
                          <a:latin typeface="+mn-lt"/>
                          <a:ea typeface="+mn-ea"/>
                          <a:cs typeface="+mn-cs"/>
                        </a:rPr>
                        <a:t>1995</a:t>
                      </a:r>
                      <a:endParaRPr lang="fr-FR" sz="1800" kern="1200" dirty="0">
                        <a:solidFill>
                          <a:schemeClr val="dk1"/>
                        </a:solidFill>
                        <a:latin typeface="+mn-lt"/>
                        <a:ea typeface="+mn-ea"/>
                        <a:cs typeface="+mn-cs"/>
                      </a:endParaRPr>
                    </a:p>
                  </a:txBody>
                  <a:tcPr marL="9525" marR="9525" marT="9525"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fr-FR" sz="1800" kern="1200" dirty="0" err="1" smtClean="0">
                          <a:solidFill>
                            <a:schemeClr val="dk1"/>
                          </a:solidFill>
                          <a:latin typeface="+mn-lt"/>
                          <a:ea typeface="+mn-ea"/>
                          <a:cs typeface="+mn-cs"/>
                        </a:rPr>
                        <a:t>Mortd</a:t>
                      </a:r>
                      <a:r>
                        <a:rPr lang="fr-FR" sz="1800" kern="1200" dirty="0" smtClean="0">
                          <a:solidFill>
                            <a:schemeClr val="dk1"/>
                          </a:solidFill>
                          <a:latin typeface="+mn-lt"/>
                          <a:ea typeface="+mn-ea"/>
                          <a:cs typeface="+mn-cs"/>
                        </a:rPr>
                        <a:t> e </a:t>
                      </a:r>
                      <a:r>
                        <a:rPr lang="fr-FR" sz="1800" kern="1200" dirty="0" err="1" smtClean="0">
                          <a:solidFill>
                            <a:schemeClr val="dk1"/>
                          </a:solidFill>
                          <a:latin typeface="+mn-lt"/>
                          <a:ea typeface="+mn-ea"/>
                          <a:cs typeface="+mn-cs"/>
                        </a:rPr>
                        <a:t>Zitrone</a:t>
                      </a:r>
                      <a:endParaRPr lang="fr-FR" sz="1800" kern="1200" dirty="0">
                        <a:solidFill>
                          <a:schemeClr val="dk1"/>
                        </a:solidFill>
                        <a:latin typeface="+mn-lt"/>
                        <a:ea typeface="+mn-ea"/>
                        <a:cs typeface="+mn-cs"/>
                      </a:endParaRPr>
                    </a:p>
                  </a:txBody>
                  <a:tcPr marL="9525" marR="9525" marT="9525" marB="0"/>
                </a:tc>
              </a:tr>
              <a:tr h="370840">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fr-FR" sz="1800" kern="1200" dirty="0">
                          <a:solidFill>
                            <a:schemeClr val="dk1"/>
                          </a:solidFill>
                          <a:latin typeface="+mn-lt"/>
                          <a:ea typeface="+mn-ea"/>
                          <a:cs typeface="+mn-cs"/>
                        </a:rPr>
                        <a:t>1997</a:t>
                      </a:r>
                    </a:p>
                  </a:txBody>
                  <a:tcPr marL="9525" marR="9525" marT="9525"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fr-FR" sz="1800" kern="1200" dirty="0">
                          <a:solidFill>
                            <a:schemeClr val="dk1"/>
                          </a:solidFill>
                          <a:latin typeface="+mn-lt"/>
                          <a:ea typeface="+mn-ea"/>
                          <a:cs typeface="+mn-cs"/>
                        </a:rPr>
                        <a:t>Fusion de France 5 et d'Arte</a:t>
                      </a:r>
                    </a:p>
                  </a:txBody>
                  <a:tcPr marL="9525" marR="9525" marT="9525" marB="0"/>
                </a:tc>
              </a:tr>
              <a:tr h="370840">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fr-FR" sz="1800" kern="1200" dirty="0">
                          <a:solidFill>
                            <a:schemeClr val="dk1"/>
                          </a:solidFill>
                          <a:latin typeface="+mn-lt"/>
                          <a:ea typeface="+mn-ea"/>
                          <a:cs typeface="+mn-cs"/>
                        </a:rPr>
                        <a:t>1999</a:t>
                      </a:r>
                    </a:p>
                  </a:txBody>
                  <a:tcPr marL="9525" marR="9525" marT="9525"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fr-FR" sz="1800" kern="1200" dirty="0">
                          <a:solidFill>
                            <a:schemeClr val="dk1"/>
                          </a:solidFill>
                          <a:latin typeface="+mn-lt"/>
                          <a:ea typeface="+mn-ea"/>
                          <a:cs typeface="+mn-cs"/>
                        </a:rPr>
                        <a:t>La loi n°29-1174 crée la chaîne parlementaire et civique</a:t>
                      </a:r>
                    </a:p>
                  </a:txBody>
                  <a:tcPr marL="9525" marR="9525" marT="9525" marB="0"/>
                </a:tc>
              </a:tr>
              <a:tr h="370840">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fr-FR" sz="1800" kern="1200" dirty="0">
                          <a:solidFill>
                            <a:schemeClr val="dk1"/>
                          </a:solidFill>
                          <a:latin typeface="+mn-lt"/>
                          <a:ea typeface="+mn-ea"/>
                          <a:cs typeface="+mn-cs"/>
                        </a:rPr>
                        <a:t>2000</a:t>
                      </a:r>
                    </a:p>
                  </a:txBody>
                  <a:tcPr marL="9525" marR="9525" marT="9525"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fr-FR" sz="1800" kern="1200" dirty="0">
                          <a:solidFill>
                            <a:schemeClr val="dk1"/>
                          </a:solidFill>
                          <a:latin typeface="+mn-lt"/>
                          <a:ea typeface="+mn-ea"/>
                          <a:cs typeface="+mn-cs"/>
                        </a:rPr>
                        <a:t>Loi du 1 </a:t>
                      </a:r>
                      <a:r>
                        <a:rPr lang="fr-FR" sz="1800" kern="1200" dirty="0" smtClean="0">
                          <a:solidFill>
                            <a:schemeClr val="dk1"/>
                          </a:solidFill>
                          <a:latin typeface="+mn-lt"/>
                          <a:ea typeface="+mn-ea"/>
                          <a:cs typeface="+mn-cs"/>
                        </a:rPr>
                        <a:t>/8/2000 </a:t>
                      </a:r>
                      <a:r>
                        <a:rPr lang="fr-FR" sz="1800" kern="1200" dirty="0">
                          <a:solidFill>
                            <a:schemeClr val="dk1"/>
                          </a:solidFill>
                          <a:latin typeface="+mn-lt"/>
                          <a:ea typeface="+mn-ea"/>
                          <a:cs typeface="+mn-cs"/>
                        </a:rPr>
                        <a:t>limitant la durée des </a:t>
                      </a:r>
                      <a:r>
                        <a:rPr lang="fr-FR" sz="1800" kern="1200" dirty="0" smtClean="0">
                          <a:solidFill>
                            <a:schemeClr val="dk1"/>
                          </a:solidFill>
                          <a:latin typeface="+mn-lt"/>
                          <a:ea typeface="+mn-ea"/>
                          <a:cs typeface="+mn-cs"/>
                        </a:rPr>
                        <a:t>‘crans </a:t>
                      </a:r>
                      <a:r>
                        <a:rPr lang="fr-FR" sz="1800" kern="1200" dirty="0">
                          <a:solidFill>
                            <a:schemeClr val="dk1"/>
                          </a:solidFill>
                          <a:latin typeface="+mn-lt"/>
                          <a:ea typeface="+mn-ea"/>
                          <a:cs typeface="+mn-cs"/>
                        </a:rPr>
                        <a:t>publicitaires sur F2 et F3 </a:t>
                      </a:r>
                      <a:r>
                        <a:rPr lang="fr-FR" sz="1800" kern="1200" dirty="0" smtClean="0">
                          <a:solidFill>
                            <a:schemeClr val="dk1"/>
                          </a:solidFill>
                          <a:latin typeface="+mn-lt"/>
                          <a:ea typeface="+mn-ea"/>
                          <a:cs typeface="+mn-cs"/>
                        </a:rPr>
                        <a:t>avec compensation </a:t>
                      </a:r>
                      <a:r>
                        <a:rPr lang="fr-FR" sz="1800" kern="1200" dirty="0">
                          <a:solidFill>
                            <a:schemeClr val="dk1"/>
                          </a:solidFill>
                          <a:latin typeface="+mn-lt"/>
                          <a:ea typeface="+mn-ea"/>
                          <a:cs typeface="+mn-cs"/>
                        </a:rPr>
                        <a:t>intégrale de cette perte de recettes par le budget de l'État</a:t>
                      </a:r>
                    </a:p>
                  </a:txBody>
                  <a:tcPr marL="9525" marR="9525" marT="9525" marB="0"/>
                </a:tc>
              </a:tr>
              <a:tr h="370840">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fr-FR" sz="1800" kern="1200">
                          <a:solidFill>
                            <a:schemeClr val="dk1"/>
                          </a:solidFill>
                          <a:latin typeface="+mn-lt"/>
                          <a:ea typeface="+mn-ea"/>
                          <a:cs typeface="+mn-cs"/>
                        </a:rPr>
                        <a:t>2000</a:t>
                      </a:r>
                    </a:p>
                  </a:txBody>
                  <a:tcPr marL="9525" marR="9525" marT="9525"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fr-FR" sz="1800" kern="1200" dirty="0">
                          <a:solidFill>
                            <a:schemeClr val="dk1"/>
                          </a:solidFill>
                          <a:latin typeface="+mn-lt"/>
                          <a:ea typeface="+mn-ea"/>
                          <a:cs typeface="+mn-cs"/>
                        </a:rPr>
                        <a:t>Le décret ° 2000 1074 créée la direction du développement des médias (DEM)</a:t>
                      </a:r>
                    </a:p>
                  </a:txBody>
                  <a:tcPr marL="9525" marR="9525" marT="9525" marB="0"/>
                </a:tc>
              </a:tr>
              <a:tr h="370840">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fr-FR" sz="1800" kern="1200" dirty="0" smtClean="0">
                          <a:solidFill>
                            <a:schemeClr val="dk1"/>
                          </a:solidFill>
                          <a:latin typeface="+mn-lt"/>
                          <a:ea typeface="+mn-ea"/>
                          <a:cs typeface="+mn-cs"/>
                        </a:rPr>
                        <a:t>2000</a:t>
                      </a:r>
                      <a:endParaRPr lang="fr-FR" sz="1800" kern="1200" dirty="0">
                        <a:solidFill>
                          <a:schemeClr val="dk1"/>
                        </a:solidFill>
                        <a:latin typeface="+mn-lt"/>
                        <a:ea typeface="+mn-ea"/>
                        <a:cs typeface="+mn-cs"/>
                      </a:endParaRPr>
                    </a:p>
                  </a:txBody>
                  <a:tcPr marL="9525" marR="9525" marT="9525"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fr-FR" sz="1800" kern="1200" dirty="0" smtClean="0">
                          <a:solidFill>
                            <a:schemeClr val="dk1"/>
                          </a:solidFill>
                          <a:latin typeface="+mn-lt"/>
                          <a:ea typeface="+mn-ea"/>
                          <a:cs typeface="+mn-cs"/>
                        </a:rPr>
                        <a:t> 50 Ms de téléspectateurs pour l’émission de télé</a:t>
                      </a:r>
                      <a:r>
                        <a:rPr lang="fr-FR" sz="1800" kern="1200" baseline="0" dirty="0" smtClean="0">
                          <a:solidFill>
                            <a:schemeClr val="dk1"/>
                          </a:solidFill>
                          <a:latin typeface="+mn-lt"/>
                          <a:ea typeface="+mn-ea"/>
                          <a:cs typeface="+mn-cs"/>
                        </a:rPr>
                        <a:t> </a:t>
                      </a:r>
                      <a:r>
                        <a:rPr lang="fr-FR" sz="1800" kern="1200" baseline="0" dirty="0" err="1" smtClean="0">
                          <a:solidFill>
                            <a:schemeClr val="dk1"/>
                          </a:solidFill>
                          <a:latin typeface="+mn-lt"/>
                          <a:ea typeface="+mn-ea"/>
                          <a:cs typeface="+mn-cs"/>
                        </a:rPr>
                        <a:t>réalité</a:t>
                      </a:r>
                      <a:r>
                        <a:rPr lang="fr-FR" sz="1800" kern="1200" dirty="0" err="1" smtClean="0">
                          <a:solidFill>
                            <a:schemeClr val="dk1"/>
                          </a:solidFill>
                          <a:latin typeface="+mn-lt"/>
                          <a:ea typeface="+mn-ea"/>
                          <a:cs typeface="+mn-cs"/>
                        </a:rPr>
                        <a:t>"Survivor</a:t>
                      </a:r>
                      <a:r>
                        <a:rPr lang="fr-FR" sz="1800" kern="1200" dirty="0" smtClean="0">
                          <a:solidFill>
                            <a:schemeClr val="dk1"/>
                          </a:solidFill>
                          <a:latin typeface="+mn-lt"/>
                          <a:ea typeface="+mn-ea"/>
                          <a:cs typeface="+mn-cs"/>
                        </a:rPr>
                        <a:t>«  sur CBS</a:t>
                      </a:r>
                      <a:endParaRPr lang="fr-FR" sz="1800" kern="1200" dirty="0">
                        <a:solidFill>
                          <a:schemeClr val="dk1"/>
                        </a:solidFill>
                        <a:latin typeface="+mn-lt"/>
                        <a:ea typeface="+mn-ea"/>
                        <a:cs typeface="+mn-cs"/>
                      </a:endParaRPr>
                    </a:p>
                  </a:txBody>
                  <a:tcPr marL="9525" marR="9525" marT="9525" marB="0"/>
                </a:tc>
              </a:tr>
              <a:tr h="370840">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fr-FR" sz="1800" kern="1200">
                          <a:solidFill>
                            <a:schemeClr val="dk1"/>
                          </a:solidFill>
                          <a:latin typeface="+mn-lt"/>
                          <a:ea typeface="+mn-ea"/>
                          <a:cs typeface="+mn-cs"/>
                        </a:rPr>
                        <a:t>2001</a:t>
                      </a:r>
                    </a:p>
                  </a:txBody>
                  <a:tcPr marL="9525" marR="9525" marT="9525"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fr-FR" sz="1800" kern="1200" dirty="0">
                          <a:solidFill>
                            <a:schemeClr val="dk1"/>
                          </a:solidFill>
                          <a:latin typeface="+mn-lt"/>
                          <a:ea typeface="+mn-ea"/>
                          <a:cs typeface="+mn-cs"/>
                        </a:rPr>
                        <a:t>Appel aux candidatures pour les services nationaux de la TNT</a:t>
                      </a:r>
                    </a:p>
                  </a:txBody>
                  <a:tcPr marL="9525" marR="9525" marT="9525" marB="0"/>
                </a:tc>
              </a:tr>
              <a:tr h="370840">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fr-FR" sz="1800" kern="1200">
                          <a:solidFill>
                            <a:schemeClr val="dk1"/>
                          </a:solidFill>
                          <a:latin typeface="+mn-lt"/>
                          <a:ea typeface="+mn-ea"/>
                          <a:cs typeface="+mn-cs"/>
                        </a:rPr>
                        <a:t>2005</a:t>
                      </a:r>
                    </a:p>
                  </a:txBody>
                  <a:tcPr marL="9525" marR="9525" marT="9525"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fr-FR" sz="1800" kern="1200" dirty="0">
                          <a:solidFill>
                            <a:schemeClr val="dk1"/>
                          </a:solidFill>
                          <a:latin typeface="+mn-lt"/>
                          <a:ea typeface="+mn-ea"/>
                          <a:cs typeface="+mn-cs"/>
                        </a:rPr>
                        <a:t>Lancement des  </a:t>
                      </a:r>
                      <a:r>
                        <a:rPr lang="fr-FR" sz="1800" kern="1200" dirty="0" smtClean="0">
                          <a:solidFill>
                            <a:schemeClr val="dk1"/>
                          </a:solidFill>
                          <a:latin typeface="+mn-lt"/>
                          <a:ea typeface="+mn-ea"/>
                          <a:cs typeface="+mn-cs"/>
                        </a:rPr>
                        <a:t>émissions </a:t>
                      </a:r>
                      <a:r>
                        <a:rPr lang="fr-FR" sz="1800" kern="1200" dirty="0">
                          <a:solidFill>
                            <a:schemeClr val="dk1"/>
                          </a:solidFill>
                          <a:latin typeface="+mn-lt"/>
                          <a:ea typeface="+mn-ea"/>
                          <a:cs typeface="+mn-cs"/>
                        </a:rPr>
                        <a:t>des chaînes gratuites de la </a:t>
                      </a:r>
                      <a:r>
                        <a:rPr lang="fr-FR" sz="1800" kern="1200" dirty="0" smtClean="0">
                          <a:solidFill>
                            <a:schemeClr val="dk1"/>
                          </a:solidFill>
                          <a:latin typeface="+mn-lt"/>
                          <a:ea typeface="+mn-ea"/>
                          <a:cs typeface="+mn-cs"/>
                        </a:rPr>
                        <a:t>TNT (TMC, </a:t>
                      </a:r>
                      <a:r>
                        <a:rPr lang="fr-FR" sz="1800" u="none" strike="noStrike" kern="1200" dirty="0" smtClean="0">
                          <a:solidFill>
                            <a:schemeClr val="dk1"/>
                          </a:solidFill>
                          <a:latin typeface="+mn-lt"/>
                          <a:ea typeface="+mn-ea"/>
                          <a:cs typeface="+mn-cs"/>
                        </a:rPr>
                        <a:t>Direct</a:t>
                      </a:r>
                      <a:r>
                        <a:rPr lang="fr-FR" sz="1800" kern="1200" dirty="0" smtClean="0">
                          <a:solidFill>
                            <a:schemeClr val="dk1"/>
                          </a:solidFill>
                          <a:latin typeface="+mn-lt"/>
                          <a:ea typeface="+mn-ea"/>
                          <a:cs typeface="+mn-cs"/>
                        </a:rPr>
                        <a:t>8, NT1, La </a:t>
                      </a:r>
                      <a:r>
                        <a:rPr lang="fr-FR" sz="1800" u="none" strike="noStrike" kern="1200" dirty="0" smtClean="0">
                          <a:solidFill>
                            <a:schemeClr val="dk1"/>
                          </a:solidFill>
                          <a:latin typeface="+mn-lt"/>
                          <a:ea typeface="+mn-ea"/>
                          <a:cs typeface="+mn-cs"/>
                        </a:rPr>
                        <a:t>Chaîne </a:t>
                      </a:r>
                      <a:r>
                        <a:rPr lang="fr-FR" sz="1800" kern="1200" dirty="0" smtClean="0">
                          <a:solidFill>
                            <a:schemeClr val="dk1"/>
                          </a:solidFill>
                          <a:latin typeface="+mn-lt"/>
                          <a:ea typeface="+mn-ea"/>
                          <a:cs typeface="+mn-cs"/>
                        </a:rPr>
                        <a:t>Parlementaire-Public Sénat, France 4, </a:t>
                      </a:r>
                      <a:r>
                        <a:rPr lang="fr-FR" sz="1800" u="none" strike="noStrike" kern="1200" dirty="0" smtClean="0">
                          <a:solidFill>
                            <a:schemeClr val="dk1"/>
                          </a:solidFill>
                          <a:latin typeface="+mn-lt"/>
                          <a:ea typeface="+mn-ea"/>
                          <a:cs typeface="+mn-cs"/>
                        </a:rPr>
                        <a:t>NRJ</a:t>
                      </a:r>
                      <a:r>
                        <a:rPr lang="fr-FR" sz="1800" kern="1200" dirty="0" smtClean="0">
                          <a:solidFill>
                            <a:schemeClr val="dk1"/>
                          </a:solidFill>
                          <a:latin typeface="+mn-lt"/>
                          <a:ea typeface="+mn-ea"/>
                          <a:cs typeface="+mn-cs"/>
                        </a:rPr>
                        <a:t>12, W9, </a:t>
                      </a:r>
                      <a:r>
                        <a:rPr lang="fr-FR" sz="1800" u="none" strike="noStrike" kern="1200" dirty="0" smtClean="0">
                          <a:solidFill>
                            <a:schemeClr val="dk1"/>
                          </a:solidFill>
                          <a:latin typeface="+mn-lt"/>
                          <a:ea typeface="+mn-ea"/>
                          <a:cs typeface="+mn-cs"/>
                        </a:rPr>
                        <a:t>France 5</a:t>
                      </a:r>
                      <a:r>
                        <a:rPr lang="fr-FR" sz="1800" kern="1200" dirty="0" smtClean="0">
                          <a:solidFill>
                            <a:schemeClr val="dk1"/>
                          </a:solidFill>
                          <a:latin typeface="+mn-lt"/>
                          <a:ea typeface="+mn-ea"/>
                          <a:cs typeface="+mn-cs"/>
                        </a:rPr>
                        <a:t> et </a:t>
                      </a:r>
                      <a:r>
                        <a:rPr lang="fr-FR" sz="1800" u="none" strike="noStrike" kern="1200" dirty="0" smtClean="0">
                          <a:solidFill>
                            <a:schemeClr val="dk1"/>
                          </a:solidFill>
                          <a:latin typeface="+mn-lt"/>
                          <a:ea typeface="+mn-ea"/>
                          <a:cs typeface="+mn-cs"/>
                        </a:rPr>
                        <a:t>Arte</a:t>
                      </a:r>
                      <a:r>
                        <a:rPr lang="fr-FR" sz="1800" kern="1200" dirty="0" smtClean="0">
                          <a:solidFill>
                            <a:schemeClr val="dk1"/>
                          </a:solidFill>
                          <a:latin typeface="+mn-lt"/>
                          <a:ea typeface="+mn-ea"/>
                          <a:cs typeface="+mn-cs"/>
                        </a:rPr>
                        <a:t> toute la journée, et les "anciennes </a:t>
                      </a:r>
                      <a:r>
                        <a:rPr lang="fr-FR" sz="1800" u="none" strike="noStrike" kern="1200" dirty="0" smtClean="0">
                          <a:solidFill>
                            <a:schemeClr val="dk1"/>
                          </a:solidFill>
                          <a:latin typeface="+mn-lt"/>
                          <a:ea typeface="+mn-ea"/>
                          <a:cs typeface="+mn-cs"/>
                        </a:rPr>
                        <a:t>chaînes</a:t>
                      </a:r>
                      <a:r>
                        <a:rPr lang="fr-FR" sz="1800" kern="1200" dirty="0" smtClean="0">
                          <a:solidFill>
                            <a:schemeClr val="dk1"/>
                          </a:solidFill>
                          <a:latin typeface="+mn-lt"/>
                          <a:ea typeface="+mn-ea"/>
                          <a:cs typeface="+mn-cs"/>
                        </a:rPr>
                        <a:t>" </a:t>
                      </a:r>
                      <a:r>
                        <a:rPr lang="fr-FR" sz="1800" u="none" strike="noStrike" kern="1200" dirty="0" smtClean="0">
                          <a:solidFill>
                            <a:schemeClr val="dk1"/>
                          </a:solidFill>
                          <a:latin typeface="+mn-lt"/>
                          <a:ea typeface="+mn-ea"/>
                          <a:cs typeface="+mn-cs"/>
                        </a:rPr>
                        <a:t>TF1</a:t>
                      </a:r>
                      <a:r>
                        <a:rPr lang="fr-FR" sz="1800" kern="1200" dirty="0" smtClean="0">
                          <a:solidFill>
                            <a:schemeClr val="dk1"/>
                          </a:solidFill>
                          <a:latin typeface="+mn-lt"/>
                          <a:ea typeface="+mn-ea"/>
                          <a:cs typeface="+mn-cs"/>
                        </a:rPr>
                        <a:t>, </a:t>
                      </a:r>
                      <a:r>
                        <a:rPr lang="fr-FR" sz="1800" u="none" strike="noStrike" kern="1200" dirty="0" smtClean="0">
                          <a:solidFill>
                            <a:schemeClr val="dk1"/>
                          </a:solidFill>
                          <a:latin typeface="+mn-lt"/>
                          <a:ea typeface="+mn-ea"/>
                          <a:cs typeface="+mn-cs"/>
                        </a:rPr>
                        <a:t>France 2</a:t>
                      </a:r>
                      <a:r>
                        <a:rPr lang="fr-FR" sz="1800" kern="1200" dirty="0" smtClean="0">
                          <a:solidFill>
                            <a:schemeClr val="dk1"/>
                          </a:solidFill>
                          <a:latin typeface="+mn-lt"/>
                          <a:ea typeface="+mn-ea"/>
                          <a:cs typeface="+mn-cs"/>
                        </a:rPr>
                        <a:t>, </a:t>
                      </a:r>
                      <a:r>
                        <a:rPr lang="fr-FR" sz="1800" u="none" strike="noStrike" kern="1200" dirty="0" smtClean="0">
                          <a:solidFill>
                            <a:schemeClr val="dk1"/>
                          </a:solidFill>
                          <a:latin typeface="+mn-lt"/>
                          <a:ea typeface="+mn-ea"/>
                          <a:cs typeface="+mn-cs"/>
                        </a:rPr>
                        <a:t>France 3</a:t>
                      </a:r>
                      <a:r>
                        <a:rPr lang="fr-FR" sz="1800" kern="1200" dirty="0" smtClean="0">
                          <a:solidFill>
                            <a:schemeClr val="dk1"/>
                          </a:solidFill>
                          <a:latin typeface="+mn-lt"/>
                          <a:ea typeface="+mn-ea"/>
                          <a:cs typeface="+mn-cs"/>
                        </a:rPr>
                        <a:t>, </a:t>
                      </a:r>
                      <a:r>
                        <a:rPr lang="fr-FR" sz="1800" u="none" strike="noStrike" kern="1200" dirty="0" smtClean="0">
                          <a:solidFill>
                            <a:schemeClr val="dk1"/>
                          </a:solidFill>
                          <a:latin typeface="+mn-lt"/>
                          <a:ea typeface="+mn-ea"/>
                          <a:cs typeface="+mn-cs"/>
                        </a:rPr>
                        <a:t>Canal</a:t>
                      </a:r>
                      <a:r>
                        <a:rPr lang="fr-FR" sz="1800" kern="1200" dirty="0" smtClean="0">
                          <a:solidFill>
                            <a:schemeClr val="dk1"/>
                          </a:solidFill>
                          <a:latin typeface="+mn-lt"/>
                          <a:ea typeface="+mn-ea"/>
                          <a:cs typeface="+mn-cs"/>
                        </a:rPr>
                        <a:t> + en clair, et </a:t>
                      </a:r>
                      <a:r>
                        <a:rPr lang="fr-FR" sz="1800" u="none" strike="noStrike" kern="1200" dirty="0" smtClean="0">
                          <a:solidFill>
                            <a:schemeClr val="dk1"/>
                          </a:solidFill>
                          <a:latin typeface="+mn-lt"/>
                          <a:ea typeface="+mn-ea"/>
                          <a:cs typeface="+mn-cs"/>
                        </a:rPr>
                        <a:t>M6</a:t>
                      </a:r>
                      <a:endParaRPr lang="fr-FR" sz="1800" kern="1200" dirty="0">
                        <a:solidFill>
                          <a:schemeClr val="dk1"/>
                        </a:solidFill>
                        <a:latin typeface="+mn-lt"/>
                        <a:ea typeface="+mn-ea"/>
                        <a:cs typeface="+mn-cs"/>
                      </a:endParaRPr>
                    </a:p>
                  </a:txBody>
                  <a:tcPr marL="9525" marR="9525" marT="9525" marB="0"/>
                </a:tc>
              </a:tr>
            </a:tbl>
          </a:graphicData>
        </a:graphic>
      </p:graphicFrame>
    </p:spTree>
  </p:cSld>
  <p:clrMapOvr>
    <a:masterClrMapping/>
  </p:clrMapOvr>
  <p:transition>
    <p:cut/>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à coins arrondis 3"/>
          <p:cNvSpPr/>
          <p:nvPr/>
        </p:nvSpPr>
        <p:spPr>
          <a:xfrm>
            <a:off x="107758" y="260648"/>
            <a:ext cx="8928484" cy="6408712"/>
          </a:xfrm>
          <a:prstGeom prst="roundRect">
            <a:avLst/>
          </a:prstGeom>
          <a:solidFill>
            <a:schemeClr val="tx2">
              <a:lumMod val="20000"/>
              <a:lumOff val="80000"/>
            </a:schemeClr>
          </a:solidFill>
          <a:ln w="41275" cmpd="sng">
            <a:solidFill>
              <a:schemeClr val="accent1"/>
            </a:solidFill>
          </a:ln>
          <a:effectLst>
            <a:outerShdw blurRad="152400" dist="317500" dir="5400000" sx="105000" sy="105000" rotWithShape="0">
              <a:prstClr val="black">
                <a:alpha val="15000"/>
              </a:prstClr>
            </a:outerShdw>
          </a:effectLst>
          <a:scene3d>
            <a:camera prst="orthographicFront"/>
            <a:lightRig rig="threePt" dir="t"/>
          </a:scene3d>
          <a:sp3d>
            <a:bevelT w="25400"/>
            <a:bevelB w="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dirty="0">
              <a:solidFill>
                <a:srgbClr val="333399"/>
              </a:solidFill>
            </a:endParaRPr>
          </a:p>
        </p:txBody>
      </p:sp>
      <p:sp>
        <p:nvSpPr>
          <p:cNvPr id="2" name="Titre 1"/>
          <p:cNvSpPr>
            <a:spLocks noGrp="1"/>
          </p:cNvSpPr>
          <p:nvPr>
            <p:ph type="ctrTitle"/>
          </p:nvPr>
        </p:nvSpPr>
        <p:spPr>
          <a:xfrm>
            <a:off x="468313" y="404813"/>
            <a:ext cx="8139112" cy="576262"/>
          </a:xfrm>
        </p:spPr>
        <p:txBody>
          <a:bodyPr>
            <a:noAutofit/>
          </a:bodyPr>
          <a:lstStyle/>
          <a:p>
            <a:pPr>
              <a:defRPr/>
            </a:pPr>
            <a:r>
              <a:rPr lang="fr-FR" sz="3600" dirty="0" smtClean="0"/>
              <a:t> </a:t>
            </a:r>
            <a:r>
              <a:rPr lang="fr-FR" sz="3600" b="1" dirty="0" smtClean="0">
                <a:solidFill>
                  <a:schemeClr val="tx2">
                    <a:lumMod val="75000"/>
                  </a:schemeClr>
                </a:solidFill>
                <a:effectLst>
                  <a:outerShdw blurRad="38100" dist="25400" dir="5400000" algn="tl" rotWithShape="0">
                    <a:srgbClr val="000000">
                      <a:alpha val="43000"/>
                    </a:srgbClr>
                  </a:outerShdw>
                </a:effectLst>
              </a:rPr>
              <a:t>Historique de la Télévision</a:t>
            </a:r>
            <a:endParaRPr lang="fr-FR" sz="3600" b="1" dirty="0">
              <a:solidFill>
                <a:schemeClr val="tx2">
                  <a:lumMod val="75000"/>
                </a:schemeClr>
              </a:solidFill>
              <a:effectLst>
                <a:outerShdw blurRad="38100" dist="25400" dir="5400000" algn="tl" rotWithShape="0">
                  <a:srgbClr val="000000">
                    <a:alpha val="43000"/>
                  </a:srgbClr>
                </a:outerShdw>
              </a:effectLst>
            </a:endParaRPr>
          </a:p>
        </p:txBody>
      </p:sp>
      <p:graphicFrame>
        <p:nvGraphicFramePr>
          <p:cNvPr id="6" name="Tableau 5"/>
          <p:cNvGraphicFramePr>
            <a:graphicFrameLocks noGrp="1"/>
          </p:cNvGraphicFramePr>
          <p:nvPr/>
        </p:nvGraphicFramePr>
        <p:xfrm>
          <a:off x="900113" y="1844675"/>
          <a:ext cx="7272808" cy="2412365"/>
        </p:xfrm>
        <a:graphic>
          <a:graphicData uri="http://schemas.openxmlformats.org/drawingml/2006/table">
            <a:tbl>
              <a:tblPr firstRow="1" bandRow="1">
                <a:tableStyleId>{5C22544A-7EE6-4342-B048-85BDC9FD1C3A}</a:tableStyleId>
              </a:tblPr>
              <a:tblGrid>
                <a:gridCol w="1059139"/>
                <a:gridCol w="6213669"/>
              </a:tblGrid>
              <a:tr h="370840">
                <a:tc>
                  <a:txBody>
                    <a:bodyPr/>
                    <a:lstStyle/>
                    <a:p>
                      <a:r>
                        <a:rPr lang="fr-FR" sz="1600" dirty="0" smtClean="0"/>
                        <a:t>Dates</a:t>
                      </a:r>
                      <a:endParaRPr lang="fr-FR" sz="1600" dirty="0"/>
                    </a:p>
                  </a:txBody>
                  <a:tcPr/>
                </a:tc>
                <a:tc>
                  <a:txBody>
                    <a:bodyPr/>
                    <a:lstStyle/>
                    <a:p>
                      <a:r>
                        <a:rPr lang="fr-FR" dirty="0" smtClean="0"/>
                        <a:t>Evénements</a:t>
                      </a:r>
                      <a:endParaRPr lang="fr-FR" dirty="0"/>
                    </a:p>
                  </a:txBody>
                  <a:tcPr/>
                </a:tc>
              </a:tr>
              <a:tr h="370840">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fr-FR" sz="1800" kern="1200" dirty="0" smtClean="0">
                          <a:solidFill>
                            <a:schemeClr val="dk1"/>
                          </a:solidFill>
                          <a:latin typeface="+mn-lt"/>
                          <a:ea typeface="+mn-ea"/>
                          <a:cs typeface="+mn-cs"/>
                        </a:rPr>
                        <a:t>2007</a:t>
                      </a:r>
                      <a:endParaRPr lang="fr-FR" sz="1800" kern="1200" dirty="0">
                        <a:solidFill>
                          <a:schemeClr val="dk1"/>
                        </a:solidFill>
                        <a:latin typeface="+mn-lt"/>
                        <a:ea typeface="+mn-ea"/>
                        <a:cs typeface="+mn-cs"/>
                      </a:endParaRPr>
                    </a:p>
                  </a:txBody>
                  <a:tcPr marL="9525" marR="9525" marT="9525"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fr-FR" sz="1800" kern="1200" dirty="0" smtClean="0">
                          <a:solidFill>
                            <a:schemeClr val="dk1"/>
                          </a:solidFill>
                          <a:latin typeface="+mn-lt"/>
                          <a:ea typeface="+mn-ea"/>
                          <a:cs typeface="+mn-cs"/>
                        </a:rPr>
                        <a:t> naissance de </a:t>
                      </a:r>
                      <a:r>
                        <a:rPr lang="fr-FR" sz="1800" kern="1200" dirty="0" err="1" smtClean="0">
                          <a:solidFill>
                            <a:schemeClr val="dk1"/>
                          </a:solidFill>
                          <a:latin typeface="+mn-lt"/>
                          <a:ea typeface="+mn-ea"/>
                          <a:cs typeface="+mn-cs"/>
                        </a:rPr>
                        <a:t>CanalSat</a:t>
                      </a:r>
                      <a:endParaRPr lang="fr-FR" sz="1800" kern="1200" dirty="0">
                        <a:solidFill>
                          <a:schemeClr val="dk1"/>
                        </a:solidFill>
                        <a:latin typeface="+mn-lt"/>
                        <a:ea typeface="+mn-ea"/>
                        <a:cs typeface="+mn-cs"/>
                      </a:endParaRPr>
                    </a:p>
                  </a:txBody>
                  <a:tcPr marL="9525" marR="9525" marT="9525" marB="0"/>
                </a:tc>
              </a:tr>
              <a:tr h="370840">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fr-FR" sz="1800" kern="1200" dirty="0" smtClean="0">
                          <a:solidFill>
                            <a:schemeClr val="dk1"/>
                          </a:solidFill>
                          <a:latin typeface="+mn-lt"/>
                          <a:ea typeface="+mn-ea"/>
                          <a:cs typeface="+mn-cs"/>
                        </a:rPr>
                        <a:t>2008</a:t>
                      </a:r>
                      <a:endParaRPr lang="fr-FR" sz="1800" kern="1200" dirty="0">
                        <a:solidFill>
                          <a:schemeClr val="dk1"/>
                        </a:solidFill>
                        <a:latin typeface="+mn-lt"/>
                        <a:ea typeface="+mn-ea"/>
                        <a:cs typeface="+mn-cs"/>
                      </a:endParaRPr>
                    </a:p>
                  </a:txBody>
                  <a:tcPr marL="9525" marR="9525" marT="9525"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fr-FR" sz="1800" kern="1200" dirty="0" smtClean="0">
                          <a:solidFill>
                            <a:schemeClr val="dk1"/>
                          </a:solidFill>
                          <a:latin typeface="+mn-lt"/>
                          <a:ea typeface="+mn-ea"/>
                          <a:cs typeface="+mn-cs"/>
                        </a:rPr>
                        <a:t> TNT HD en France</a:t>
                      </a:r>
                      <a:endParaRPr lang="fr-FR" sz="1800" kern="1200" dirty="0">
                        <a:solidFill>
                          <a:schemeClr val="dk1"/>
                        </a:solidFill>
                        <a:latin typeface="+mn-lt"/>
                        <a:ea typeface="+mn-ea"/>
                        <a:cs typeface="+mn-cs"/>
                      </a:endParaRPr>
                    </a:p>
                  </a:txBody>
                  <a:tcPr marL="9525" marR="9525" marT="9525" marB="0"/>
                </a:tc>
              </a:tr>
              <a:tr h="370840">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fr-FR" sz="1800" kern="1200" dirty="0" smtClean="0">
                          <a:solidFill>
                            <a:schemeClr val="dk1"/>
                          </a:solidFill>
                          <a:latin typeface="+mn-lt"/>
                          <a:ea typeface="+mn-ea"/>
                          <a:cs typeface="+mn-cs"/>
                        </a:rPr>
                        <a:t>2009</a:t>
                      </a:r>
                      <a:endParaRPr lang="fr-FR" sz="1800" kern="1200" dirty="0">
                        <a:solidFill>
                          <a:schemeClr val="dk1"/>
                        </a:solidFill>
                        <a:latin typeface="+mn-lt"/>
                        <a:ea typeface="+mn-ea"/>
                        <a:cs typeface="+mn-cs"/>
                      </a:endParaRPr>
                    </a:p>
                  </a:txBody>
                  <a:tcPr marL="9525" marR="9525" marT="9525"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fr-FR" sz="1800" kern="1200" dirty="0" smtClean="0">
                          <a:solidFill>
                            <a:schemeClr val="dk1"/>
                          </a:solidFill>
                          <a:latin typeface="+mn-lt"/>
                          <a:ea typeface="+mn-ea"/>
                          <a:cs typeface="+mn-cs"/>
                        </a:rPr>
                        <a:t> Canal+ commence à passer au tout numérique</a:t>
                      </a:r>
                      <a:endParaRPr lang="fr-FR" sz="1800" kern="1200" dirty="0">
                        <a:solidFill>
                          <a:schemeClr val="dk1"/>
                        </a:solidFill>
                        <a:latin typeface="+mn-lt"/>
                        <a:ea typeface="+mn-ea"/>
                        <a:cs typeface="+mn-cs"/>
                      </a:endParaRPr>
                    </a:p>
                  </a:txBody>
                  <a:tcPr marL="9525" marR="9525" marT="9525" marB="0"/>
                </a:tc>
              </a:tr>
              <a:tr h="370840">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fr-FR" sz="1800" kern="1200" dirty="0" smtClean="0">
                          <a:solidFill>
                            <a:schemeClr val="dk1"/>
                          </a:solidFill>
                          <a:latin typeface="+mn-lt"/>
                          <a:ea typeface="+mn-ea"/>
                          <a:cs typeface="+mn-cs"/>
                        </a:rPr>
                        <a:t>2011-2012</a:t>
                      </a:r>
                      <a:endParaRPr lang="fr-FR" sz="1800" kern="1200" dirty="0">
                        <a:solidFill>
                          <a:schemeClr val="dk1"/>
                        </a:solidFill>
                        <a:latin typeface="+mn-lt"/>
                        <a:ea typeface="+mn-ea"/>
                        <a:cs typeface="+mn-cs"/>
                      </a:endParaRPr>
                    </a:p>
                  </a:txBody>
                  <a:tcPr marL="9525" marR="9525" marT="9525"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fr-FR" sz="1800" kern="1200" dirty="0" smtClean="0">
                          <a:solidFill>
                            <a:schemeClr val="dk1"/>
                          </a:solidFill>
                          <a:latin typeface="+mn-lt"/>
                          <a:ea typeface="+mn-ea"/>
                          <a:cs typeface="+mn-cs"/>
                        </a:rPr>
                        <a:t> fin de la télé analogique</a:t>
                      </a:r>
                      <a:endParaRPr lang="fr-FR" sz="1800" kern="1200" dirty="0">
                        <a:solidFill>
                          <a:schemeClr val="dk1"/>
                        </a:solidFill>
                        <a:latin typeface="+mn-lt"/>
                        <a:ea typeface="+mn-ea"/>
                        <a:cs typeface="+mn-cs"/>
                      </a:endParaRPr>
                    </a:p>
                  </a:txBody>
                  <a:tcPr marL="9525" marR="9525" marT="9525" marB="0"/>
                </a:tc>
              </a:tr>
              <a:tr h="370840">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fr-FR" sz="1800" kern="1200" dirty="0" smtClean="0">
                          <a:solidFill>
                            <a:schemeClr val="dk1"/>
                          </a:solidFill>
                          <a:latin typeface="+mn-lt"/>
                          <a:ea typeface="+mn-ea"/>
                          <a:cs typeface="+mn-cs"/>
                        </a:rPr>
                        <a:t>2012</a:t>
                      </a:r>
                      <a:endParaRPr lang="fr-FR" sz="1800" kern="1200" dirty="0">
                        <a:solidFill>
                          <a:schemeClr val="dk1"/>
                        </a:solidFill>
                        <a:latin typeface="+mn-lt"/>
                        <a:ea typeface="+mn-ea"/>
                        <a:cs typeface="+mn-cs"/>
                      </a:endParaRPr>
                    </a:p>
                  </a:txBody>
                  <a:tcPr marL="9525" marR="9525" marT="9525"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fr-FR" sz="1800" kern="1200" dirty="0" smtClean="0">
                          <a:solidFill>
                            <a:schemeClr val="dk1"/>
                          </a:solidFill>
                          <a:latin typeface="+mn-lt"/>
                          <a:ea typeface="+mn-ea"/>
                          <a:cs typeface="+mn-cs"/>
                        </a:rPr>
                        <a:t>6 </a:t>
                      </a:r>
                      <a:r>
                        <a:rPr lang="fr-FR" sz="1800" kern="1200" smtClean="0">
                          <a:solidFill>
                            <a:schemeClr val="dk1"/>
                          </a:solidFill>
                          <a:latin typeface="+mn-lt"/>
                          <a:ea typeface="+mn-ea"/>
                          <a:cs typeface="+mn-cs"/>
                        </a:rPr>
                        <a:t>nouvelles chaîne</a:t>
                      </a:r>
                      <a:r>
                        <a:rPr lang="fr-FR" sz="1800" kern="1200" baseline="0" smtClean="0">
                          <a:solidFill>
                            <a:schemeClr val="dk1"/>
                          </a:solidFill>
                          <a:latin typeface="+mn-lt"/>
                          <a:ea typeface="+mn-ea"/>
                          <a:cs typeface="+mn-cs"/>
                        </a:rPr>
                        <a:t>s sont </a:t>
                      </a:r>
                      <a:r>
                        <a:rPr lang="fr-FR" sz="1800" kern="1200" baseline="0" dirty="0" smtClean="0">
                          <a:solidFill>
                            <a:schemeClr val="dk1"/>
                          </a:solidFill>
                          <a:latin typeface="+mn-lt"/>
                          <a:ea typeface="+mn-ea"/>
                          <a:cs typeface="+mn-cs"/>
                        </a:rPr>
                        <a:t>prévues pour la TNT</a:t>
                      </a:r>
                      <a:endParaRPr lang="fr-FR" sz="1800" kern="1200" dirty="0">
                        <a:solidFill>
                          <a:schemeClr val="dk1"/>
                        </a:solidFill>
                        <a:latin typeface="+mn-lt"/>
                        <a:ea typeface="+mn-ea"/>
                        <a:cs typeface="+mn-cs"/>
                      </a:endParaRPr>
                    </a:p>
                  </a:txBody>
                  <a:tcPr marL="9525" marR="9525" marT="9525" marB="0"/>
                </a:tc>
              </a:tr>
            </a:tbl>
          </a:graphicData>
        </a:graphic>
      </p:graphicFrame>
    </p:spTree>
  </p:cSld>
  <p:clrMapOvr>
    <a:masterClrMapping/>
  </p:clrMapOvr>
  <p:transition>
    <p:cut/>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à coins arrondis 3"/>
          <p:cNvSpPr/>
          <p:nvPr/>
        </p:nvSpPr>
        <p:spPr>
          <a:xfrm>
            <a:off x="161510" y="116632"/>
            <a:ext cx="8820980" cy="6597352"/>
          </a:xfrm>
          <a:prstGeom prst="roundRect">
            <a:avLst/>
          </a:prstGeom>
          <a:solidFill>
            <a:schemeClr val="tx2">
              <a:lumMod val="20000"/>
              <a:lumOff val="80000"/>
            </a:schemeClr>
          </a:solidFill>
          <a:ln w="41275" cmpd="sng">
            <a:solidFill>
              <a:schemeClr val="accent1"/>
            </a:solidFill>
          </a:ln>
          <a:effectLst>
            <a:outerShdw blurRad="152400" dist="317500" dir="5400000" sx="105000" sy="105000" rotWithShape="0">
              <a:prstClr val="black">
                <a:alpha val="15000"/>
              </a:prstClr>
            </a:outerShdw>
          </a:effectLst>
          <a:scene3d>
            <a:camera prst="orthographicFront"/>
            <a:lightRig rig="threePt" dir="t"/>
          </a:scene3d>
          <a:sp3d>
            <a:bevelT w="25400"/>
            <a:bevelB w="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dirty="0">
              <a:solidFill>
                <a:srgbClr val="333399"/>
              </a:solidFill>
            </a:endParaRPr>
          </a:p>
        </p:txBody>
      </p:sp>
      <p:sp>
        <p:nvSpPr>
          <p:cNvPr id="2" name="Titre 1"/>
          <p:cNvSpPr>
            <a:spLocks noGrp="1"/>
          </p:cNvSpPr>
          <p:nvPr>
            <p:ph type="ctrTitle"/>
          </p:nvPr>
        </p:nvSpPr>
        <p:spPr>
          <a:xfrm>
            <a:off x="468313" y="333375"/>
            <a:ext cx="8139112" cy="358775"/>
          </a:xfrm>
        </p:spPr>
        <p:txBody>
          <a:bodyPr>
            <a:noAutofit/>
          </a:bodyPr>
          <a:lstStyle/>
          <a:p>
            <a:pPr>
              <a:defRPr/>
            </a:pPr>
            <a:r>
              <a:rPr lang="fr-FR" sz="3600" dirty="0" smtClean="0"/>
              <a:t> </a:t>
            </a:r>
            <a:r>
              <a:rPr lang="fr-FR" sz="3600" b="1" dirty="0" smtClean="0">
                <a:solidFill>
                  <a:schemeClr val="tx2">
                    <a:lumMod val="75000"/>
                  </a:schemeClr>
                </a:solidFill>
                <a:effectLst>
                  <a:outerShdw blurRad="38100" dist="25400" dir="5400000" algn="tl" rotWithShape="0">
                    <a:srgbClr val="000000">
                      <a:alpha val="43000"/>
                    </a:srgbClr>
                  </a:outerShdw>
                </a:effectLst>
              </a:rPr>
              <a:t>Historique d’Internet</a:t>
            </a:r>
            <a:endParaRPr lang="fr-FR" sz="3600" b="1" dirty="0">
              <a:solidFill>
                <a:schemeClr val="tx2">
                  <a:lumMod val="75000"/>
                </a:schemeClr>
              </a:solidFill>
              <a:effectLst>
                <a:outerShdw blurRad="38100" dist="25400" dir="5400000" algn="tl" rotWithShape="0">
                  <a:srgbClr val="000000">
                    <a:alpha val="43000"/>
                  </a:srgbClr>
                </a:outerShdw>
              </a:effectLst>
            </a:endParaRPr>
          </a:p>
        </p:txBody>
      </p:sp>
      <p:graphicFrame>
        <p:nvGraphicFramePr>
          <p:cNvPr id="6" name="Tableau 5"/>
          <p:cNvGraphicFramePr>
            <a:graphicFrameLocks noGrp="1"/>
          </p:cNvGraphicFramePr>
          <p:nvPr/>
        </p:nvGraphicFramePr>
        <p:xfrm>
          <a:off x="395288" y="836613"/>
          <a:ext cx="8208912" cy="4773930"/>
        </p:xfrm>
        <a:graphic>
          <a:graphicData uri="http://schemas.openxmlformats.org/drawingml/2006/table">
            <a:tbl>
              <a:tblPr firstRow="1" bandRow="1">
                <a:tableStyleId>{5C22544A-7EE6-4342-B048-85BDC9FD1C3A}</a:tableStyleId>
              </a:tblPr>
              <a:tblGrid>
                <a:gridCol w="856582"/>
                <a:gridCol w="7352330"/>
              </a:tblGrid>
              <a:tr h="354155">
                <a:tc>
                  <a:txBody>
                    <a:bodyPr/>
                    <a:lstStyle/>
                    <a:p>
                      <a:r>
                        <a:rPr lang="fr-FR" sz="1600" dirty="0" smtClean="0"/>
                        <a:t>Dates</a:t>
                      </a:r>
                      <a:endParaRPr lang="fr-FR" sz="1600" dirty="0"/>
                    </a:p>
                  </a:txBody>
                  <a:tcPr/>
                </a:tc>
                <a:tc>
                  <a:txBody>
                    <a:bodyPr/>
                    <a:lstStyle/>
                    <a:p>
                      <a:r>
                        <a:rPr lang="fr-FR" dirty="0" smtClean="0"/>
                        <a:t>Evénements</a:t>
                      </a:r>
                      <a:endParaRPr lang="fr-FR" dirty="0"/>
                    </a:p>
                  </a:txBody>
                  <a:tcPr/>
                </a:tc>
              </a:tr>
              <a:tr h="326829">
                <a:tc>
                  <a:txBody>
                    <a:bodyPr/>
                    <a:lstStyle/>
                    <a:p>
                      <a:pPr algn="r" fontAlgn="t"/>
                      <a:r>
                        <a:rPr lang="fr-FR" sz="1000" b="0" i="0" u="none" strike="noStrike" dirty="0" smtClean="0">
                          <a:solidFill>
                            <a:srgbClr val="000000"/>
                          </a:solidFill>
                          <a:latin typeface="Verdana"/>
                        </a:rPr>
                        <a:t>1961</a:t>
                      </a:r>
                      <a:endParaRPr lang="fr-FR" sz="1000" b="0" i="0" u="none" strike="noStrike" dirty="0">
                        <a:solidFill>
                          <a:srgbClr val="000000"/>
                        </a:solidFill>
                        <a:latin typeface="Verdana"/>
                      </a:endParaRPr>
                    </a:p>
                  </a:txBody>
                  <a:tcPr marL="9525" marR="9525" marT="9525" marB="0"/>
                </a:tc>
                <a:tc>
                  <a:txBody>
                    <a:bodyPr/>
                    <a:lstStyle/>
                    <a:p>
                      <a:pPr algn="l" fontAlgn="t"/>
                      <a:r>
                        <a:rPr lang="fr-FR" sz="1800" kern="1200" dirty="0" smtClean="0">
                          <a:solidFill>
                            <a:schemeClr val="dk1"/>
                          </a:solidFill>
                          <a:latin typeface="+mn-lt"/>
                          <a:ea typeface="+mn-ea"/>
                          <a:cs typeface="+mn-cs"/>
                        </a:rPr>
                        <a:t>Leonard </a:t>
                      </a:r>
                      <a:r>
                        <a:rPr lang="fr-FR" sz="1800" kern="1200" dirty="0" err="1" smtClean="0">
                          <a:solidFill>
                            <a:schemeClr val="dk1"/>
                          </a:solidFill>
                          <a:latin typeface="+mn-lt"/>
                          <a:ea typeface="+mn-ea"/>
                          <a:cs typeface="+mn-cs"/>
                        </a:rPr>
                        <a:t>Kleinrock</a:t>
                      </a:r>
                      <a:r>
                        <a:rPr lang="fr-FR" sz="1800" kern="1200" dirty="0" smtClean="0">
                          <a:solidFill>
                            <a:schemeClr val="dk1"/>
                          </a:solidFill>
                          <a:latin typeface="+mn-lt"/>
                          <a:ea typeface="+mn-ea"/>
                          <a:cs typeface="+mn-cs"/>
                        </a:rPr>
                        <a:t>, du </a:t>
                      </a:r>
                      <a:r>
                        <a:rPr lang="fr-FR" sz="1800" b="1" u="none" strike="noStrike" kern="1200" dirty="0" smtClean="0">
                          <a:solidFill>
                            <a:schemeClr val="dk1"/>
                          </a:solidFill>
                          <a:latin typeface="+mn-lt"/>
                          <a:ea typeface="+mn-ea"/>
                          <a:cs typeface="+mn-cs"/>
                        </a:rPr>
                        <a:t>MIT</a:t>
                      </a:r>
                      <a:r>
                        <a:rPr lang="fr-FR" sz="1800" kern="1200" dirty="0" smtClean="0">
                          <a:solidFill>
                            <a:schemeClr val="dk1"/>
                          </a:solidFill>
                          <a:latin typeface="+mn-lt"/>
                          <a:ea typeface="+mn-ea"/>
                          <a:cs typeface="+mn-cs"/>
                        </a:rPr>
                        <a:t>, publie son premier texte sur la transmission de données par paquets préalable technique  à  Internet. Reprise par les concepteurs de l’ARPANET, cette théorie propose un système qui découpe les données informatiques lors de leur transmission et reconstituées par le récepteur. Ce sera la méthode employée pour les données transmises par Internet, comme un message électronique : celui-ci est découpé, envoyé par morceaux qui passent par des voies différentes et rassemblé par le récepteur. </a:t>
                      </a:r>
                      <a:endParaRPr lang="fr-FR" sz="1000" b="0" i="0" u="none" strike="noStrike" dirty="0">
                        <a:solidFill>
                          <a:srgbClr val="000000"/>
                        </a:solidFill>
                        <a:latin typeface="Verdana"/>
                      </a:endParaRPr>
                    </a:p>
                  </a:txBody>
                  <a:tcPr marL="9525" marR="9525" marT="9525" marB="0"/>
                </a:tc>
              </a:tr>
              <a:tr h="326829">
                <a:tc>
                  <a:txBody>
                    <a:bodyPr/>
                    <a:lstStyle/>
                    <a:p>
                      <a:pPr algn="r" fontAlgn="t"/>
                      <a:r>
                        <a:rPr lang="fr-FR" sz="1000" b="0" i="0" u="none" strike="noStrike" dirty="0" smtClean="0">
                          <a:solidFill>
                            <a:srgbClr val="000000"/>
                          </a:solidFill>
                          <a:latin typeface="Verdana"/>
                        </a:rPr>
                        <a:t>1962</a:t>
                      </a:r>
                      <a:endParaRPr lang="fr-FR" sz="1000" b="0" i="0" u="none" strike="noStrike" dirty="0">
                        <a:solidFill>
                          <a:srgbClr val="000000"/>
                        </a:solidFill>
                        <a:latin typeface="Verdana"/>
                      </a:endParaRPr>
                    </a:p>
                  </a:txBody>
                  <a:tcPr marL="9525" marR="9525" marT="9525" marB="0"/>
                </a:tc>
                <a:tc>
                  <a:txBody>
                    <a:bodyPr/>
                    <a:lstStyle/>
                    <a:p>
                      <a:pPr algn="l" fontAlgn="t"/>
                      <a:r>
                        <a:rPr lang="fr-FR" sz="1800" kern="1200" dirty="0" smtClean="0">
                          <a:solidFill>
                            <a:schemeClr val="dk1"/>
                          </a:solidFill>
                          <a:latin typeface="+mn-lt"/>
                          <a:ea typeface="+mn-ea"/>
                          <a:cs typeface="+mn-cs"/>
                        </a:rPr>
                        <a:t>Joseph </a:t>
                      </a:r>
                      <a:r>
                        <a:rPr lang="fr-FR" sz="1800" kern="1200" dirty="0" err="1" smtClean="0">
                          <a:solidFill>
                            <a:schemeClr val="dk1"/>
                          </a:solidFill>
                          <a:latin typeface="+mn-lt"/>
                          <a:ea typeface="+mn-ea"/>
                          <a:cs typeface="+mn-cs"/>
                        </a:rPr>
                        <a:t>Licklider</a:t>
                      </a:r>
                      <a:r>
                        <a:rPr lang="fr-FR" sz="1800" kern="1200" dirty="0" smtClean="0">
                          <a:solidFill>
                            <a:schemeClr val="dk1"/>
                          </a:solidFill>
                          <a:latin typeface="+mn-lt"/>
                          <a:ea typeface="+mn-ea"/>
                          <a:cs typeface="+mn-cs"/>
                        </a:rPr>
                        <a:t> publie des mémos (</a:t>
                      </a:r>
                      <a:r>
                        <a:rPr lang="fr-FR" sz="1800" kern="1200" dirty="0" err="1" smtClean="0">
                          <a:solidFill>
                            <a:schemeClr val="dk1"/>
                          </a:solidFill>
                          <a:latin typeface="+mn-lt"/>
                          <a:ea typeface="+mn-ea"/>
                          <a:cs typeface="+mn-cs"/>
                        </a:rPr>
                        <a:t>On-Line</a:t>
                      </a:r>
                      <a:r>
                        <a:rPr lang="fr-FR" sz="1800" kern="1200" dirty="0" smtClean="0">
                          <a:solidFill>
                            <a:schemeClr val="dk1"/>
                          </a:solidFill>
                          <a:latin typeface="+mn-lt"/>
                          <a:ea typeface="+mn-ea"/>
                          <a:cs typeface="+mn-cs"/>
                        </a:rPr>
                        <a:t> Man Computer Communication) qui présentent l’</a:t>
                      </a:r>
                      <a:r>
                        <a:rPr lang="fr-FR" sz="1800" u="none" strike="noStrike" kern="1200" dirty="0" smtClean="0">
                          <a:solidFill>
                            <a:schemeClr val="dk1"/>
                          </a:solidFill>
                          <a:latin typeface="+mn-lt"/>
                          <a:ea typeface="+mn-ea"/>
                          <a:cs typeface="+mn-cs"/>
                        </a:rPr>
                        <a:t>ORDINATEUR</a:t>
                      </a:r>
                      <a:r>
                        <a:rPr lang="fr-FR" sz="1800" kern="1200" dirty="0" smtClean="0">
                          <a:solidFill>
                            <a:schemeClr val="dk1"/>
                          </a:solidFill>
                          <a:latin typeface="+mn-lt"/>
                          <a:ea typeface="+mn-ea"/>
                          <a:cs typeface="+mn-cs"/>
                        </a:rPr>
                        <a:t> comme un outil de communication, de </a:t>
                      </a:r>
                      <a:r>
                        <a:rPr lang="fr-FR" sz="1800" u="none" strike="noStrike" kern="1200" dirty="0" smtClean="0">
                          <a:solidFill>
                            <a:schemeClr val="dk1"/>
                          </a:solidFill>
                          <a:latin typeface="+mn-lt"/>
                          <a:ea typeface="+mn-ea"/>
                          <a:cs typeface="+mn-cs"/>
                        </a:rPr>
                        <a:t>partage </a:t>
                      </a:r>
                      <a:r>
                        <a:rPr lang="fr-FR" sz="1800" kern="1200" dirty="0" smtClean="0">
                          <a:solidFill>
                            <a:schemeClr val="dk1"/>
                          </a:solidFill>
                          <a:latin typeface="+mn-lt"/>
                          <a:ea typeface="+mn-ea"/>
                          <a:cs typeface="+mn-cs"/>
                        </a:rPr>
                        <a:t>des ressources. L’idée d’un « réseau galactique » formulé par ce psycho-</a:t>
                      </a:r>
                      <a:r>
                        <a:rPr lang="fr-FR" sz="1800" kern="1200" dirty="0" err="1" smtClean="0">
                          <a:solidFill>
                            <a:schemeClr val="dk1"/>
                          </a:solidFill>
                          <a:latin typeface="+mn-lt"/>
                          <a:ea typeface="+mn-ea"/>
                          <a:cs typeface="+mn-cs"/>
                        </a:rPr>
                        <a:t>accousticien</a:t>
                      </a:r>
                      <a:r>
                        <a:rPr lang="fr-FR" sz="1800" kern="1200" dirty="0" smtClean="0">
                          <a:solidFill>
                            <a:schemeClr val="dk1"/>
                          </a:solidFill>
                          <a:latin typeface="+mn-lt"/>
                          <a:ea typeface="+mn-ea"/>
                          <a:cs typeface="+mn-cs"/>
                        </a:rPr>
                        <a:t> du </a:t>
                      </a:r>
                      <a:r>
                        <a:rPr lang="fr-FR" sz="1800" b="0" u="none" strike="noStrike" kern="1200" dirty="0" smtClean="0">
                          <a:solidFill>
                            <a:schemeClr val="dk1"/>
                          </a:solidFill>
                          <a:latin typeface="+mn-lt"/>
                          <a:ea typeface="+mn-ea"/>
                          <a:cs typeface="+mn-cs"/>
                        </a:rPr>
                        <a:t>MIT</a:t>
                      </a:r>
                      <a:r>
                        <a:rPr lang="fr-FR" sz="1800" b="1" u="none" strike="noStrike" kern="1200" dirty="0" smtClean="0">
                          <a:solidFill>
                            <a:schemeClr val="dk1"/>
                          </a:solidFill>
                          <a:latin typeface="+mn-lt"/>
                          <a:ea typeface="+mn-ea"/>
                          <a:cs typeface="+mn-cs"/>
                        </a:rPr>
                        <a:t> </a:t>
                      </a:r>
                      <a:r>
                        <a:rPr lang="fr-FR" sz="1800" kern="1200" dirty="0" smtClean="0">
                          <a:solidFill>
                            <a:schemeClr val="dk1"/>
                          </a:solidFill>
                          <a:latin typeface="+mn-lt"/>
                          <a:ea typeface="+mn-ea"/>
                          <a:cs typeface="+mn-cs"/>
                        </a:rPr>
                        <a:t>aura un impact important sur la conception d’Internet. Il intégrera trois mois plus tard l’</a:t>
                      </a:r>
                      <a:r>
                        <a:rPr lang="fr-FR" sz="1800" b="1" u="none" strike="noStrike" kern="1200" dirty="0" smtClean="0">
                          <a:solidFill>
                            <a:schemeClr val="dk1"/>
                          </a:solidFill>
                          <a:latin typeface="+mn-lt"/>
                          <a:ea typeface="+mn-ea"/>
                          <a:cs typeface="+mn-cs"/>
                        </a:rPr>
                        <a:t>ARPA</a:t>
                      </a:r>
                      <a:r>
                        <a:rPr lang="fr-FR" sz="1800" kern="1200" dirty="0" smtClean="0">
                          <a:solidFill>
                            <a:schemeClr val="dk1"/>
                          </a:solidFill>
                          <a:latin typeface="+mn-lt"/>
                          <a:ea typeface="+mn-ea"/>
                          <a:cs typeface="+mn-cs"/>
                        </a:rPr>
                        <a:t> (Agence des projets de recherche avancée), organisme créé en 1958 pour assurer la supériorité militaire et technologique des États-Unis après l’humiliation du premier </a:t>
                      </a:r>
                      <a:r>
                        <a:rPr lang="fr-FR" sz="1800" u="none" strike="noStrike" kern="1200" dirty="0" smtClean="0">
                          <a:solidFill>
                            <a:schemeClr val="dk1"/>
                          </a:solidFill>
                          <a:latin typeface="+mn-lt"/>
                          <a:ea typeface="+mn-ea"/>
                          <a:cs typeface="+mn-cs"/>
                        </a:rPr>
                        <a:t>Spoutnik</a:t>
                      </a:r>
                      <a:r>
                        <a:rPr lang="fr-FR" sz="1800" kern="1200" dirty="0" smtClean="0">
                          <a:solidFill>
                            <a:schemeClr val="dk1"/>
                          </a:solidFill>
                          <a:latin typeface="+mn-lt"/>
                          <a:ea typeface="+mn-ea"/>
                          <a:cs typeface="+mn-cs"/>
                        </a:rPr>
                        <a:t>. Pionner dans la conception des réseaux informatiques</a:t>
                      </a:r>
                      <a:endParaRPr lang="fr-FR" sz="1000" b="0" i="0" u="none" strike="noStrike" dirty="0">
                        <a:solidFill>
                          <a:srgbClr val="000000"/>
                        </a:solidFill>
                        <a:latin typeface="Verdana"/>
                      </a:endParaRPr>
                    </a:p>
                  </a:txBody>
                  <a:tcPr marL="9525" marR="9525" marT="9525" marB="0"/>
                </a:tc>
              </a:tr>
            </a:tbl>
          </a:graphicData>
        </a:graphic>
      </p:graphicFrame>
    </p:spTree>
  </p:cSld>
  <p:clrMapOvr>
    <a:masterClrMapping/>
  </p:clrMapOvr>
  <p:transition>
    <p:cut/>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à coins arrondis 3"/>
          <p:cNvSpPr/>
          <p:nvPr/>
        </p:nvSpPr>
        <p:spPr>
          <a:xfrm>
            <a:off x="161510" y="116632"/>
            <a:ext cx="8820980" cy="6597352"/>
          </a:xfrm>
          <a:prstGeom prst="roundRect">
            <a:avLst/>
          </a:prstGeom>
          <a:solidFill>
            <a:schemeClr val="tx2">
              <a:lumMod val="20000"/>
              <a:lumOff val="80000"/>
            </a:schemeClr>
          </a:solidFill>
          <a:ln w="41275" cmpd="sng">
            <a:solidFill>
              <a:schemeClr val="accent1"/>
            </a:solidFill>
          </a:ln>
          <a:effectLst>
            <a:outerShdw blurRad="152400" dist="317500" dir="5400000" sx="105000" sy="105000" rotWithShape="0">
              <a:prstClr val="black">
                <a:alpha val="15000"/>
              </a:prstClr>
            </a:outerShdw>
          </a:effectLst>
          <a:scene3d>
            <a:camera prst="orthographicFront"/>
            <a:lightRig rig="threePt" dir="t"/>
          </a:scene3d>
          <a:sp3d>
            <a:bevelT w="25400"/>
            <a:bevelB w="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dirty="0">
              <a:solidFill>
                <a:srgbClr val="333399"/>
              </a:solidFill>
            </a:endParaRPr>
          </a:p>
        </p:txBody>
      </p:sp>
      <p:sp>
        <p:nvSpPr>
          <p:cNvPr id="2" name="Titre 1"/>
          <p:cNvSpPr>
            <a:spLocks noGrp="1"/>
          </p:cNvSpPr>
          <p:nvPr>
            <p:ph type="ctrTitle"/>
          </p:nvPr>
        </p:nvSpPr>
        <p:spPr>
          <a:xfrm>
            <a:off x="468313" y="333375"/>
            <a:ext cx="8139112" cy="358775"/>
          </a:xfrm>
        </p:spPr>
        <p:txBody>
          <a:bodyPr>
            <a:noAutofit/>
          </a:bodyPr>
          <a:lstStyle/>
          <a:p>
            <a:pPr>
              <a:defRPr/>
            </a:pPr>
            <a:r>
              <a:rPr lang="fr-FR" sz="3600" dirty="0" smtClean="0"/>
              <a:t> </a:t>
            </a:r>
            <a:r>
              <a:rPr lang="fr-FR" sz="3600" b="1" dirty="0" smtClean="0">
                <a:solidFill>
                  <a:schemeClr val="tx2">
                    <a:lumMod val="75000"/>
                  </a:schemeClr>
                </a:solidFill>
                <a:effectLst>
                  <a:outerShdw blurRad="38100" dist="25400" dir="5400000" algn="tl" rotWithShape="0">
                    <a:srgbClr val="000000">
                      <a:alpha val="43000"/>
                    </a:srgbClr>
                  </a:outerShdw>
                </a:effectLst>
              </a:rPr>
              <a:t>Historique d’Internet</a:t>
            </a:r>
            <a:endParaRPr lang="fr-FR" sz="3600" b="1" dirty="0">
              <a:solidFill>
                <a:schemeClr val="tx2">
                  <a:lumMod val="75000"/>
                </a:schemeClr>
              </a:solidFill>
              <a:effectLst>
                <a:outerShdw blurRad="38100" dist="25400" dir="5400000" algn="tl" rotWithShape="0">
                  <a:srgbClr val="000000">
                    <a:alpha val="43000"/>
                  </a:srgbClr>
                </a:outerShdw>
              </a:effectLst>
            </a:endParaRPr>
          </a:p>
        </p:txBody>
      </p:sp>
      <p:graphicFrame>
        <p:nvGraphicFramePr>
          <p:cNvPr id="6" name="Tableau 5"/>
          <p:cNvGraphicFramePr>
            <a:graphicFrameLocks noGrp="1"/>
          </p:cNvGraphicFramePr>
          <p:nvPr/>
        </p:nvGraphicFramePr>
        <p:xfrm>
          <a:off x="395288" y="836613"/>
          <a:ext cx="8208912" cy="5027295"/>
        </p:xfrm>
        <a:graphic>
          <a:graphicData uri="http://schemas.openxmlformats.org/drawingml/2006/table">
            <a:tbl>
              <a:tblPr firstRow="1" bandRow="1">
                <a:tableStyleId>{5C22544A-7EE6-4342-B048-85BDC9FD1C3A}</a:tableStyleId>
              </a:tblPr>
              <a:tblGrid>
                <a:gridCol w="720080"/>
                <a:gridCol w="7488832"/>
              </a:tblGrid>
              <a:tr h="354155">
                <a:tc>
                  <a:txBody>
                    <a:bodyPr/>
                    <a:lstStyle/>
                    <a:p>
                      <a:r>
                        <a:rPr lang="fr-FR" sz="1600" dirty="0" smtClean="0"/>
                        <a:t>Dates</a:t>
                      </a:r>
                      <a:endParaRPr lang="fr-FR" sz="1600" dirty="0"/>
                    </a:p>
                  </a:txBody>
                  <a:tcPr/>
                </a:tc>
                <a:tc>
                  <a:txBody>
                    <a:bodyPr/>
                    <a:lstStyle/>
                    <a:p>
                      <a:r>
                        <a:rPr lang="fr-FR" dirty="0" smtClean="0"/>
                        <a:t>Evénements</a:t>
                      </a:r>
                      <a:endParaRPr lang="fr-FR" dirty="0"/>
                    </a:p>
                  </a:txBody>
                  <a:tcPr/>
                </a:tc>
              </a:tr>
              <a:tr h="326829">
                <a:tc>
                  <a:txBody>
                    <a:bodyPr/>
                    <a:lstStyle/>
                    <a:p>
                      <a:pPr algn="r" fontAlgn="t"/>
                      <a:r>
                        <a:rPr lang="fr-FR" sz="1400" b="0" i="0" u="none" strike="noStrike" dirty="0" smtClean="0">
                          <a:solidFill>
                            <a:srgbClr val="000000"/>
                          </a:solidFill>
                          <a:latin typeface="Verdana"/>
                        </a:rPr>
                        <a:t>1968</a:t>
                      </a:r>
                      <a:endParaRPr lang="fr-FR" sz="1400" b="0" i="0" u="none" strike="noStrike" dirty="0">
                        <a:solidFill>
                          <a:srgbClr val="000000"/>
                        </a:solidFill>
                        <a:latin typeface="Verdana"/>
                      </a:endParaRPr>
                    </a:p>
                  </a:txBody>
                  <a:tcPr marL="9525" marR="9525" marT="9525" marB="0"/>
                </a:tc>
                <a:tc>
                  <a:txBody>
                    <a:bodyPr/>
                    <a:lstStyle/>
                    <a:p>
                      <a:r>
                        <a:rPr lang="fr-FR" sz="1600" b="1" u="none" strike="noStrike" kern="1200" dirty="0" smtClean="0">
                          <a:solidFill>
                            <a:schemeClr val="dk1"/>
                          </a:solidFill>
                          <a:latin typeface="+mn-lt"/>
                          <a:ea typeface="+mn-ea"/>
                          <a:cs typeface="+mn-cs"/>
                        </a:rPr>
                        <a:t>L'ARPA accepte et finance l'</a:t>
                      </a:r>
                      <a:r>
                        <a:rPr lang="fr-FR" sz="1600" b="1" u="none" strike="noStrike" kern="1200" dirty="0" err="1" smtClean="0">
                          <a:solidFill>
                            <a:schemeClr val="dk1"/>
                          </a:solidFill>
                          <a:latin typeface="+mn-lt"/>
                          <a:ea typeface="+mn-ea"/>
                          <a:cs typeface="+mn-cs"/>
                        </a:rPr>
                        <a:t>Arpanet</a:t>
                      </a:r>
                      <a:r>
                        <a:rPr lang="fr-FR" sz="1600" b="1" u="none" strike="noStrike" kern="1200" dirty="0" smtClean="0">
                          <a:solidFill>
                            <a:schemeClr val="dk1"/>
                          </a:solidFill>
                          <a:latin typeface="+mn-lt"/>
                          <a:ea typeface="+mn-ea"/>
                          <a:cs typeface="+mn-cs"/>
                        </a:rPr>
                        <a:t> </a:t>
                      </a:r>
                      <a:r>
                        <a:rPr lang="fr-FR" sz="1600" kern="1200" dirty="0" smtClean="0">
                          <a:solidFill>
                            <a:schemeClr val="dk1"/>
                          </a:solidFill>
                          <a:latin typeface="+mn-lt"/>
                          <a:ea typeface="+mn-ea"/>
                          <a:cs typeface="+mn-cs"/>
                        </a:rPr>
                        <a:t/>
                      </a:r>
                      <a:br>
                        <a:rPr lang="fr-FR" sz="1600" kern="1200" dirty="0" smtClean="0">
                          <a:solidFill>
                            <a:schemeClr val="dk1"/>
                          </a:solidFill>
                          <a:latin typeface="+mn-lt"/>
                          <a:ea typeface="+mn-ea"/>
                          <a:cs typeface="+mn-cs"/>
                        </a:rPr>
                      </a:br>
                      <a:r>
                        <a:rPr lang="fr-FR" sz="1600" kern="1200" dirty="0" smtClean="0">
                          <a:solidFill>
                            <a:schemeClr val="dk1"/>
                          </a:solidFill>
                          <a:latin typeface="+mn-lt"/>
                          <a:ea typeface="+mn-ea"/>
                          <a:cs typeface="+mn-cs"/>
                        </a:rPr>
                        <a:t>Le projet </a:t>
                      </a:r>
                      <a:r>
                        <a:rPr lang="fr-FR" sz="1600" b="1" u="none" strike="noStrike" kern="1200" dirty="0" smtClean="0">
                          <a:solidFill>
                            <a:schemeClr val="dk1"/>
                          </a:solidFill>
                          <a:latin typeface="+mn-lt"/>
                          <a:ea typeface="+mn-ea"/>
                          <a:cs typeface="+mn-cs"/>
                        </a:rPr>
                        <a:t> </a:t>
                      </a:r>
                      <a:r>
                        <a:rPr lang="fr-FR" sz="1600" b="1" u="none" strike="noStrike" kern="1200" dirty="0" err="1" smtClean="0">
                          <a:solidFill>
                            <a:schemeClr val="dk1"/>
                          </a:solidFill>
                          <a:latin typeface="+mn-lt"/>
                          <a:ea typeface="+mn-ea"/>
                          <a:cs typeface="+mn-cs"/>
                        </a:rPr>
                        <a:t>Arpanet</a:t>
                      </a:r>
                      <a:r>
                        <a:rPr lang="fr-FR" sz="1600" b="1" u="none" strike="noStrike" kern="1200" dirty="0" smtClean="0">
                          <a:solidFill>
                            <a:schemeClr val="dk1"/>
                          </a:solidFill>
                          <a:latin typeface="+mn-lt"/>
                          <a:ea typeface="+mn-ea"/>
                          <a:cs typeface="+mn-cs"/>
                        </a:rPr>
                        <a:t> </a:t>
                      </a:r>
                      <a:r>
                        <a:rPr lang="fr-FR" sz="1600" kern="1200" dirty="0" smtClean="0">
                          <a:solidFill>
                            <a:schemeClr val="dk1"/>
                          </a:solidFill>
                          <a:latin typeface="+mn-lt"/>
                          <a:ea typeface="+mn-ea"/>
                          <a:cs typeface="+mn-cs"/>
                        </a:rPr>
                        <a:t>proposant une communication décentralisée par paquet, est approuvé par l’</a:t>
                      </a:r>
                      <a:r>
                        <a:rPr lang="fr-FR" sz="1600" b="1" u="none" strike="noStrike" kern="1200" dirty="0" smtClean="0">
                          <a:solidFill>
                            <a:schemeClr val="dk1"/>
                          </a:solidFill>
                          <a:latin typeface="+mn-lt"/>
                          <a:ea typeface="+mn-ea"/>
                          <a:cs typeface="+mn-cs"/>
                        </a:rPr>
                        <a:t>ARPA</a:t>
                      </a:r>
                      <a:r>
                        <a:rPr lang="fr-FR" sz="1600" kern="1200" dirty="0" smtClean="0">
                          <a:solidFill>
                            <a:schemeClr val="dk1"/>
                          </a:solidFill>
                          <a:latin typeface="+mn-lt"/>
                          <a:ea typeface="+mn-ea"/>
                          <a:cs typeface="+mn-cs"/>
                        </a:rPr>
                        <a:t> et donc financé. Le projet repose sur les travaux de l’IPTO au sein de l’</a:t>
                      </a:r>
                      <a:r>
                        <a:rPr lang="fr-FR" sz="1600" b="1" u="none" strike="noStrike" kern="1200" dirty="0" smtClean="0">
                          <a:solidFill>
                            <a:schemeClr val="dk1"/>
                          </a:solidFill>
                          <a:latin typeface="+mn-lt"/>
                          <a:ea typeface="+mn-ea"/>
                          <a:cs typeface="+mn-cs"/>
                        </a:rPr>
                        <a:t>ARPA</a:t>
                      </a:r>
                      <a:r>
                        <a:rPr lang="fr-FR" sz="1600" kern="1200" dirty="0" smtClean="0">
                          <a:solidFill>
                            <a:schemeClr val="dk1"/>
                          </a:solidFill>
                          <a:latin typeface="+mn-lt"/>
                          <a:ea typeface="+mn-ea"/>
                          <a:cs typeface="+mn-cs"/>
                        </a:rPr>
                        <a:t> et ceux de Rand </a:t>
                      </a:r>
                      <a:r>
                        <a:rPr lang="fr-FR" sz="1600" kern="1200" dirty="0" err="1" smtClean="0">
                          <a:solidFill>
                            <a:schemeClr val="dk1"/>
                          </a:solidFill>
                          <a:latin typeface="+mn-lt"/>
                          <a:ea typeface="+mn-ea"/>
                          <a:cs typeface="+mn-cs"/>
                        </a:rPr>
                        <a:t>Coorporation</a:t>
                      </a:r>
                      <a:r>
                        <a:rPr lang="fr-FR" sz="1600" kern="1200" dirty="0" smtClean="0">
                          <a:solidFill>
                            <a:schemeClr val="dk1"/>
                          </a:solidFill>
                          <a:latin typeface="+mn-lt"/>
                          <a:ea typeface="+mn-ea"/>
                          <a:cs typeface="+mn-cs"/>
                        </a:rPr>
                        <a:t>. Les solutions techniques proposées permettent de concevoir un système de communication des données résistant à une </a:t>
                      </a:r>
                      <a:r>
                        <a:rPr lang="fr-FR" sz="1600" u="none" strike="noStrike" kern="1200" dirty="0" smtClean="0">
                          <a:solidFill>
                            <a:schemeClr val="dk1"/>
                          </a:solidFill>
                          <a:latin typeface="+mn-lt"/>
                          <a:ea typeface="+mn-ea"/>
                          <a:cs typeface="+mn-cs"/>
                        </a:rPr>
                        <a:t>attaque</a:t>
                      </a:r>
                      <a:r>
                        <a:rPr lang="fr-FR" sz="1600" kern="1200" dirty="0" smtClean="0">
                          <a:solidFill>
                            <a:schemeClr val="dk1"/>
                          </a:solidFill>
                          <a:latin typeface="+mn-lt"/>
                          <a:ea typeface="+mn-ea"/>
                          <a:cs typeface="+mn-cs"/>
                        </a:rPr>
                        <a:t> </a:t>
                      </a:r>
                      <a:r>
                        <a:rPr lang="fr-FR" sz="1600" u="none" strike="noStrike" kern="1200" dirty="0" smtClean="0">
                          <a:solidFill>
                            <a:schemeClr val="dk1"/>
                          </a:solidFill>
                          <a:latin typeface="+mn-lt"/>
                          <a:ea typeface="+mn-ea"/>
                          <a:cs typeface="+mn-cs"/>
                        </a:rPr>
                        <a:t>nucléaire</a:t>
                      </a:r>
                      <a:r>
                        <a:rPr lang="fr-FR" sz="1600" kern="1200" dirty="0" smtClean="0">
                          <a:solidFill>
                            <a:schemeClr val="dk1"/>
                          </a:solidFill>
                          <a:latin typeface="+mn-lt"/>
                          <a:ea typeface="+mn-ea"/>
                          <a:cs typeface="+mn-cs"/>
                        </a:rPr>
                        <a:t> par l'emploi d'un réseau tissé. En fait, le précurseur d’Internet n’aura pas d’application militaire mais se développera au sein des </a:t>
                      </a:r>
                      <a:r>
                        <a:rPr lang="fr-FR" sz="1600" u="none" strike="noStrike" kern="1200" dirty="0" smtClean="0">
                          <a:solidFill>
                            <a:schemeClr val="dk1"/>
                          </a:solidFill>
                          <a:latin typeface="+mn-lt"/>
                          <a:ea typeface="+mn-ea"/>
                          <a:cs typeface="+mn-cs"/>
                        </a:rPr>
                        <a:t>Universités</a:t>
                      </a:r>
                      <a:r>
                        <a:rPr lang="fr-FR" sz="1600" kern="1200" dirty="0" smtClean="0">
                          <a:solidFill>
                            <a:schemeClr val="dk1"/>
                          </a:solidFill>
                          <a:latin typeface="+mn-lt"/>
                          <a:ea typeface="+mn-ea"/>
                          <a:cs typeface="+mn-cs"/>
                        </a:rPr>
                        <a:t> américaines, notamment dans l’Ouest.</a:t>
                      </a:r>
                      <a:endParaRPr lang="fr-FR" sz="900" b="0" i="0" u="none" strike="noStrike" dirty="0">
                        <a:solidFill>
                          <a:srgbClr val="000000"/>
                        </a:solidFill>
                        <a:latin typeface="Verdana"/>
                      </a:endParaRPr>
                    </a:p>
                  </a:txBody>
                  <a:tcPr marL="9525" marR="9525" marT="9525" marB="0"/>
                </a:tc>
              </a:tr>
              <a:tr h="326829">
                <a:tc>
                  <a:txBody>
                    <a:bodyPr/>
                    <a:lstStyle/>
                    <a:p>
                      <a:pPr algn="r" fontAlgn="t"/>
                      <a:r>
                        <a:rPr lang="fr-FR" sz="1200" b="0" i="0" u="none" strike="noStrike" dirty="0" smtClean="0">
                          <a:solidFill>
                            <a:srgbClr val="000000"/>
                          </a:solidFill>
                          <a:latin typeface="Verdana"/>
                        </a:rPr>
                        <a:t>1969</a:t>
                      </a:r>
                      <a:endParaRPr lang="fr-FR" sz="1200" b="0" i="0" u="none" strike="noStrike" dirty="0">
                        <a:solidFill>
                          <a:srgbClr val="000000"/>
                        </a:solidFill>
                        <a:latin typeface="Verdana"/>
                      </a:endParaRPr>
                    </a:p>
                  </a:txBody>
                  <a:tcPr marL="9525" marR="9525" marT="9525" marB="0"/>
                </a:tc>
                <a:tc>
                  <a:txBody>
                    <a:bodyPr/>
                    <a:lstStyle/>
                    <a:p>
                      <a:pPr algn="l" fontAlgn="t"/>
                      <a:r>
                        <a:rPr lang="fr-FR" sz="1600" kern="1200" dirty="0" smtClean="0">
                          <a:solidFill>
                            <a:schemeClr val="dk1"/>
                          </a:solidFill>
                          <a:latin typeface="+mn-lt"/>
                          <a:ea typeface="+mn-ea"/>
                          <a:cs typeface="+mn-cs"/>
                        </a:rPr>
                        <a:t>Publication de la première RFC </a:t>
                      </a:r>
                    </a:p>
                    <a:p>
                      <a:pPr algn="l" fontAlgn="t"/>
                      <a:r>
                        <a:rPr lang="fr-FR" sz="1600" kern="1200" dirty="0" smtClean="0">
                          <a:solidFill>
                            <a:schemeClr val="dk1"/>
                          </a:solidFill>
                          <a:latin typeface="+mn-lt"/>
                          <a:ea typeface="+mn-ea"/>
                          <a:cs typeface="+mn-cs"/>
                        </a:rPr>
                        <a:t>mise en place des normes qui régiront Internet avec la toute </a:t>
                      </a:r>
                      <a:r>
                        <a:rPr lang="fr-FR" sz="1600" u="none" strike="noStrike" kern="1200" dirty="0" smtClean="0">
                          <a:solidFill>
                            <a:schemeClr val="dk1"/>
                          </a:solidFill>
                          <a:latin typeface="+mn-lt"/>
                          <a:ea typeface="+mn-ea"/>
                          <a:cs typeface="+mn-cs"/>
                        </a:rPr>
                        <a:t>première </a:t>
                      </a:r>
                      <a:r>
                        <a:rPr lang="fr-FR" sz="1600" kern="1200" dirty="0" smtClean="0">
                          <a:solidFill>
                            <a:schemeClr val="dk1"/>
                          </a:solidFill>
                          <a:latin typeface="+mn-lt"/>
                          <a:ea typeface="+mn-ea"/>
                          <a:cs typeface="+mn-cs"/>
                        </a:rPr>
                        <a:t>RFC émise par Steve </a:t>
                      </a:r>
                      <a:r>
                        <a:rPr lang="fr-FR" sz="1600" kern="1200" dirty="0" err="1" smtClean="0">
                          <a:solidFill>
                            <a:schemeClr val="dk1"/>
                          </a:solidFill>
                          <a:latin typeface="+mn-lt"/>
                          <a:ea typeface="+mn-ea"/>
                          <a:cs typeface="+mn-cs"/>
                        </a:rPr>
                        <a:t>Crocket</a:t>
                      </a:r>
                      <a:r>
                        <a:rPr lang="fr-FR" sz="1600" kern="1200" dirty="0" smtClean="0">
                          <a:solidFill>
                            <a:schemeClr val="dk1"/>
                          </a:solidFill>
                          <a:latin typeface="+mn-lt"/>
                          <a:ea typeface="+mn-ea"/>
                          <a:cs typeface="+mn-cs"/>
                        </a:rPr>
                        <a:t>. Une « </a:t>
                      </a:r>
                      <a:r>
                        <a:rPr lang="fr-FR" sz="1600" kern="1200" dirty="0" err="1" smtClean="0">
                          <a:solidFill>
                            <a:schemeClr val="dk1"/>
                          </a:solidFill>
                          <a:latin typeface="+mn-lt"/>
                          <a:ea typeface="+mn-ea"/>
                          <a:cs typeface="+mn-cs"/>
                        </a:rPr>
                        <a:t>Request</a:t>
                      </a:r>
                      <a:r>
                        <a:rPr lang="fr-FR" sz="1600" kern="1200" dirty="0" smtClean="0">
                          <a:solidFill>
                            <a:schemeClr val="dk1"/>
                          </a:solidFill>
                          <a:latin typeface="+mn-lt"/>
                          <a:ea typeface="+mn-ea"/>
                          <a:cs typeface="+mn-cs"/>
                        </a:rPr>
                        <a:t> for </a:t>
                      </a:r>
                      <a:r>
                        <a:rPr lang="fr-FR" sz="1600" kern="1200" dirty="0" err="1" smtClean="0">
                          <a:solidFill>
                            <a:schemeClr val="dk1"/>
                          </a:solidFill>
                          <a:latin typeface="+mn-lt"/>
                          <a:ea typeface="+mn-ea"/>
                          <a:cs typeface="+mn-cs"/>
                        </a:rPr>
                        <a:t>Comments</a:t>
                      </a:r>
                      <a:r>
                        <a:rPr lang="fr-FR" sz="1600" kern="1200" dirty="0" smtClean="0">
                          <a:solidFill>
                            <a:schemeClr val="dk1"/>
                          </a:solidFill>
                          <a:latin typeface="+mn-lt"/>
                          <a:ea typeface="+mn-ea"/>
                          <a:cs typeface="+mn-cs"/>
                        </a:rPr>
                        <a:t> » est un document public qui permet d’établir les normes et standards des réseaux et d’Internet. Écrite par un spécialiste, elle est ensuite validée par un ensemble d’experts. Naissance d’un système de norme qui deviendra essentiel, </a:t>
                      </a:r>
                      <a:endParaRPr lang="fr-FR" sz="900" b="0" i="0" u="none" strike="noStrike" dirty="0">
                        <a:solidFill>
                          <a:srgbClr val="000000"/>
                        </a:solidFill>
                        <a:latin typeface="Verdana"/>
                      </a:endParaRPr>
                    </a:p>
                  </a:txBody>
                  <a:tcPr marL="9525" marR="9525" marT="9525" marB="0"/>
                </a:tc>
              </a:tr>
              <a:tr h="326829">
                <a:tc>
                  <a:txBody>
                    <a:bodyPr/>
                    <a:lstStyle/>
                    <a:p>
                      <a:pPr algn="r" fontAlgn="t"/>
                      <a:r>
                        <a:rPr lang="fr-FR" sz="900" b="0" i="0" u="none" strike="noStrike" dirty="0" smtClean="0">
                          <a:solidFill>
                            <a:srgbClr val="000000"/>
                          </a:solidFill>
                          <a:latin typeface="Verdana"/>
                        </a:rPr>
                        <a:t>1969</a:t>
                      </a:r>
                      <a:endParaRPr lang="fr-FR" sz="900" b="0" i="0" u="none" strike="noStrike" dirty="0">
                        <a:solidFill>
                          <a:srgbClr val="000000"/>
                        </a:solidFill>
                        <a:latin typeface="Verdana"/>
                      </a:endParaRPr>
                    </a:p>
                  </a:txBody>
                  <a:tcPr marL="9525" marR="9525" marT="9525" marB="0"/>
                </a:tc>
                <a:tc>
                  <a:txBody>
                    <a:bodyPr/>
                    <a:lstStyle/>
                    <a:p>
                      <a:pPr algn="l" fontAlgn="t"/>
                      <a:r>
                        <a:rPr lang="fr-FR" sz="1600" kern="1200" dirty="0" smtClean="0">
                          <a:solidFill>
                            <a:schemeClr val="dk1"/>
                          </a:solidFill>
                          <a:latin typeface="+mn-lt"/>
                          <a:ea typeface="+mn-ea"/>
                          <a:cs typeface="+mn-cs"/>
                        </a:rPr>
                        <a:t>Le premier nœud de raccordement d‘</a:t>
                      </a:r>
                      <a:r>
                        <a:rPr lang="fr-FR" sz="1600" b="1" u="none" strike="noStrike" kern="1200" dirty="0" err="1" smtClean="0">
                          <a:solidFill>
                            <a:schemeClr val="dk1"/>
                          </a:solidFill>
                          <a:latin typeface="+mn-lt"/>
                          <a:ea typeface="+mn-ea"/>
                          <a:cs typeface="+mn-cs"/>
                        </a:rPr>
                        <a:t>Arpanet</a:t>
                      </a:r>
                      <a:r>
                        <a:rPr lang="fr-FR" sz="1600" kern="1200" dirty="0" smtClean="0">
                          <a:solidFill>
                            <a:schemeClr val="dk1"/>
                          </a:solidFill>
                          <a:latin typeface="+mn-lt"/>
                          <a:ea typeface="+mn-ea"/>
                          <a:cs typeface="+mn-cs"/>
                        </a:rPr>
                        <a:t> est installé dans l'</a:t>
                      </a:r>
                      <a:r>
                        <a:rPr lang="fr-FR" sz="1600" u="none" strike="noStrike" kern="1200" dirty="0" smtClean="0">
                          <a:solidFill>
                            <a:schemeClr val="dk1"/>
                          </a:solidFill>
                          <a:latin typeface="+mn-lt"/>
                          <a:ea typeface="+mn-ea"/>
                          <a:cs typeface="+mn-cs"/>
                        </a:rPr>
                        <a:t>université</a:t>
                      </a:r>
                      <a:r>
                        <a:rPr lang="fr-FR" sz="1600" kern="1200" dirty="0" smtClean="0">
                          <a:solidFill>
                            <a:schemeClr val="dk1"/>
                          </a:solidFill>
                          <a:latin typeface="+mn-lt"/>
                          <a:ea typeface="+mn-ea"/>
                          <a:cs typeface="+mn-cs"/>
                        </a:rPr>
                        <a:t> de </a:t>
                      </a:r>
                      <a:r>
                        <a:rPr lang="fr-FR" sz="1600" u="none" strike="noStrike" kern="1200" dirty="0" smtClean="0">
                          <a:solidFill>
                            <a:schemeClr val="dk1"/>
                          </a:solidFill>
                          <a:latin typeface="+mn-lt"/>
                          <a:ea typeface="+mn-ea"/>
                          <a:cs typeface="+mn-cs"/>
                        </a:rPr>
                        <a:t>Columbia</a:t>
                      </a:r>
                      <a:r>
                        <a:rPr lang="fr-FR" sz="1600" kern="1200" dirty="0" smtClean="0">
                          <a:solidFill>
                            <a:schemeClr val="dk1"/>
                          </a:solidFill>
                          <a:latin typeface="+mn-lt"/>
                          <a:ea typeface="+mn-ea"/>
                          <a:cs typeface="+mn-cs"/>
                        </a:rPr>
                        <a:t> dans l'</a:t>
                      </a:r>
                      <a:r>
                        <a:rPr lang="fr-FR" sz="1600" u="none" strike="noStrike" kern="1200" dirty="0" smtClean="0">
                          <a:solidFill>
                            <a:schemeClr val="dk1"/>
                          </a:solidFill>
                          <a:latin typeface="+mn-lt"/>
                          <a:ea typeface="+mn-ea"/>
                          <a:cs typeface="+mn-cs"/>
                        </a:rPr>
                        <a:t>Etat</a:t>
                      </a:r>
                      <a:r>
                        <a:rPr lang="fr-FR" sz="1600" kern="1200" dirty="0" smtClean="0">
                          <a:solidFill>
                            <a:schemeClr val="dk1"/>
                          </a:solidFill>
                          <a:latin typeface="+mn-lt"/>
                          <a:ea typeface="+mn-ea"/>
                          <a:cs typeface="+mn-cs"/>
                        </a:rPr>
                        <a:t> de de New-York. Suivront celles de la </a:t>
                      </a:r>
                      <a:r>
                        <a:rPr lang="fr-FR" sz="1600" u="none" strike="noStrike" kern="1200" dirty="0" smtClean="0">
                          <a:solidFill>
                            <a:schemeClr val="dk1"/>
                          </a:solidFill>
                          <a:latin typeface="+mn-lt"/>
                          <a:ea typeface="+mn-ea"/>
                          <a:cs typeface="+mn-cs"/>
                        </a:rPr>
                        <a:t>Californie</a:t>
                      </a:r>
                      <a:r>
                        <a:rPr lang="fr-FR" sz="1600" kern="1200" dirty="0" smtClean="0">
                          <a:solidFill>
                            <a:schemeClr val="dk1"/>
                          </a:solidFill>
                          <a:latin typeface="+mn-lt"/>
                          <a:ea typeface="+mn-ea"/>
                          <a:cs typeface="+mn-cs"/>
                        </a:rPr>
                        <a:t>, de l’Utah et l’institut de recherche de </a:t>
                      </a:r>
                      <a:r>
                        <a:rPr lang="fr-FR" sz="1600" kern="1200" dirty="0" err="1" smtClean="0">
                          <a:solidFill>
                            <a:schemeClr val="dk1"/>
                          </a:solidFill>
                          <a:latin typeface="+mn-lt"/>
                          <a:ea typeface="+mn-ea"/>
                          <a:cs typeface="+mn-cs"/>
                        </a:rPr>
                        <a:t>Standford</a:t>
                      </a:r>
                      <a:r>
                        <a:rPr lang="fr-FR" sz="1600" kern="1200" dirty="0" smtClean="0">
                          <a:solidFill>
                            <a:schemeClr val="dk1"/>
                          </a:solidFill>
                          <a:latin typeface="+mn-lt"/>
                          <a:ea typeface="+mn-ea"/>
                          <a:cs typeface="+mn-cs"/>
                        </a:rPr>
                        <a:t>. Le réseau </a:t>
                      </a:r>
                      <a:r>
                        <a:rPr lang="fr-FR" sz="1600" b="1" u="none" strike="noStrike" kern="1200" dirty="0" err="1" smtClean="0">
                          <a:solidFill>
                            <a:schemeClr val="dk1"/>
                          </a:solidFill>
                          <a:latin typeface="+mn-lt"/>
                          <a:ea typeface="+mn-ea"/>
                          <a:cs typeface="+mn-cs"/>
                        </a:rPr>
                        <a:t>Arpanet</a:t>
                      </a:r>
                      <a:r>
                        <a:rPr lang="fr-FR" sz="1600" kern="1200" dirty="0" smtClean="0">
                          <a:solidFill>
                            <a:schemeClr val="dk1"/>
                          </a:solidFill>
                          <a:latin typeface="+mn-lt"/>
                          <a:ea typeface="+mn-ea"/>
                          <a:cs typeface="+mn-cs"/>
                        </a:rPr>
                        <a:t>, communément considéré comme l’ancêtre d’Internet, est né. Les </a:t>
                      </a:r>
                      <a:r>
                        <a:rPr lang="fr-FR" sz="1600" u="none" strike="noStrike" kern="1200" dirty="0" smtClean="0">
                          <a:solidFill>
                            <a:schemeClr val="dk1"/>
                          </a:solidFill>
                          <a:latin typeface="+mn-lt"/>
                          <a:ea typeface="+mn-ea"/>
                          <a:cs typeface="+mn-cs"/>
                        </a:rPr>
                        <a:t>premières</a:t>
                      </a:r>
                      <a:r>
                        <a:rPr lang="fr-FR" sz="1600" kern="1200" dirty="0" smtClean="0">
                          <a:solidFill>
                            <a:schemeClr val="dk1"/>
                          </a:solidFill>
                          <a:latin typeface="+mn-lt"/>
                          <a:ea typeface="+mn-ea"/>
                          <a:cs typeface="+mn-cs"/>
                        </a:rPr>
                        <a:t> données sont échangées à une </a:t>
                      </a:r>
                      <a:r>
                        <a:rPr lang="fr-FR" sz="1600" u="none" strike="noStrike" kern="1200" dirty="0" smtClean="0">
                          <a:solidFill>
                            <a:schemeClr val="dk1"/>
                          </a:solidFill>
                          <a:latin typeface="+mn-lt"/>
                          <a:ea typeface="+mn-ea"/>
                          <a:cs typeface="+mn-cs"/>
                        </a:rPr>
                        <a:t>vitesse</a:t>
                      </a:r>
                      <a:r>
                        <a:rPr lang="fr-FR" sz="1600" kern="1200" dirty="0" smtClean="0">
                          <a:solidFill>
                            <a:schemeClr val="dk1"/>
                          </a:solidFill>
                          <a:latin typeface="+mn-lt"/>
                          <a:ea typeface="+mn-ea"/>
                          <a:cs typeface="+mn-cs"/>
                        </a:rPr>
                        <a:t> de 50kbits/s et le réseau de quatre </a:t>
                      </a:r>
                      <a:r>
                        <a:rPr lang="fr-FR" sz="1600" u="none" strike="noStrike" kern="1200" dirty="0" smtClean="0">
                          <a:solidFill>
                            <a:schemeClr val="dk1"/>
                          </a:solidFill>
                          <a:latin typeface="+mn-lt"/>
                          <a:ea typeface="+mn-ea"/>
                          <a:cs typeface="+mn-cs"/>
                        </a:rPr>
                        <a:t>ordinateurs</a:t>
                      </a:r>
                      <a:r>
                        <a:rPr lang="fr-FR" sz="1600" kern="1200" dirty="0" smtClean="0">
                          <a:solidFill>
                            <a:schemeClr val="dk1"/>
                          </a:solidFill>
                          <a:latin typeface="+mn-lt"/>
                          <a:ea typeface="+mn-ea"/>
                          <a:cs typeface="+mn-cs"/>
                        </a:rPr>
                        <a:t> s’avèrera opérationnel dès la fin de l’année</a:t>
                      </a:r>
                      <a:endParaRPr lang="fr-FR" sz="900" b="0" i="0" u="none" strike="noStrike" dirty="0">
                        <a:solidFill>
                          <a:srgbClr val="000000"/>
                        </a:solidFill>
                        <a:latin typeface="Verdana"/>
                      </a:endParaRPr>
                    </a:p>
                  </a:txBody>
                  <a:tcPr marL="9525" marR="9525" marT="9525" marB="0"/>
                </a:tc>
              </a:tr>
            </a:tbl>
          </a:graphicData>
        </a:graphic>
      </p:graphicFrame>
    </p:spTree>
  </p:cSld>
  <p:clrMapOvr>
    <a:masterClrMapping/>
  </p:clrMapOvr>
  <p:transition>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à coins arrondis 21"/>
          <p:cNvSpPr/>
          <p:nvPr/>
        </p:nvSpPr>
        <p:spPr>
          <a:xfrm>
            <a:off x="250825" y="476250"/>
            <a:ext cx="8569325" cy="61214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a:p>
        </p:txBody>
      </p:sp>
      <p:sp>
        <p:nvSpPr>
          <p:cNvPr id="26627" name="Rectangle 2"/>
          <p:cNvSpPr>
            <a:spLocks noGrp="1" noChangeArrowheads="1"/>
          </p:cNvSpPr>
          <p:nvPr>
            <p:ph type="title"/>
          </p:nvPr>
        </p:nvSpPr>
        <p:spPr>
          <a:xfrm>
            <a:off x="114300" y="0"/>
            <a:ext cx="8915400" cy="1143000"/>
          </a:xfrm>
          <a:noFill/>
        </p:spPr>
        <p:txBody>
          <a:bodyPr/>
          <a:lstStyle/>
          <a:p>
            <a:pPr eaLnBrk="1" hangingPunct="1"/>
            <a:r>
              <a:rPr lang="fr-FR" smtClean="0">
                <a:solidFill>
                  <a:srgbClr val="8C438F"/>
                </a:solidFill>
              </a:rPr>
              <a:t> Typologie des messages</a:t>
            </a:r>
          </a:p>
        </p:txBody>
      </p:sp>
      <p:sp>
        <p:nvSpPr>
          <p:cNvPr id="70659" name="Line 3"/>
          <p:cNvSpPr>
            <a:spLocks noChangeShapeType="1"/>
          </p:cNvSpPr>
          <p:nvPr/>
        </p:nvSpPr>
        <p:spPr bwMode="auto">
          <a:xfrm>
            <a:off x="2057400" y="4419600"/>
            <a:ext cx="4724400" cy="0"/>
          </a:xfrm>
          <a:prstGeom prst="line">
            <a:avLst/>
          </a:prstGeom>
          <a:noFill/>
          <a:ln w="9525">
            <a:solidFill>
              <a:schemeClr val="tx2">
                <a:lumMod val="75000"/>
              </a:schemeClr>
            </a:solidFill>
            <a:round/>
            <a:headEnd/>
            <a:tailEnd type="triangle" w="med" len="med"/>
          </a:ln>
        </p:spPr>
        <p:txBody>
          <a:bodyPr/>
          <a:lstStyle/>
          <a:p>
            <a:pPr>
              <a:defRPr/>
            </a:pPr>
            <a:endParaRPr lang="fr-FR"/>
          </a:p>
        </p:txBody>
      </p:sp>
      <p:sp>
        <p:nvSpPr>
          <p:cNvPr id="70660" name="Line 4"/>
          <p:cNvSpPr>
            <a:spLocks noChangeShapeType="1"/>
          </p:cNvSpPr>
          <p:nvPr/>
        </p:nvSpPr>
        <p:spPr bwMode="auto">
          <a:xfrm flipV="1">
            <a:off x="3419475" y="2209800"/>
            <a:ext cx="1762125" cy="3883025"/>
          </a:xfrm>
          <a:prstGeom prst="line">
            <a:avLst/>
          </a:prstGeom>
          <a:noFill/>
          <a:ln w="9525">
            <a:solidFill>
              <a:schemeClr val="bg2">
                <a:lumMod val="20000"/>
                <a:lumOff val="80000"/>
              </a:schemeClr>
            </a:solidFill>
            <a:round/>
            <a:headEnd/>
            <a:tailEnd type="triangle" w="med" len="med"/>
          </a:ln>
        </p:spPr>
        <p:txBody>
          <a:bodyPr/>
          <a:lstStyle/>
          <a:p>
            <a:pPr>
              <a:defRPr/>
            </a:pPr>
            <a:endParaRPr lang="fr-FR"/>
          </a:p>
        </p:txBody>
      </p:sp>
      <p:sp>
        <p:nvSpPr>
          <p:cNvPr id="70661" name="Text Box 5"/>
          <p:cNvSpPr txBox="1">
            <a:spLocks noChangeArrowheads="1"/>
          </p:cNvSpPr>
          <p:nvPr/>
        </p:nvSpPr>
        <p:spPr bwMode="auto">
          <a:xfrm>
            <a:off x="4572000" y="1628775"/>
            <a:ext cx="1484313" cy="457200"/>
          </a:xfrm>
          <a:prstGeom prst="rect">
            <a:avLst/>
          </a:prstGeom>
          <a:noFill/>
          <a:ln w="9525">
            <a:noFill/>
            <a:miter lim="800000"/>
            <a:headEnd/>
            <a:tailEnd/>
          </a:ln>
        </p:spPr>
        <p:txBody>
          <a:bodyPr wrap="none">
            <a:spAutoFit/>
          </a:bodyPr>
          <a:lstStyle/>
          <a:p>
            <a:pPr algn="l">
              <a:spcBef>
                <a:spcPct val="0"/>
              </a:spcBef>
              <a:defRPr/>
            </a:pPr>
            <a:r>
              <a:rPr lang="fr-FR" sz="2400" b="0" dirty="0">
                <a:solidFill>
                  <a:schemeClr val="bg2">
                    <a:lumMod val="20000"/>
                    <a:lumOff val="80000"/>
                  </a:schemeClr>
                </a:solidFill>
                <a:latin typeface="Times New Roman" pitchFamily="18" charset="0"/>
              </a:rPr>
              <a:t>Crédibilité</a:t>
            </a:r>
          </a:p>
        </p:txBody>
      </p:sp>
      <p:sp>
        <p:nvSpPr>
          <p:cNvPr id="26631" name="Text Box 6"/>
          <p:cNvSpPr txBox="1">
            <a:spLocks noChangeArrowheads="1"/>
          </p:cNvSpPr>
          <p:nvPr/>
        </p:nvSpPr>
        <p:spPr bwMode="auto">
          <a:xfrm>
            <a:off x="6858000" y="4267200"/>
            <a:ext cx="1214438" cy="457200"/>
          </a:xfrm>
          <a:prstGeom prst="rect">
            <a:avLst/>
          </a:prstGeom>
          <a:noFill/>
          <a:ln w="9525">
            <a:noFill/>
            <a:miter lim="800000"/>
            <a:headEnd/>
            <a:tailEnd/>
          </a:ln>
        </p:spPr>
        <p:txBody>
          <a:bodyPr wrap="none">
            <a:spAutoFit/>
          </a:bodyPr>
          <a:lstStyle/>
          <a:p>
            <a:pPr algn="l">
              <a:spcBef>
                <a:spcPct val="0"/>
              </a:spcBef>
            </a:pPr>
            <a:r>
              <a:rPr lang="fr-FR" sz="2400" b="0">
                <a:solidFill>
                  <a:srgbClr val="FFFF00"/>
                </a:solidFill>
                <a:latin typeface="Times New Roman" pitchFamily="18" charset="0"/>
              </a:rPr>
              <a:t>Intégrité</a:t>
            </a:r>
          </a:p>
        </p:txBody>
      </p:sp>
      <p:sp>
        <p:nvSpPr>
          <p:cNvPr id="26632" name="AutoShape 7"/>
          <p:cNvSpPr>
            <a:spLocks noChangeArrowheads="1"/>
          </p:cNvSpPr>
          <p:nvPr/>
        </p:nvSpPr>
        <p:spPr bwMode="auto">
          <a:xfrm rot="1500000">
            <a:off x="2286000" y="2209800"/>
            <a:ext cx="1447800" cy="1828800"/>
          </a:xfrm>
          <a:prstGeom prst="foldedCorner">
            <a:avLst>
              <a:gd name="adj" fmla="val 12500"/>
            </a:avLst>
          </a:prstGeom>
          <a:solidFill>
            <a:srgbClr val="FFCC99"/>
          </a:solidFill>
          <a:ln w="9525">
            <a:solidFill>
              <a:schemeClr val="tx1"/>
            </a:solidFill>
            <a:round/>
            <a:headEnd/>
            <a:tailEnd/>
          </a:ln>
        </p:spPr>
        <p:txBody>
          <a:bodyPr wrap="none" anchor="ctr"/>
          <a:lstStyle/>
          <a:p>
            <a:endParaRPr lang="fr-FR"/>
          </a:p>
        </p:txBody>
      </p:sp>
      <p:sp>
        <p:nvSpPr>
          <p:cNvPr id="26633" name="AutoShape 8"/>
          <p:cNvSpPr>
            <a:spLocks noChangeArrowheads="1"/>
          </p:cNvSpPr>
          <p:nvPr/>
        </p:nvSpPr>
        <p:spPr bwMode="auto">
          <a:xfrm>
            <a:off x="5105400" y="5029200"/>
            <a:ext cx="1447800" cy="1295400"/>
          </a:xfrm>
          <a:prstGeom prst="cube">
            <a:avLst>
              <a:gd name="adj" fmla="val 25000"/>
            </a:avLst>
          </a:prstGeom>
          <a:solidFill>
            <a:schemeClr val="tx1"/>
          </a:solidFill>
          <a:ln w="9525">
            <a:solidFill>
              <a:schemeClr val="tx1"/>
            </a:solidFill>
            <a:miter lim="800000"/>
            <a:headEnd/>
            <a:tailEnd/>
          </a:ln>
        </p:spPr>
        <p:txBody>
          <a:bodyPr wrap="none" anchor="ctr"/>
          <a:lstStyle/>
          <a:p>
            <a:endParaRPr lang="fr-FR"/>
          </a:p>
        </p:txBody>
      </p:sp>
      <p:sp>
        <p:nvSpPr>
          <p:cNvPr id="26634" name="Text Box 9"/>
          <p:cNvSpPr txBox="1">
            <a:spLocks noChangeArrowheads="1"/>
          </p:cNvSpPr>
          <p:nvPr/>
        </p:nvSpPr>
        <p:spPr bwMode="auto">
          <a:xfrm>
            <a:off x="5105400" y="5565775"/>
            <a:ext cx="1074738" cy="457200"/>
          </a:xfrm>
          <a:prstGeom prst="rect">
            <a:avLst/>
          </a:prstGeom>
          <a:noFill/>
          <a:ln w="9525">
            <a:noFill/>
            <a:miter lim="800000"/>
            <a:headEnd/>
            <a:tailEnd/>
          </a:ln>
        </p:spPr>
        <p:txBody>
          <a:bodyPr wrap="none">
            <a:spAutoFit/>
          </a:bodyPr>
          <a:lstStyle/>
          <a:p>
            <a:pPr algn="l">
              <a:spcBef>
                <a:spcPct val="0"/>
              </a:spcBef>
            </a:pPr>
            <a:r>
              <a:rPr lang="fr-FR" sz="2400" b="0">
                <a:solidFill>
                  <a:schemeClr val="hlink"/>
                </a:solidFill>
                <a:latin typeface="Bauhaus 93" pitchFamily="82" charset="0"/>
              </a:rPr>
              <a:t>slogan</a:t>
            </a:r>
          </a:p>
        </p:txBody>
      </p:sp>
      <p:sp>
        <p:nvSpPr>
          <p:cNvPr id="26635" name="Text Box 10"/>
          <p:cNvSpPr txBox="1">
            <a:spLocks noChangeArrowheads="1"/>
          </p:cNvSpPr>
          <p:nvPr/>
        </p:nvSpPr>
        <p:spPr bwMode="auto">
          <a:xfrm rot="1500000">
            <a:off x="2286000" y="2514600"/>
            <a:ext cx="1495425" cy="1187450"/>
          </a:xfrm>
          <a:prstGeom prst="rect">
            <a:avLst/>
          </a:prstGeom>
          <a:noFill/>
          <a:ln w="9525">
            <a:noFill/>
            <a:miter lim="800000"/>
            <a:headEnd/>
            <a:tailEnd/>
          </a:ln>
        </p:spPr>
        <p:txBody>
          <a:bodyPr>
            <a:spAutoFit/>
          </a:bodyPr>
          <a:lstStyle/>
          <a:p>
            <a:pPr algn="l">
              <a:spcBef>
                <a:spcPct val="0"/>
              </a:spcBef>
            </a:pPr>
            <a:r>
              <a:rPr lang="fr-FR" sz="2400" b="0">
                <a:solidFill>
                  <a:schemeClr val="hlink"/>
                </a:solidFill>
                <a:latin typeface="Times New Roman" pitchFamily="18" charset="0"/>
              </a:rPr>
              <a:t>Page</a:t>
            </a:r>
          </a:p>
          <a:p>
            <a:pPr algn="l">
              <a:spcBef>
                <a:spcPct val="0"/>
              </a:spcBef>
            </a:pPr>
            <a:r>
              <a:rPr lang="fr-FR" sz="2400" b="0">
                <a:solidFill>
                  <a:schemeClr val="hlink"/>
                </a:solidFill>
                <a:latin typeface="Times New Roman" pitchFamily="18" charset="0"/>
              </a:rPr>
              <a:t>Test produits</a:t>
            </a:r>
          </a:p>
        </p:txBody>
      </p:sp>
      <p:sp>
        <p:nvSpPr>
          <p:cNvPr id="26636" name="Rectangle 11"/>
          <p:cNvSpPr>
            <a:spLocks noChangeArrowheads="1"/>
          </p:cNvSpPr>
          <p:nvPr/>
        </p:nvSpPr>
        <p:spPr bwMode="auto">
          <a:xfrm rot="1500000">
            <a:off x="5638800" y="2438400"/>
            <a:ext cx="1143000" cy="1524000"/>
          </a:xfrm>
          <a:prstGeom prst="rect">
            <a:avLst/>
          </a:prstGeom>
          <a:solidFill>
            <a:srgbClr val="99CCFF"/>
          </a:solidFill>
          <a:ln w="9525">
            <a:solidFill>
              <a:schemeClr val="tx1"/>
            </a:solidFill>
            <a:miter lim="800000"/>
            <a:headEnd/>
            <a:tailEnd/>
          </a:ln>
        </p:spPr>
        <p:txBody>
          <a:bodyPr wrap="none" anchor="ctr"/>
          <a:lstStyle/>
          <a:p>
            <a:endParaRPr lang="fr-FR"/>
          </a:p>
        </p:txBody>
      </p:sp>
      <p:sp>
        <p:nvSpPr>
          <p:cNvPr id="26637" name="Text Box 12"/>
          <p:cNvSpPr txBox="1">
            <a:spLocks noChangeArrowheads="1"/>
          </p:cNvSpPr>
          <p:nvPr/>
        </p:nvSpPr>
        <p:spPr bwMode="auto">
          <a:xfrm rot="1500000">
            <a:off x="5791200" y="2590800"/>
            <a:ext cx="1258888" cy="366713"/>
          </a:xfrm>
          <a:prstGeom prst="rect">
            <a:avLst/>
          </a:prstGeom>
          <a:noFill/>
          <a:ln w="9525">
            <a:noFill/>
            <a:miter lim="800000"/>
            <a:headEnd/>
            <a:tailEnd/>
          </a:ln>
        </p:spPr>
        <p:txBody>
          <a:bodyPr wrap="none">
            <a:spAutoFit/>
          </a:bodyPr>
          <a:lstStyle/>
          <a:p>
            <a:pPr algn="l">
              <a:spcBef>
                <a:spcPct val="0"/>
              </a:spcBef>
            </a:pPr>
            <a:r>
              <a:rPr lang="fr-FR" sz="1800" b="0">
                <a:solidFill>
                  <a:schemeClr val="hlink"/>
                </a:solidFill>
                <a:latin typeface="Arial Narrow" pitchFamily="34" charset="0"/>
              </a:rPr>
              <a:t>communiqué</a:t>
            </a:r>
          </a:p>
        </p:txBody>
      </p:sp>
      <p:sp>
        <p:nvSpPr>
          <p:cNvPr id="26638" name="Freeform 13"/>
          <p:cNvSpPr>
            <a:spLocks/>
          </p:cNvSpPr>
          <p:nvPr/>
        </p:nvSpPr>
        <p:spPr bwMode="auto">
          <a:xfrm>
            <a:off x="323850" y="4724400"/>
            <a:ext cx="2209800" cy="1225550"/>
          </a:xfrm>
          <a:custGeom>
            <a:avLst/>
            <a:gdLst>
              <a:gd name="T0" fmla="*/ 2147483647 w 1543"/>
              <a:gd name="T1" fmla="*/ 2147483647 h 1035"/>
              <a:gd name="T2" fmla="*/ 2147483647 w 1543"/>
              <a:gd name="T3" fmla="*/ 2147483647 h 1035"/>
              <a:gd name="T4" fmla="*/ 2147483647 w 1543"/>
              <a:gd name="T5" fmla="*/ 2147483647 h 1035"/>
              <a:gd name="T6" fmla="*/ 2147483647 w 1543"/>
              <a:gd name="T7" fmla="*/ 2147483647 h 1035"/>
              <a:gd name="T8" fmla="*/ 2147483647 w 1543"/>
              <a:gd name="T9" fmla="*/ 2147483647 h 1035"/>
              <a:gd name="T10" fmla="*/ 2147483647 w 1543"/>
              <a:gd name="T11" fmla="*/ 2147483647 h 1035"/>
              <a:gd name="T12" fmla="*/ 2147483647 w 1543"/>
              <a:gd name="T13" fmla="*/ 2147483647 h 1035"/>
              <a:gd name="T14" fmla="*/ 2147483647 w 1543"/>
              <a:gd name="T15" fmla="*/ 2147483647 h 1035"/>
              <a:gd name="T16" fmla="*/ 2147483647 w 1543"/>
              <a:gd name="T17" fmla="*/ 2147483647 h 1035"/>
              <a:gd name="T18" fmla="*/ 2147483647 w 1543"/>
              <a:gd name="T19" fmla="*/ 2147483647 h 1035"/>
              <a:gd name="T20" fmla="*/ 2147483647 w 1543"/>
              <a:gd name="T21" fmla="*/ 2147483647 h 1035"/>
              <a:gd name="T22" fmla="*/ 2147483647 w 1543"/>
              <a:gd name="T23" fmla="*/ 2147483647 h 1035"/>
              <a:gd name="T24" fmla="*/ 2147483647 w 1543"/>
              <a:gd name="T25" fmla="*/ 0 h 1035"/>
              <a:gd name="T26" fmla="*/ 2147483647 w 1543"/>
              <a:gd name="T27" fmla="*/ 2147483647 h 1035"/>
              <a:gd name="T28" fmla="*/ 2147483647 w 1543"/>
              <a:gd name="T29" fmla="*/ 2147483647 h 1035"/>
              <a:gd name="T30" fmla="*/ 2147483647 w 1543"/>
              <a:gd name="T31" fmla="*/ 2147483647 h 1035"/>
              <a:gd name="T32" fmla="*/ 2147483647 w 1543"/>
              <a:gd name="T33" fmla="*/ 2147483647 h 1035"/>
              <a:gd name="T34" fmla="*/ 2147483647 w 1543"/>
              <a:gd name="T35" fmla="*/ 2147483647 h 1035"/>
              <a:gd name="T36" fmla="*/ 2147483647 w 1543"/>
              <a:gd name="T37" fmla="*/ 2147483647 h 1035"/>
              <a:gd name="T38" fmla="*/ 2147483647 w 1543"/>
              <a:gd name="T39" fmla="*/ 2147483647 h 1035"/>
              <a:gd name="T40" fmla="*/ 2147483647 w 1543"/>
              <a:gd name="T41" fmla="*/ 2147483647 h 1035"/>
              <a:gd name="T42" fmla="*/ 2147483647 w 1543"/>
              <a:gd name="T43" fmla="*/ 2147483647 h 1035"/>
              <a:gd name="T44" fmla="*/ 2147483647 w 1543"/>
              <a:gd name="T45" fmla="*/ 2147483647 h 1035"/>
              <a:gd name="T46" fmla="*/ 2147483647 w 1543"/>
              <a:gd name="T47" fmla="*/ 2147483647 h 1035"/>
              <a:gd name="T48" fmla="*/ 2147483647 w 1543"/>
              <a:gd name="T49" fmla="*/ 2147483647 h 1035"/>
              <a:gd name="T50" fmla="*/ 2147483647 w 1543"/>
              <a:gd name="T51" fmla="*/ 2147483647 h 1035"/>
              <a:gd name="T52" fmla="*/ 2147483647 w 1543"/>
              <a:gd name="T53" fmla="*/ 2147483647 h 1035"/>
              <a:gd name="T54" fmla="*/ 2147483647 w 1543"/>
              <a:gd name="T55" fmla="*/ 2147483647 h 1035"/>
              <a:gd name="T56" fmla="*/ 2147483647 w 1543"/>
              <a:gd name="T57" fmla="*/ 2147483647 h 1035"/>
              <a:gd name="T58" fmla="*/ 2147483647 w 1543"/>
              <a:gd name="T59" fmla="*/ 2147483647 h 1035"/>
              <a:gd name="T60" fmla="*/ 2147483647 w 1543"/>
              <a:gd name="T61" fmla="*/ 2147483647 h 1035"/>
              <a:gd name="T62" fmla="*/ 2147483647 w 1543"/>
              <a:gd name="T63" fmla="*/ 2147483647 h 1035"/>
              <a:gd name="T64" fmla="*/ 2147483647 w 1543"/>
              <a:gd name="T65" fmla="*/ 2147483647 h 1035"/>
              <a:gd name="T66" fmla="*/ 2147483647 w 1543"/>
              <a:gd name="T67" fmla="*/ 2147483647 h 1035"/>
              <a:gd name="T68" fmla="*/ 2147483647 w 1543"/>
              <a:gd name="T69" fmla="*/ 2147483647 h 1035"/>
              <a:gd name="T70" fmla="*/ 2147483647 w 1543"/>
              <a:gd name="T71" fmla="*/ 2147483647 h 1035"/>
              <a:gd name="T72" fmla="*/ 2147483647 w 1543"/>
              <a:gd name="T73" fmla="*/ 2147483647 h 1035"/>
              <a:gd name="T74" fmla="*/ 2147483647 w 1543"/>
              <a:gd name="T75" fmla="*/ 2147483647 h 1035"/>
              <a:gd name="T76" fmla="*/ 2147483647 w 1543"/>
              <a:gd name="T77" fmla="*/ 2147483647 h 1035"/>
              <a:gd name="T78" fmla="*/ 2147483647 w 1543"/>
              <a:gd name="T79" fmla="*/ 2147483647 h 1035"/>
              <a:gd name="T80" fmla="*/ 2147483647 w 1543"/>
              <a:gd name="T81" fmla="*/ 2147483647 h 1035"/>
              <a:gd name="T82" fmla="*/ 2147483647 w 1543"/>
              <a:gd name="T83" fmla="*/ 2147483647 h 1035"/>
              <a:gd name="T84" fmla="*/ 2147483647 w 1543"/>
              <a:gd name="T85" fmla="*/ 2147483647 h 1035"/>
              <a:gd name="T86" fmla="*/ 2147483647 w 1543"/>
              <a:gd name="T87" fmla="*/ 2147483647 h 1035"/>
              <a:gd name="T88" fmla="*/ 2147483647 w 1543"/>
              <a:gd name="T89" fmla="*/ 2147483647 h 1035"/>
              <a:gd name="T90" fmla="*/ 0 w 1543"/>
              <a:gd name="T91" fmla="*/ 2147483647 h 1035"/>
              <a:gd name="T92" fmla="*/ 2147483647 w 1543"/>
              <a:gd name="T93" fmla="*/ 2147483647 h 1035"/>
              <a:gd name="T94" fmla="*/ 2147483647 w 1543"/>
              <a:gd name="T95" fmla="*/ 2147483647 h 1035"/>
              <a:gd name="T96" fmla="*/ 2147483647 w 1543"/>
              <a:gd name="T97" fmla="*/ 2147483647 h 103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43"/>
              <a:gd name="T148" fmla="*/ 0 h 1035"/>
              <a:gd name="T149" fmla="*/ 1543 w 1543"/>
              <a:gd name="T150" fmla="*/ 1035 h 103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43" h="1035">
                <a:moveTo>
                  <a:pt x="207" y="657"/>
                </a:moveTo>
                <a:cubicBezTo>
                  <a:pt x="165" y="625"/>
                  <a:pt x="129" y="584"/>
                  <a:pt x="90" y="549"/>
                </a:cubicBezTo>
                <a:cubicBezTo>
                  <a:pt x="68" y="529"/>
                  <a:pt x="27" y="486"/>
                  <a:pt x="27" y="486"/>
                </a:cubicBezTo>
                <a:cubicBezTo>
                  <a:pt x="4" y="416"/>
                  <a:pt x="35" y="370"/>
                  <a:pt x="90" y="333"/>
                </a:cubicBezTo>
                <a:cubicBezTo>
                  <a:pt x="106" y="308"/>
                  <a:pt x="107" y="301"/>
                  <a:pt x="135" y="288"/>
                </a:cubicBezTo>
                <a:cubicBezTo>
                  <a:pt x="152" y="280"/>
                  <a:pt x="189" y="270"/>
                  <a:pt x="189" y="270"/>
                </a:cubicBezTo>
                <a:cubicBezTo>
                  <a:pt x="256" y="281"/>
                  <a:pt x="307" y="308"/>
                  <a:pt x="369" y="333"/>
                </a:cubicBezTo>
                <a:cubicBezTo>
                  <a:pt x="414" y="318"/>
                  <a:pt x="393" y="333"/>
                  <a:pt x="414" y="270"/>
                </a:cubicBezTo>
                <a:cubicBezTo>
                  <a:pt x="435" y="206"/>
                  <a:pt x="428" y="97"/>
                  <a:pt x="504" y="72"/>
                </a:cubicBezTo>
                <a:cubicBezTo>
                  <a:pt x="579" y="84"/>
                  <a:pt x="561" y="99"/>
                  <a:pt x="621" y="126"/>
                </a:cubicBezTo>
                <a:cubicBezTo>
                  <a:pt x="645" y="137"/>
                  <a:pt x="693" y="162"/>
                  <a:pt x="693" y="162"/>
                </a:cubicBezTo>
                <a:cubicBezTo>
                  <a:pt x="737" y="153"/>
                  <a:pt x="763" y="145"/>
                  <a:pt x="792" y="108"/>
                </a:cubicBezTo>
                <a:cubicBezTo>
                  <a:pt x="837" y="50"/>
                  <a:pt x="822" y="19"/>
                  <a:pt x="900" y="0"/>
                </a:cubicBezTo>
                <a:cubicBezTo>
                  <a:pt x="935" y="9"/>
                  <a:pt x="965" y="25"/>
                  <a:pt x="999" y="36"/>
                </a:cubicBezTo>
                <a:cubicBezTo>
                  <a:pt x="1014" y="110"/>
                  <a:pt x="1042" y="200"/>
                  <a:pt x="1107" y="243"/>
                </a:cubicBezTo>
                <a:cubicBezTo>
                  <a:pt x="1153" y="228"/>
                  <a:pt x="1172" y="183"/>
                  <a:pt x="1215" y="162"/>
                </a:cubicBezTo>
                <a:cubicBezTo>
                  <a:pt x="1251" y="144"/>
                  <a:pt x="1332" y="135"/>
                  <a:pt x="1332" y="135"/>
                </a:cubicBezTo>
                <a:cubicBezTo>
                  <a:pt x="1435" y="152"/>
                  <a:pt x="1478" y="151"/>
                  <a:pt x="1512" y="252"/>
                </a:cubicBezTo>
                <a:cubicBezTo>
                  <a:pt x="1504" y="332"/>
                  <a:pt x="1502" y="394"/>
                  <a:pt x="1431" y="441"/>
                </a:cubicBezTo>
                <a:cubicBezTo>
                  <a:pt x="1419" y="459"/>
                  <a:pt x="1407" y="477"/>
                  <a:pt x="1395" y="495"/>
                </a:cubicBezTo>
                <a:cubicBezTo>
                  <a:pt x="1389" y="504"/>
                  <a:pt x="1377" y="522"/>
                  <a:pt x="1377" y="522"/>
                </a:cubicBezTo>
                <a:cubicBezTo>
                  <a:pt x="1380" y="546"/>
                  <a:pt x="1374" y="573"/>
                  <a:pt x="1386" y="594"/>
                </a:cubicBezTo>
                <a:cubicBezTo>
                  <a:pt x="1392" y="605"/>
                  <a:pt x="1411" y="598"/>
                  <a:pt x="1422" y="603"/>
                </a:cubicBezTo>
                <a:cubicBezTo>
                  <a:pt x="1448" y="614"/>
                  <a:pt x="1479" y="632"/>
                  <a:pt x="1503" y="648"/>
                </a:cubicBezTo>
                <a:cubicBezTo>
                  <a:pt x="1515" y="666"/>
                  <a:pt x="1543" y="681"/>
                  <a:pt x="1539" y="702"/>
                </a:cubicBezTo>
                <a:cubicBezTo>
                  <a:pt x="1539" y="704"/>
                  <a:pt x="1528" y="765"/>
                  <a:pt x="1521" y="774"/>
                </a:cubicBezTo>
                <a:cubicBezTo>
                  <a:pt x="1504" y="795"/>
                  <a:pt x="1462" y="804"/>
                  <a:pt x="1440" y="819"/>
                </a:cubicBezTo>
                <a:cubicBezTo>
                  <a:pt x="1401" y="816"/>
                  <a:pt x="1362" y="816"/>
                  <a:pt x="1323" y="810"/>
                </a:cubicBezTo>
                <a:cubicBezTo>
                  <a:pt x="1304" y="807"/>
                  <a:pt x="1269" y="792"/>
                  <a:pt x="1269" y="792"/>
                </a:cubicBezTo>
                <a:cubicBezTo>
                  <a:pt x="1230" y="795"/>
                  <a:pt x="1190" y="791"/>
                  <a:pt x="1152" y="801"/>
                </a:cubicBezTo>
                <a:cubicBezTo>
                  <a:pt x="1134" y="806"/>
                  <a:pt x="1114" y="888"/>
                  <a:pt x="1107" y="909"/>
                </a:cubicBezTo>
                <a:cubicBezTo>
                  <a:pt x="1086" y="971"/>
                  <a:pt x="1037" y="985"/>
                  <a:pt x="981" y="999"/>
                </a:cubicBezTo>
                <a:cubicBezTo>
                  <a:pt x="963" y="996"/>
                  <a:pt x="943" y="1000"/>
                  <a:pt x="927" y="990"/>
                </a:cubicBezTo>
                <a:cubicBezTo>
                  <a:pt x="873" y="957"/>
                  <a:pt x="856" y="910"/>
                  <a:pt x="801" y="882"/>
                </a:cubicBezTo>
                <a:cubicBezTo>
                  <a:pt x="789" y="884"/>
                  <a:pt x="728" y="893"/>
                  <a:pt x="711" y="900"/>
                </a:cubicBezTo>
                <a:cubicBezTo>
                  <a:pt x="701" y="904"/>
                  <a:pt x="694" y="913"/>
                  <a:pt x="684" y="918"/>
                </a:cubicBezTo>
                <a:cubicBezTo>
                  <a:pt x="676" y="922"/>
                  <a:pt x="666" y="924"/>
                  <a:pt x="657" y="927"/>
                </a:cubicBezTo>
                <a:cubicBezTo>
                  <a:pt x="609" y="999"/>
                  <a:pt x="672" y="912"/>
                  <a:pt x="612" y="972"/>
                </a:cubicBezTo>
                <a:cubicBezTo>
                  <a:pt x="581" y="1003"/>
                  <a:pt x="610" y="998"/>
                  <a:pt x="567" y="1017"/>
                </a:cubicBezTo>
                <a:cubicBezTo>
                  <a:pt x="550" y="1025"/>
                  <a:pt x="513" y="1035"/>
                  <a:pt x="513" y="1035"/>
                </a:cubicBezTo>
                <a:cubicBezTo>
                  <a:pt x="472" y="1025"/>
                  <a:pt x="457" y="1004"/>
                  <a:pt x="423" y="981"/>
                </a:cubicBezTo>
                <a:cubicBezTo>
                  <a:pt x="400" y="946"/>
                  <a:pt x="396" y="886"/>
                  <a:pt x="378" y="864"/>
                </a:cubicBezTo>
                <a:cubicBezTo>
                  <a:pt x="371" y="856"/>
                  <a:pt x="360" y="852"/>
                  <a:pt x="351" y="846"/>
                </a:cubicBezTo>
                <a:cubicBezTo>
                  <a:pt x="269" y="858"/>
                  <a:pt x="308" y="848"/>
                  <a:pt x="234" y="873"/>
                </a:cubicBezTo>
                <a:cubicBezTo>
                  <a:pt x="216" y="879"/>
                  <a:pt x="180" y="891"/>
                  <a:pt x="180" y="891"/>
                </a:cubicBezTo>
                <a:cubicBezTo>
                  <a:pt x="67" y="882"/>
                  <a:pt x="36" y="892"/>
                  <a:pt x="0" y="783"/>
                </a:cubicBezTo>
                <a:cubicBezTo>
                  <a:pt x="70" y="736"/>
                  <a:pt x="33" y="754"/>
                  <a:pt x="108" y="729"/>
                </a:cubicBezTo>
                <a:cubicBezTo>
                  <a:pt x="110" y="728"/>
                  <a:pt x="157" y="704"/>
                  <a:pt x="162" y="702"/>
                </a:cubicBezTo>
                <a:cubicBezTo>
                  <a:pt x="183" y="639"/>
                  <a:pt x="162" y="642"/>
                  <a:pt x="207" y="657"/>
                </a:cubicBezTo>
                <a:close/>
              </a:path>
            </a:pathLst>
          </a:custGeom>
          <a:solidFill>
            <a:schemeClr val="accent1"/>
          </a:solidFill>
          <a:ln w="9525">
            <a:solidFill>
              <a:schemeClr val="tx1"/>
            </a:solidFill>
            <a:round/>
            <a:headEnd/>
            <a:tailEnd/>
          </a:ln>
        </p:spPr>
        <p:txBody>
          <a:bodyPr/>
          <a:lstStyle/>
          <a:p>
            <a:endParaRPr lang="fr-FR"/>
          </a:p>
        </p:txBody>
      </p:sp>
      <p:sp>
        <p:nvSpPr>
          <p:cNvPr id="26639" name="Text Box 14"/>
          <p:cNvSpPr txBox="1">
            <a:spLocks noChangeArrowheads="1"/>
          </p:cNvSpPr>
          <p:nvPr/>
        </p:nvSpPr>
        <p:spPr bwMode="auto">
          <a:xfrm>
            <a:off x="755650" y="5229225"/>
            <a:ext cx="1389063" cy="457200"/>
          </a:xfrm>
          <a:prstGeom prst="rect">
            <a:avLst/>
          </a:prstGeom>
          <a:noFill/>
          <a:ln w="9525">
            <a:noFill/>
            <a:miter lim="800000"/>
            <a:headEnd/>
            <a:tailEnd/>
          </a:ln>
        </p:spPr>
        <p:txBody>
          <a:bodyPr wrap="none">
            <a:spAutoFit/>
          </a:bodyPr>
          <a:lstStyle/>
          <a:p>
            <a:pPr algn="l">
              <a:spcBef>
                <a:spcPct val="0"/>
              </a:spcBef>
            </a:pPr>
            <a:r>
              <a:rPr lang="fr-FR" sz="2400" b="0">
                <a:solidFill>
                  <a:schemeClr val="hlink"/>
                </a:solidFill>
                <a:latin typeface="Snap ITC" pitchFamily="82" charset="0"/>
              </a:rPr>
              <a:t>rumeur</a:t>
            </a:r>
          </a:p>
        </p:txBody>
      </p:sp>
      <p:sp>
        <p:nvSpPr>
          <p:cNvPr id="26640" name="Line 15"/>
          <p:cNvSpPr>
            <a:spLocks noChangeShapeType="1"/>
          </p:cNvSpPr>
          <p:nvPr/>
        </p:nvSpPr>
        <p:spPr bwMode="auto">
          <a:xfrm flipV="1">
            <a:off x="4140200" y="1700213"/>
            <a:ext cx="0" cy="4876800"/>
          </a:xfrm>
          <a:prstGeom prst="line">
            <a:avLst/>
          </a:prstGeom>
          <a:noFill/>
          <a:ln w="9525">
            <a:solidFill>
              <a:schemeClr val="tx1"/>
            </a:solidFill>
            <a:round/>
            <a:headEnd/>
            <a:tailEnd type="triangle" w="med" len="med"/>
          </a:ln>
        </p:spPr>
        <p:txBody>
          <a:bodyPr/>
          <a:lstStyle/>
          <a:p>
            <a:endParaRPr lang="fr-FR"/>
          </a:p>
        </p:txBody>
      </p:sp>
      <p:sp>
        <p:nvSpPr>
          <p:cNvPr id="26641" name="Text Box 16"/>
          <p:cNvSpPr txBox="1">
            <a:spLocks noChangeArrowheads="1"/>
          </p:cNvSpPr>
          <p:nvPr/>
        </p:nvSpPr>
        <p:spPr bwMode="auto">
          <a:xfrm>
            <a:off x="3276600" y="1052513"/>
            <a:ext cx="1719263" cy="461962"/>
          </a:xfrm>
          <a:prstGeom prst="rect">
            <a:avLst/>
          </a:prstGeom>
          <a:noFill/>
          <a:ln w="9525">
            <a:noFill/>
            <a:miter lim="800000"/>
            <a:headEnd/>
            <a:tailEnd/>
          </a:ln>
        </p:spPr>
        <p:txBody>
          <a:bodyPr wrap="none">
            <a:spAutoFit/>
          </a:bodyPr>
          <a:lstStyle/>
          <a:p>
            <a:pPr algn="l">
              <a:spcBef>
                <a:spcPct val="0"/>
              </a:spcBef>
            </a:pPr>
            <a:r>
              <a:rPr lang="fr-FR" sz="2400" b="0">
                <a:solidFill>
                  <a:srgbClr val="FFFF00"/>
                </a:solidFill>
                <a:latin typeface="Times New Roman" pitchFamily="18" charset="0"/>
              </a:rPr>
              <a:t>Exhaustivité</a:t>
            </a:r>
          </a:p>
        </p:txBody>
      </p:sp>
      <p:sp>
        <p:nvSpPr>
          <p:cNvPr id="70673" name="Rectangle 17"/>
          <p:cNvSpPr>
            <a:spLocks noChangeArrowheads="1"/>
          </p:cNvSpPr>
          <p:nvPr/>
        </p:nvSpPr>
        <p:spPr bwMode="auto">
          <a:xfrm rot="1500000">
            <a:off x="7361238" y="1222375"/>
            <a:ext cx="1143000" cy="1524000"/>
          </a:xfrm>
          <a:prstGeom prst="rect">
            <a:avLst/>
          </a:prstGeom>
          <a:solidFill>
            <a:schemeClr val="accent3"/>
          </a:solidFill>
          <a:ln w="9525">
            <a:solidFill>
              <a:schemeClr val="tx1"/>
            </a:solidFill>
            <a:miter lim="800000"/>
            <a:headEnd/>
            <a:tailEnd/>
          </a:ln>
        </p:spPr>
        <p:txBody>
          <a:bodyPr wrap="none" anchor="ctr"/>
          <a:lstStyle/>
          <a:p>
            <a:pPr>
              <a:spcBef>
                <a:spcPct val="0"/>
              </a:spcBef>
              <a:defRPr/>
            </a:pPr>
            <a:endParaRPr lang="fr-FR" sz="2400">
              <a:latin typeface="Times New Roman" pitchFamily="18" charset="0"/>
            </a:endParaRPr>
          </a:p>
        </p:txBody>
      </p:sp>
      <p:sp>
        <p:nvSpPr>
          <p:cNvPr id="26643" name="Text Box 18"/>
          <p:cNvSpPr txBox="1">
            <a:spLocks noChangeArrowheads="1"/>
          </p:cNvSpPr>
          <p:nvPr/>
        </p:nvSpPr>
        <p:spPr bwMode="auto">
          <a:xfrm rot="1500000">
            <a:off x="7458075" y="1425575"/>
            <a:ext cx="946150" cy="915988"/>
          </a:xfrm>
          <a:prstGeom prst="rect">
            <a:avLst/>
          </a:prstGeom>
          <a:noFill/>
          <a:ln w="9525">
            <a:noFill/>
            <a:miter lim="800000"/>
            <a:headEnd/>
            <a:tailEnd/>
          </a:ln>
        </p:spPr>
        <p:txBody>
          <a:bodyPr wrap="none">
            <a:spAutoFit/>
          </a:bodyPr>
          <a:lstStyle/>
          <a:p>
            <a:pPr>
              <a:spcBef>
                <a:spcPct val="0"/>
              </a:spcBef>
            </a:pPr>
            <a:r>
              <a:rPr lang="fr-FR" sz="1800" b="0">
                <a:solidFill>
                  <a:schemeClr val="hlink"/>
                </a:solidFill>
                <a:latin typeface="Arial Narrow" pitchFamily="34" charset="0"/>
              </a:rPr>
              <a:t>Rapport</a:t>
            </a:r>
          </a:p>
          <a:p>
            <a:pPr>
              <a:spcBef>
                <a:spcPct val="0"/>
              </a:spcBef>
            </a:pPr>
            <a:r>
              <a:rPr lang="fr-FR" sz="1800" b="0">
                <a:solidFill>
                  <a:schemeClr val="hlink"/>
                </a:solidFill>
                <a:latin typeface="Arial Narrow" pitchFamily="34" charset="0"/>
              </a:rPr>
              <a:t> financier</a:t>
            </a:r>
          </a:p>
          <a:p>
            <a:pPr>
              <a:spcBef>
                <a:spcPct val="0"/>
              </a:spcBef>
            </a:pPr>
            <a:r>
              <a:rPr lang="fr-FR" sz="1800" b="0">
                <a:solidFill>
                  <a:schemeClr val="hlink"/>
                </a:solidFill>
                <a:latin typeface="Arial Narrow" pitchFamily="34" charset="0"/>
              </a:rPr>
              <a:t> annuel</a:t>
            </a:r>
          </a:p>
        </p:txBody>
      </p:sp>
      <p:sp>
        <p:nvSpPr>
          <p:cNvPr id="26644" name="Text Box 6"/>
          <p:cNvSpPr txBox="1">
            <a:spLocks noChangeArrowheads="1"/>
          </p:cNvSpPr>
          <p:nvPr/>
        </p:nvSpPr>
        <p:spPr bwMode="auto">
          <a:xfrm>
            <a:off x="1042988" y="4221163"/>
            <a:ext cx="817562" cy="461962"/>
          </a:xfrm>
          <a:prstGeom prst="rect">
            <a:avLst/>
          </a:prstGeom>
          <a:noFill/>
          <a:ln w="9525">
            <a:noFill/>
            <a:miter lim="800000"/>
            <a:headEnd/>
            <a:tailEnd/>
          </a:ln>
        </p:spPr>
        <p:txBody>
          <a:bodyPr wrap="none">
            <a:spAutoFit/>
          </a:bodyPr>
          <a:lstStyle/>
          <a:p>
            <a:pPr algn="l">
              <a:spcBef>
                <a:spcPct val="0"/>
              </a:spcBef>
            </a:pPr>
            <a:r>
              <a:rPr lang="fr-FR" sz="2400" b="0">
                <a:solidFill>
                  <a:srgbClr val="FFFF00"/>
                </a:solidFill>
                <a:latin typeface="Times New Roman" pitchFamily="18" charset="0"/>
              </a:rPr>
              <a:t>Bruit</a:t>
            </a:r>
          </a:p>
        </p:txBody>
      </p:sp>
      <p:sp>
        <p:nvSpPr>
          <p:cNvPr id="20" name="Text Box 16"/>
          <p:cNvSpPr txBox="1">
            <a:spLocks noChangeArrowheads="1"/>
          </p:cNvSpPr>
          <p:nvPr/>
        </p:nvSpPr>
        <p:spPr bwMode="auto">
          <a:xfrm>
            <a:off x="1619250" y="5949950"/>
            <a:ext cx="2216150" cy="460375"/>
          </a:xfrm>
          <a:prstGeom prst="rect">
            <a:avLst/>
          </a:prstGeom>
          <a:noFill/>
          <a:ln w="9525">
            <a:noFill/>
            <a:miter lim="800000"/>
            <a:headEnd/>
            <a:tailEnd/>
          </a:ln>
        </p:spPr>
        <p:txBody>
          <a:bodyPr wrap="none">
            <a:spAutoFit/>
          </a:bodyPr>
          <a:lstStyle/>
          <a:p>
            <a:pPr algn="l">
              <a:spcBef>
                <a:spcPct val="0"/>
              </a:spcBef>
              <a:defRPr/>
            </a:pPr>
            <a:r>
              <a:rPr lang="fr-FR" sz="2400" b="0" dirty="0">
                <a:solidFill>
                  <a:schemeClr val="bg2">
                    <a:lumMod val="20000"/>
                    <a:lumOff val="80000"/>
                  </a:schemeClr>
                </a:solidFill>
                <a:latin typeface="Times New Roman" pitchFamily="18" charset="0"/>
              </a:rPr>
              <a:t>Invraisemblance</a:t>
            </a:r>
          </a:p>
        </p:txBody>
      </p:sp>
      <p:sp>
        <p:nvSpPr>
          <p:cNvPr id="26646" name="Text Box 16"/>
          <p:cNvSpPr txBox="1">
            <a:spLocks noChangeArrowheads="1"/>
          </p:cNvSpPr>
          <p:nvPr/>
        </p:nvSpPr>
        <p:spPr bwMode="auto">
          <a:xfrm>
            <a:off x="3348038" y="6396038"/>
            <a:ext cx="1874837" cy="461962"/>
          </a:xfrm>
          <a:prstGeom prst="rect">
            <a:avLst/>
          </a:prstGeom>
          <a:noFill/>
          <a:ln w="9525">
            <a:noFill/>
            <a:miter lim="800000"/>
            <a:headEnd/>
            <a:tailEnd/>
          </a:ln>
        </p:spPr>
        <p:txBody>
          <a:bodyPr wrap="none">
            <a:spAutoFit/>
          </a:bodyPr>
          <a:lstStyle/>
          <a:p>
            <a:pPr algn="l">
              <a:spcBef>
                <a:spcPct val="0"/>
              </a:spcBef>
            </a:pPr>
            <a:r>
              <a:rPr lang="fr-FR" sz="2400" b="0">
                <a:solidFill>
                  <a:srgbClr val="FFFF00"/>
                </a:solidFill>
                <a:latin typeface="Times New Roman" pitchFamily="18" charset="0"/>
              </a:rPr>
              <a:t>Incomplétude</a:t>
            </a:r>
          </a:p>
        </p:txBody>
      </p:sp>
      <p:sp>
        <p:nvSpPr>
          <p:cNvPr id="23" name="Espace réservé du numéro de diapositive 22"/>
          <p:cNvSpPr>
            <a:spLocks noGrp="1"/>
          </p:cNvSpPr>
          <p:nvPr>
            <p:ph type="sldNum" sz="quarter" idx="12"/>
          </p:nvPr>
        </p:nvSpPr>
        <p:spPr/>
        <p:txBody>
          <a:bodyPr/>
          <a:lstStyle/>
          <a:p>
            <a:pPr>
              <a:defRPr/>
            </a:pPr>
            <a:fld id="{BF75F506-0D46-4657-AE21-7D6A950C5764}" type="slidenum">
              <a:rPr lang="fr-FR" smtClean="0"/>
              <a:pPr>
                <a:defRPr/>
              </a:pPr>
              <a:t>11</a:t>
            </a:fld>
            <a:endParaRPr lang="fr-FR"/>
          </a:p>
        </p:txBody>
      </p:sp>
    </p:spTree>
  </p:cSld>
  <p:clrMapOvr>
    <a:masterClrMapping/>
  </p:clrMapOvr>
  <p:transition>
    <p:cut/>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à coins arrondis 3"/>
          <p:cNvSpPr/>
          <p:nvPr/>
        </p:nvSpPr>
        <p:spPr>
          <a:xfrm>
            <a:off x="161510" y="116632"/>
            <a:ext cx="8820980" cy="6597352"/>
          </a:xfrm>
          <a:prstGeom prst="roundRect">
            <a:avLst/>
          </a:prstGeom>
          <a:solidFill>
            <a:schemeClr val="tx2">
              <a:lumMod val="20000"/>
              <a:lumOff val="80000"/>
            </a:schemeClr>
          </a:solidFill>
          <a:ln w="41275" cmpd="sng">
            <a:solidFill>
              <a:schemeClr val="accent1"/>
            </a:solidFill>
          </a:ln>
          <a:effectLst>
            <a:outerShdw blurRad="152400" dist="317500" dir="5400000" sx="105000" sy="105000" rotWithShape="0">
              <a:prstClr val="black">
                <a:alpha val="15000"/>
              </a:prstClr>
            </a:outerShdw>
          </a:effectLst>
          <a:scene3d>
            <a:camera prst="orthographicFront"/>
            <a:lightRig rig="threePt" dir="t"/>
          </a:scene3d>
          <a:sp3d>
            <a:bevelT w="25400"/>
            <a:bevelB w="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dirty="0">
              <a:solidFill>
                <a:srgbClr val="333399"/>
              </a:solidFill>
            </a:endParaRPr>
          </a:p>
        </p:txBody>
      </p:sp>
      <p:sp>
        <p:nvSpPr>
          <p:cNvPr id="2" name="Titre 1"/>
          <p:cNvSpPr>
            <a:spLocks noGrp="1"/>
          </p:cNvSpPr>
          <p:nvPr>
            <p:ph type="ctrTitle"/>
          </p:nvPr>
        </p:nvSpPr>
        <p:spPr>
          <a:xfrm>
            <a:off x="468313" y="333375"/>
            <a:ext cx="8139112" cy="358775"/>
          </a:xfrm>
        </p:spPr>
        <p:txBody>
          <a:bodyPr>
            <a:noAutofit/>
          </a:bodyPr>
          <a:lstStyle/>
          <a:p>
            <a:pPr>
              <a:defRPr/>
            </a:pPr>
            <a:r>
              <a:rPr lang="fr-FR" sz="3600" dirty="0" smtClean="0"/>
              <a:t> </a:t>
            </a:r>
            <a:r>
              <a:rPr lang="fr-FR" sz="3600" b="1" dirty="0" smtClean="0">
                <a:solidFill>
                  <a:schemeClr val="tx2">
                    <a:lumMod val="75000"/>
                  </a:schemeClr>
                </a:solidFill>
                <a:effectLst>
                  <a:outerShdw blurRad="38100" dist="25400" dir="5400000" algn="tl" rotWithShape="0">
                    <a:srgbClr val="000000">
                      <a:alpha val="43000"/>
                    </a:srgbClr>
                  </a:outerShdw>
                </a:effectLst>
              </a:rPr>
              <a:t>Historique d’Internet</a:t>
            </a:r>
            <a:endParaRPr lang="fr-FR" sz="3600" b="1" dirty="0">
              <a:solidFill>
                <a:schemeClr val="tx2">
                  <a:lumMod val="75000"/>
                </a:schemeClr>
              </a:solidFill>
              <a:effectLst>
                <a:outerShdw blurRad="38100" dist="25400" dir="5400000" algn="tl" rotWithShape="0">
                  <a:srgbClr val="000000">
                    <a:alpha val="43000"/>
                  </a:srgbClr>
                </a:outerShdw>
              </a:effectLst>
            </a:endParaRPr>
          </a:p>
        </p:txBody>
      </p:sp>
      <p:graphicFrame>
        <p:nvGraphicFramePr>
          <p:cNvPr id="6" name="Tableau 5"/>
          <p:cNvGraphicFramePr>
            <a:graphicFrameLocks noGrp="1"/>
          </p:cNvGraphicFramePr>
          <p:nvPr/>
        </p:nvGraphicFramePr>
        <p:xfrm>
          <a:off x="395288" y="836613"/>
          <a:ext cx="8208912" cy="4826439"/>
        </p:xfrm>
        <a:graphic>
          <a:graphicData uri="http://schemas.openxmlformats.org/drawingml/2006/table">
            <a:tbl>
              <a:tblPr firstRow="1" bandRow="1">
                <a:tableStyleId>{5C22544A-7EE6-4342-B048-85BDC9FD1C3A}</a:tableStyleId>
              </a:tblPr>
              <a:tblGrid>
                <a:gridCol w="856582"/>
                <a:gridCol w="7352330"/>
              </a:tblGrid>
              <a:tr h="360040">
                <a:tc>
                  <a:txBody>
                    <a:bodyPr/>
                    <a:lstStyle/>
                    <a:p>
                      <a:r>
                        <a:rPr lang="fr-FR" sz="1600" dirty="0" smtClean="0"/>
                        <a:t>Dates</a:t>
                      </a:r>
                      <a:endParaRPr lang="fr-FR" sz="1600" dirty="0"/>
                    </a:p>
                  </a:txBody>
                  <a:tcPr/>
                </a:tc>
                <a:tc>
                  <a:txBody>
                    <a:bodyPr/>
                    <a:lstStyle/>
                    <a:p>
                      <a:r>
                        <a:rPr lang="fr-FR" dirty="0" smtClean="0"/>
                        <a:t>Evénements</a:t>
                      </a:r>
                      <a:endParaRPr lang="fr-FR" dirty="0"/>
                    </a:p>
                  </a:txBody>
                  <a:tcPr/>
                </a:tc>
              </a:tr>
              <a:tr h="326829">
                <a:tc>
                  <a:txBody>
                    <a:bodyPr/>
                    <a:lstStyle/>
                    <a:p>
                      <a:pPr algn="r" fontAlgn="t"/>
                      <a:r>
                        <a:rPr lang="fr-FR" sz="1400" b="0" i="0" u="none" strike="noStrike" dirty="0" smtClean="0">
                          <a:solidFill>
                            <a:srgbClr val="000000"/>
                          </a:solidFill>
                          <a:latin typeface="Verdana"/>
                        </a:rPr>
                        <a:t>1972</a:t>
                      </a:r>
                      <a:endParaRPr lang="fr-FR" sz="1400" b="0" i="0" u="none" strike="noStrike" dirty="0">
                        <a:solidFill>
                          <a:srgbClr val="000000"/>
                        </a:solidFill>
                        <a:latin typeface="Verdana"/>
                      </a:endParaRPr>
                    </a:p>
                  </a:txBody>
                  <a:tcPr marL="9525" marR="9525" marT="9525" marB="0"/>
                </a:tc>
                <a:tc>
                  <a:txBody>
                    <a:bodyPr/>
                    <a:lstStyle/>
                    <a:p>
                      <a:pPr algn="l" fontAlgn="t"/>
                      <a:r>
                        <a:rPr lang="fr-FR" sz="1800" kern="1200" dirty="0" smtClean="0">
                          <a:solidFill>
                            <a:schemeClr val="dk1"/>
                          </a:solidFill>
                          <a:latin typeface="+mn-lt"/>
                          <a:ea typeface="+mn-ea"/>
                          <a:cs typeface="+mn-cs"/>
                        </a:rPr>
                        <a:t> premier courrier électronique</a:t>
                      </a:r>
                    </a:p>
                    <a:p>
                      <a:pPr algn="l" fontAlgn="t"/>
                      <a:r>
                        <a:rPr lang="fr-FR" sz="1800" kern="1200" dirty="0" smtClean="0">
                          <a:solidFill>
                            <a:schemeClr val="dk1"/>
                          </a:solidFill>
                          <a:latin typeface="+mn-lt"/>
                          <a:ea typeface="+mn-ea"/>
                          <a:cs typeface="+mn-cs"/>
                        </a:rPr>
                        <a:t>Mis au point par </a:t>
                      </a:r>
                      <a:r>
                        <a:rPr lang="fr-FR" sz="1800" b="1" u="none" strike="noStrike" kern="1200" dirty="0" smtClean="0">
                          <a:solidFill>
                            <a:schemeClr val="dk1"/>
                          </a:solidFill>
                          <a:latin typeface="+mn-lt"/>
                          <a:ea typeface="+mn-ea"/>
                          <a:cs typeface="+mn-cs"/>
                        </a:rPr>
                        <a:t>Ray Tomlinson</a:t>
                      </a:r>
                      <a:r>
                        <a:rPr lang="fr-FR" sz="1800" kern="1200" dirty="0" smtClean="0">
                          <a:solidFill>
                            <a:schemeClr val="dk1"/>
                          </a:solidFill>
                          <a:latin typeface="+mn-lt"/>
                          <a:ea typeface="+mn-ea"/>
                          <a:cs typeface="+mn-cs"/>
                        </a:rPr>
                        <a:t>, le premier message électronique est envoyé. Ce dernier, qui travaille sur des programmes permettant d’envoyer des messages sur le réseau et de les lire, développe un </a:t>
                      </a:r>
                      <a:r>
                        <a:rPr lang="fr-FR" sz="1800" u="none" strike="noStrike" kern="1200" dirty="0" smtClean="0">
                          <a:solidFill>
                            <a:schemeClr val="dk1"/>
                          </a:solidFill>
                          <a:latin typeface="+mn-lt"/>
                          <a:ea typeface="+mn-ea"/>
                          <a:cs typeface="+mn-cs"/>
                        </a:rPr>
                        <a:t>code </a:t>
                      </a:r>
                      <a:r>
                        <a:rPr lang="fr-FR" sz="1800" kern="1200" dirty="0" smtClean="0">
                          <a:solidFill>
                            <a:schemeClr val="dk1"/>
                          </a:solidFill>
                          <a:latin typeface="+mn-lt"/>
                          <a:ea typeface="+mn-ea"/>
                          <a:cs typeface="+mn-cs"/>
                        </a:rPr>
                        <a:t>pour envoyer un message d’un </a:t>
                      </a:r>
                      <a:r>
                        <a:rPr lang="fr-FR" sz="1800" u="none" strike="noStrike" kern="1200" dirty="0" smtClean="0">
                          <a:solidFill>
                            <a:schemeClr val="dk1"/>
                          </a:solidFill>
                          <a:latin typeface="+mn-lt"/>
                          <a:ea typeface="+mn-ea"/>
                          <a:cs typeface="+mn-cs"/>
                        </a:rPr>
                        <a:t>ordinateur </a:t>
                      </a:r>
                      <a:r>
                        <a:rPr lang="fr-FR" sz="1800" kern="1200" dirty="0" smtClean="0">
                          <a:solidFill>
                            <a:schemeClr val="dk1"/>
                          </a:solidFill>
                          <a:latin typeface="+mn-lt"/>
                          <a:ea typeface="+mn-ea"/>
                          <a:cs typeface="+mn-cs"/>
                        </a:rPr>
                        <a:t>à l’autre. Pour définir l’adresse, il a alors besoin d’un séparateur entre le </a:t>
                      </a:r>
                      <a:r>
                        <a:rPr lang="fr-FR" sz="1800" u="none" strike="noStrike" kern="1200" dirty="0" smtClean="0">
                          <a:solidFill>
                            <a:schemeClr val="dk1"/>
                          </a:solidFill>
                          <a:latin typeface="+mn-lt"/>
                          <a:ea typeface="+mn-ea"/>
                          <a:cs typeface="+mn-cs"/>
                        </a:rPr>
                        <a:t>nom </a:t>
                      </a:r>
                      <a:r>
                        <a:rPr lang="fr-FR" sz="1800" kern="1200" dirty="0" smtClean="0">
                          <a:solidFill>
                            <a:schemeClr val="dk1"/>
                          </a:solidFill>
                          <a:latin typeface="+mn-lt"/>
                          <a:ea typeface="+mn-ea"/>
                          <a:cs typeface="+mn-cs"/>
                        </a:rPr>
                        <a:t>et la "résidence" du destinataire. Il opte alors pour l’arobase qui possède le double avantage d’être inutilisé et de se prononcer "</a:t>
                      </a:r>
                      <a:r>
                        <a:rPr lang="fr-FR" sz="1800" kern="1200" dirty="0" err="1" smtClean="0">
                          <a:solidFill>
                            <a:schemeClr val="dk1"/>
                          </a:solidFill>
                          <a:latin typeface="+mn-lt"/>
                          <a:ea typeface="+mn-ea"/>
                          <a:cs typeface="+mn-cs"/>
                        </a:rPr>
                        <a:t>at</a:t>
                      </a:r>
                      <a:r>
                        <a:rPr lang="fr-FR" sz="1800" kern="1200" dirty="0" smtClean="0">
                          <a:solidFill>
                            <a:schemeClr val="dk1"/>
                          </a:solidFill>
                          <a:latin typeface="+mn-lt"/>
                          <a:ea typeface="+mn-ea"/>
                          <a:cs typeface="+mn-cs"/>
                        </a:rPr>
                        <a:t>" en anglais, ce qui dans ce contexte équivaut en français à "chez". Loin du contenu solennel des premiers messages télégraphiques ou téléphoniques, ce premier message n’aurait eu pour texte que la </a:t>
                      </a:r>
                      <a:r>
                        <a:rPr lang="fr-FR" sz="1800" u="none" strike="noStrike" kern="1200" dirty="0" smtClean="0">
                          <a:solidFill>
                            <a:schemeClr val="dk1"/>
                          </a:solidFill>
                          <a:latin typeface="+mn-lt"/>
                          <a:ea typeface="+mn-ea"/>
                          <a:cs typeface="+mn-cs"/>
                        </a:rPr>
                        <a:t>1ere ligne </a:t>
                      </a:r>
                      <a:r>
                        <a:rPr lang="fr-FR" sz="1800" kern="1200" dirty="0" smtClean="0">
                          <a:solidFill>
                            <a:schemeClr val="dk1"/>
                          </a:solidFill>
                          <a:latin typeface="+mn-lt"/>
                          <a:ea typeface="+mn-ea"/>
                          <a:cs typeface="+mn-cs"/>
                        </a:rPr>
                        <a:t>d’un clavier QWERTY</a:t>
                      </a:r>
                      <a:endParaRPr lang="fr-FR" sz="1000" b="0" i="0" u="none" strike="noStrike" dirty="0">
                        <a:solidFill>
                          <a:srgbClr val="000000"/>
                        </a:solidFill>
                        <a:latin typeface="Verdana"/>
                      </a:endParaRPr>
                    </a:p>
                  </a:txBody>
                  <a:tcPr marL="9525" marR="9525" marT="9525" marB="0"/>
                </a:tc>
              </a:tr>
              <a:tr h="326829">
                <a:tc>
                  <a:txBody>
                    <a:bodyPr/>
                    <a:lstStyle/>
                    <a:p>
                      <a:pPr algn="r" fontAlgn="t"/>
                      <a:r>
                        <a:rPr lang="fr-FR" sz="1400" b="0" i="0" u="none" strike="noStrike" dirty="0" smtClean="0">
                          <a:solidFill>
                            <a:srgbClr val="000000"/>
                          </a:solidFill>
                          <a:latin typeface="Verdana"/>
                        </a:rPr>
                        <a:t>1972</a:t>
                      </a:r>
                      <a:endParaRPr lang="fr-FR" sz="1400" b="0" i="0" u="none" strike="noStrike" dirty="0">
                        <a:solidFill>
                          <a:srgbClr val="000000"/>
                        </a:solidFill>
                        <a:latin typeface="Verdana"/>
                      </a:endParaRPr>
                    </a:p>
                  </a:txBody>
                  <a:tcPr marL="9525" marR="9525" marT="9525" marB="0"/>
                </a:tc>
                <a:tc>
                  <a:txBody>
                    <a:bodyPr/>
                    <a:lstStyle/>
                    <a:p>
                      <a:pPr algn="l" fontAlgn="t"/>
                      <a:r>
                        <a:rPr lang="fr-FR" sz="1800" kern="1200" dirty="0" smtClean="0">
                          <a:solidFill>
                            <a:schemeClr val="dk1"/>
                          </a:solidFill>
                          <a:latin typeface="+mn-lt"/>
                          <a:ea typeface="+mn-ea"/>
                          <a:cs typeface="+mn-cs"/>
                        </a:rPr>
                        <a:t>Lawrence Roberts décide de creuser l’idée de message électronique initiée par </a:t>
                      </a:r>
                      <a:r>
                        <a:rPr lang="fr-FR" sz="1800" b="1" u="none" strike="noStrike" kern="1200" dirty="0" smtClean="0">
                          <a:solidFill>
                            <a:schemeClr val="dk1"/>
                          </a:solidFill>
                          <a:latin typeface="+mn-lt"/>
                          <a:ea typeface="+mn-ea"/>
                          <a:cs typeface="+mn-cs"/>
                        </a:rPr>
                        <a:t>Ray Tomlinson</a:t>
                      </a:r>
                      <a:r>
                        <a:rPr lang="fr-FR" sz="1800" kern="1200" dirty="0" smtClean="0">
                          <a:solidFill>
                            <a:schemeClr val="dk1"/>
                          </a:solidFill>
                          <a:latin typeface="+mn-lt"/>
                          <a:ea typeface="+mn-ea"/>
                          <a:cs typeface="+mn-cs"/>
                        </a:rPr>
                        <a:t> quelques mois auparavant. Pour ce faire, il conçoit un système qui permet de trier les messages, d’y répondre, de les transférer. Les principales fonctions de la messagerie sont alors fixées</a:t>
                      </a:r>
                      <a:endParaRPr lang="fr-FR" sz="1000" b="0" i="0" u="none" strike="noStrike" dirty="0">
                        <a:solidFill>
                          <a:srgbClr val="000000"/>
                        </a:solidFill>
                        <a:latin typeface="Verdana"/>
                      </a:endParaRPr>
                    </a:p>
                  </a:txBody>
                  <a:tcPr marL="9525" marR="9525" marT="9525" marB="0"/>
                </a:tc>
              </a:tr>
              <a:tr h="326829">
                <a:tc>
                  <a:txBody>
                    <a:bodyPr/>
                    <a:lstStyle/>
                    <a:p>
                      <a:pPr algn="r" fontAlgn="t"/>
                      <a:endParaRPr lang="fr-FR" sz="1000" b="0" i="0" u="none" strike="noStrike" dirty="0">
                        <a:solidFill>
                          <a:srgbClr val="000000"/>
                        </a:solidFill>
                        <a:latin typeface="Verdana"/>
                      </a:endParaRPr>
                    </a:p>
                  </a:txBody>
                  <a:tcPr marL="9525" marR="9525" marT="9525" marB="0"/>
                </a:tc>
                <a:tc>
                  <a:txBody>
                    <a:bodyPr/>
                    <a:lstStyle/>
                    <a:p>
                      <a:pPr algn="l" fontAlgn="t"/>
                      <a:endParaRPr lang="fr-FR" sz="1000" b="0" i="0" u="none" strike="noStrike" dirty="0">
                        <a:solidFill>
                          <a:srgbClr val="000000"/>
                        </a:solidFill>
                        <a:latin typeface="Verdana"/>
                      </a:endParaRPr>
                    </a:p>
                  </a:txBody>
                  <a:tcPr marL="9525" marR="9525" marT="9525" marB="0"/>
                </a:tc>
              </a:tr>
            </a:tbl>
          </a:graphicData>
        </a:graphic>
      </p:graphicFrame>
    </p:spTree>
  </p:cSld>
  <p:clrMapOvr>
    <a:masterClrMapping/>
  </p:clrMapOvr>
  <p:transition>
    <p:cut/>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à coins arrondis 3"/>
          <p:cNvSpPr/>
          <p:nvPr/>
        </p:nvSpPr>
        <p:spPr>
          <a:xfrm>
            <a:off x="161510" y="116632"/>
            <a:ext cx="8820980" cy="6597352"/>
          </a:xfrm>
          <a:prstGeom prst="roundRect">
            <a:avLst/>
          </a:prstGeom>
          <a:solidFill>
            <a:schemeClr val="tx2">
              <a:lumMod val="20000"/>
              <a:lumOff val="80000"/>
            </a:schemeClr>
          </a:solidFill>
          <a:ln w="41275" cmpd="sng">
            <a:solidFill>
              <a:schemeClr val="accent1"/>
            </a:solidFill>
          </a:ln>
          <a:effectLst>
            <a:outerShdw blurRad="152400" dist="317500" dir="5400000" sx="105000" sy="105000" rotWithShape="0">
              <a:prstClr val="black">
                <a:alpha val="15000"/>
              </a:prstClr>
            </a:outerShdw>
          </a:effectLst>
          <a:scene3d>
            <a:camera prst="orthographicFront"/>
            <a:lightRig rig="threePt" dir="t"/>
          </a:scene3d>
          <a:sp3d>
            <a:bevelT w="25400"/>
            <a:bevelB w="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dirty="0">
              <a:solidFill>
                <a:srgbClr val="333399"/>
              </a:solidFill>
            </a:endParaRPr>
          </a:p>
        </p:txBody>
      </p:sp>
      <p:sp>
        <p:nvSpPr>
          <p:cNvPr id="2" name="Titre 1"/>
          <p:cNvSpPr>
            <a:spLocks noGrp="1"/>
          </p:cNvSpPr>
          <p:nvPr>
            <p:ph type="ctrTitle"/>
          </p:nvPr>
        </p:nvSpPr>
        <p:spPr>
          <a:xfrm>
            <a:off x="468313" y="260350"/>
            <a:ext cx="8139112" cy="360363"/>
          </a:xfrm>
        </p:spPr>
        <p:txBody>
          <a:bodyPr>
            <a:noAutofit/>
          </a:bodyPr>
          <a:lstStyle/>
          <a:p>
            <a:pPr>
              <a:defRPr/>
            </a:pPr>
            <a:r>
              <a:rPr lang="fr-FR" sz="3600" dirty="0" smtClean="0"/>
              <a:t> </a:t>
            </a:r>
            <a:r>
              <a:rPr lang="fr-FR" sz="3600" b="1" dirty="0" smtClean="0">
                <a:solidFill>
                  <a:schemeClr val="tx2">
                    <a:lumMod val="75000"/>
                  </a:schemeClr>
                </a:solidFill>
                <a:effectLst>
                  <a:outerShdw blurRad="38100" dist="25400" dir="5400000" algn="tl" rotWithShape="0">
                    <a:srgbClr val="000000">
                      <a:alpha val="43000"/>
                    </a:srgbClr>
                  </a:outerShdw>
                </a:effectLst>
              </a:rPr>
              <a:t>Historique d’Internet</a:t>
            </a:r>
            <a:endParaRPr lang="fr-FR" sz="3600" b="1" dirty="0">
              <a:solidFill>
                <a:schemeClr val="tx2">
                  <a:lumMod val="75000"/>
                </a:schemeClr>
              </a:solidFill>
              <a:effectLst>
                <a:outerShdw blurRad="38100" dist="25400" dir="5400000" algn="tl" rotWithShape="0">
                  <a:srgbClr val="000000">
                    <a:alpha val="43000"/>
                  </a:srgbClr>
                </a:outerShdw>
              </a:effectLst>
            </a:endParaRPr>
          </a:p>
        </p:txBody>
      </p:sp>
      <p:graphicFrame>
        <p:nvGraphicFramePr>
          <p:cNvPr id="6" name="Tableau 5"/>
          <p:cNvGraphicFramePr>
            <a:graphicFrameLocks noGrp="1"/>
          </p:cNvGraphicFramePr>
          <p:nvPr/>
        </p:nvGraphicFramePr>
        <p:xfrm>
          <a:off x="684213" y="692150"/>
          <a:ext cx="7776864" cy="5954199"/>
        </p:xfrm>
        <a:graphic>
          <a:graphicData uri="http://schemas.openxmlformats.org/drawingml/2006/table">
            <a:tbl>
              <a:tblPr firstRow="1" bandRow="1">
                <a:tableStyleId>{5C22544A-7EE6-4342-B048-85BDC9FD1C3A}</a:tableStyleId>
              </a:tblPr>
              <a:tblGrid>
                <a:gridCol w="700619"/>
                <a:gridCol w="7076245"/>
              </a:tblGrid>
              <a:tr h="360040">
                <a:tc>
                  <a:txBody>
                    <a:bodyPr/>
                    <a:lstStyle/>
                    <a:p>
                      <a:r>
                        <a:rPr lang="fr-FR" sz="1600" dirty="0" smtClean="0"/>
                        <a:t>Dates</a:t>
                      </a:r>
                      <a:endParaRPr lang="fr-FR" sz="1600" dirty="0"/>
                    </a:p>
                  </a:txBody>
                  <a:tcPr/>
                </a:tc>
                <a:tc>
                  <a:txBody>
                    <a:bodyPr/>
                    <a:lstStyle/>
                    <a:p>
                      <a:r>
                        <a:rPr lang="fr-FR" dirty="0" smtClean="0"/>
                        <a:t>Evénements</a:t>
                      </a:r>
                      <a:endParaRPr lang="fr-FR" dirty="0"/>
                    </a:p>
                  </a:txBody>
                  <a:tcPr/>
                </a:tc>
              </a:tr>
              <a:tr h="326829">
                <a:tc>
                  <a:txBody>
                    <a:bodyPr/>
                    <a:lstStyle/>
                    <a:p>
                      <a:pPr algn="r" fontAlgn="t"/>
                      <a:r>
                        <a:rPr lang="fr-FR" sz="1400" b="0" i="0" u="none" strike="noStrike" dirty="0" smtClean="0">
                          <a:solidFill>
                            <a:srgbClr val="000000"/>
                          </a:solidFill>
                          <a:latin typeface="Verdana"/>
                        </a:rPr>
                        <a:t>1980</a:t>
                      </a:r>
                      <a:endParaRPr lang="fr-FR" sz="1400" b="0" i="0" u="none" strike="noStrike" dirty="0">
                        <a:solidFill>
                          <a:srgbClr val="000000"/>
                        </a:solidFill>
                        <a:latin typeface="Verdana"/>
                      </a:endParaRPr>
                    </a:p>
                  </a:txBody>
                  <a:tcPr marL="9525" marR="9525" marT="9525" marB="0"/>
                </a:tc>
                <a:tc>
                  <a:txBody>
                    <a:bodyPr/>
                    <a:lstStyle/>
                    <a:p>
                      <a:pPr algn="l" fontAlgn="t"/>
                      <a:r>
                        <a:rPr lang="fr-FR" sz="1600" b="0" i="0" u="none" strike="noStrike" dirty="0" smtClean="0">
                          <a:solidFill>
                            <a:srgbClr val="000000"/>
                          </a:solidFill>
                          <a:latin typeface="Verdana"/>
                        </a:rPr>
                        <a:t>La France découvre le Minitel ( actif  </a:t>
                      </a:r>
                      <a:r>
                        <a:rPr lang="fr-FR" sz="1600" b="0" i="0" u="none" strike="noStrike" dirty="0" err="1" smtClean="0">
                          <a:solidFill>
                            <a:srgbClr val="000000"/>
                          </a:solidFill>
                          <a:latin typeface="Verdana"/>
                        </a:rPr>
                        <a:t>jusque’en</a:t>
                      </a:r>
                      <a:r>
                        <a:rPr lang="fr-FR" sz="1600" b="0" i="0" u="none" strike="noStrike" dirty="0" smtClean="0">
                          <a:solidFill>
                            <a:srgbClr val="000000"/>
                          </a:solidFill>
                          <a:latin typeface="Verdana"/>
                        </a:rPr>
                        <a:t> juin 2012)</a:t>
                      </a:r>
                      <a:endParaRPr lang="fr-FR" sz="1600" b="0" i="0" u="none" strike="noStrike" dirty="0">
                        <a:solidFill>
                          <a:srgbClr val="000000"/>
                        </a:solidFill>
                        <a:latin typeface="Verdana"/>
                      </a:endParaRPr>
                    </a:p>
                  </a:txBody>
                  <a:tcPr marL="9525" marR="9525" marT="9525" marB="0"/>
                </a:tc>
              </a:tr>
              <a:tr h="326829">
                <a:tc>
                  <a:txBody>
                    <a:bodyPr/>
                    <a:lstStyle/>
                    <a:p>
                      <a:pPr algn="r" fontAlgn="t"/>
                      <a:r>
                        <a:rPr lang="fr-FR" sz="1400" b="0" i="0" u="none" strike="noStrike" dirty="0" smtClean="0">
                          <a:solidFill>
                            <a:srgbClr val="000000"/>
                          </a:solidFill>
                          <a:latin typeface="Verdana"/>
                        </a:rPr>
                        <a:t>1983</a:t>
                      </a:r>
                      <a:endParaRPr lang="fr-FR" sz="1400" b="0" i="0" u="none" strike="noStrike" dirty="0">
                        <a:solidFill>
                          <a:srgbClr val="000000"/>
                        </a:solidFill>
                        <a:latin typeface="Verdana"/>
                      </a:endParaRPr>
                    </a:p>
                  </a:txBody>
                  <a:tcPr marL="9525" marR="9525" marT="9525" marB="0"/>
                </a:tc>
                <a:tc>
                  <a:txBody>
                    <a:bodyPr/>
                    <a:lstStyle/>
                    <a:p>
                      <a:pPr algn="l" fontAlgn="t"/>
                      <a:r>
                        <a:rPr lang="fr-FR" sz="1800" kern="1200" dirty="0" smtClean="0">
                          <a:solidFill>
                            <a:schemeClr val="dk1"/>
                          </a:solidFill>
                          <a:latin typeface="+mn-lt"/>
                          <a:ea typeface="+mn-ea"/>
                          <a:cs typeface="+mn-cs"/>
                        </a:rPr>
                        <a:t> </a:t>
                      </a:r>
                      <a:r>
                        <a:rPr lang="fr-FR" sz="1800" kern="1200" dirty="0" err="1" smtClean="0">
                          <a:solidFill>
                            <a:schemeClr val="dk1"/>
                          </a:solidFill>
                          <a:latin typeface="+mn-lt"/>
                          <a:ea typeface="+mn-ea"/>
                          <a:cs typeface="+mn-cs"/>
                        </a:rPr>
                        <a:t>Arpanet</a:t>
                      </a:r>
                      <a:r>
                        <a:rPr lang="fr-FR" sz="1800" kern="1200" dirty="0" smtClean="0">
                          <a:solidFill>
                            <a:schemeClr val="dk1"/>
                          </a:solidFill>
                          <a:latin typeface="+mn-lt"/>
                          <a:ea typeface="+mn-ea"/>
                          <a:cs typeface="+mn-cs"/>
                        </a:rPr>
                        <a:t> bascule vers le protocole TCP/IP</a:t>
                      </a:r>
                    </a:p>
                    <a:p>
                      <a:pPr algn="l" fontAlgn="t"/>
                      <a:r>
                        <a:rPr lang="fr-FR" sz="1800" kern="1200" dirty="0" smtClean="0">
                          <a:solidFill>
                            <a:schemeClr val="dk1"/>
                          </a:solidFill>
                          <a:latin typeface="+mn-lt"/>
                          <a:ea typeface="+mn-ea"/>
                          <a:cs typeface="+mn-cs"/>
                        </a:rPr>
                        <a:t>Ce système, développé notamment sous l’impulsion de </a:t>
                      </a:r>
                      <a:r>
                        <a:rPr lang="fr-FR" sz="1800" kern="1200" dirty="0" err="1" smtClean="0">
                          <a:solidFill>
                            <a:schemeClr val="dk1"/>
                          </a:solidFill>
                          <a:latin typeface="+mn-lt"/>
                          <a:ea typeface="+mn-ea"/>
                          <a:cs typeface="+mn-cs"/>
                        </a:rPr>
                        <a:t>Vinton</a:t>
                      </a:r>
                      <a:r>
                        <a:rPr lang="fr-FR" sz="1800" kern="1200" dirty="0" smtClean="0">
                          <a:solidFill>
                            <a:schemeClr val="dk1"/>
                          </a:solidFill>
                          <a:latin typeface="+mn-lt"/>
                          <a:ea typeface="+mn-ea"/>
                          <a:cs typeface="+mn-cs"/>
                        </a:rPr>
                        <a:t> Cerf dès 1973, permet d’interconnecter des réseaux différents contrairement à la solution NCP utilisée jusqu’ici par </a:t>
                      </a:r>
                      <a:r>
                        <a:rPr lang="fr-FR" sz="1800" kern="1200" dirty="0" err="1" smtClean="0">
                          <a:solidFill>
                            <a:schemeClr val="dk1"/>
                          </a:solidFill>
                          <a:latin typeface="+mn-lt"/>
                          <a:ea typeface="+mn-ea"/>
                          <a:cs typeface="+mn-cs"/>
                        </a:rPr>
                        <a:t>Arpanet</a:t>
                      </a:r>
                      <a:r>
                        <a:rPr lang="fr-FR" sz="1800" kern="1200" dirty="0" smtClean="0">
                          <a:solidFill>
                            <a:schemeClr val="dk1"/>
                          </a:solidFill>
                          <a:latin typeface="+mn-lt"/>
                          <a:ea typeface="+mn-ea"/>
                          <a:cs typeface="+mn-cs"/>
                        </a:rPr>
                        <a:t>. Le protocole TCP/IP est intervenu progressivement sur le réseau et avait connu une mutation importante en 1978, lorsque le protocole inter-réseaux avait été séparé du protocole de transmission des données.</a:t>
                      </a:r>
                    </a:p>
                    <a:p>
                      <a:pPr algn="l" fontAlgn="t"/>
                      <a:r>
                        <a:rPr lang="fr-FR" sz="1800" kern="1200" dirty="0" smtClean="0">
                          <a:solidFill>
                            <a:schemeClr val="dk1"/>
                          </a:solidFill>
                          <a:latin typeface="+mn-lt"/>
                          <a:ea typeface="+mn-ea"/>
                          <a:cs typeface="+mn-cs"/>
                        </a:rPr>
                        <a:t> Séparation entre </a:t>
                      </a:r>
                      <a:r>
                        <a:rPr lang="fr-FR" sz="1800" kern="1200" dirty="0" err="1" smtClean="0">
                          <a:solidFill>
                            <a:schemeClr val="dk1"/>
                          </a:solidFill>
                          <a:latin typeface="+mn-lt"/>
                          <a:ea typeface="+mn-ea"/>
                          <a:cs typeface="+mn-cs"/>
                        </a:rPr>
                        <a:t>Arpanet</a:t>
                      </a:r>
                      <a:r>
                        <a:rPr lang="fr-FR" sz="1800" kern="1200" dirty="0" smtClean="0">
                          <a:solidFill>
                            <a:schemeClr val="dk1"/>
                          </a:solidFill>
                          <a:latin typeface="+mn-lt"/>
                          <a:ea typeface="+mn-ea"/>
                          <a:cs typeface="+mn-cs"/>
                        </a:rPr>
                        <a:t> projet universitaire (</a:t>
                      </a:r>
                      <a:r>
                        <a:rPr lang="fr-FR" sz="1800" kern="1200" dirty="0" err="1" smtClean="0">
                          <a:solidFill>
                            <a:schemeClr val="dk1"/>
                          </a:solidFill>
                          <a:latin typeface="+mn-lt"/>
                          <a:ea typeface="+mn-ea"/>
                          <a:cs typeface="+mn-cs"/>
                        </a:rPr>
                        <a:t>Arpa</a:t>
                      </a:r>
                      <a:r>
                        <a:rPr lang="fr-FR" sz="1800" kern="1200" dirty="0" smtClean="0">
                          <a:solidFill>
                            <a:schemeClr val="dk1"/>
                          </a:solidFill>
                          <a:latin typeface="+mn-lt"/>
                          <a:ea typeface="+mn-ea"/>
                          <a:cs typeface="+mn-cs"/>
                        </a:rPr>
                        <a:t>-Internet), et MILNET pour l’aspect militaire.</a:t>
                      </a:r>
                    </a:p>
                    <a:p>
                      <a:pPr algn="l" fontAlgn="t"/>
                      <a:endParaRPr lang="fr-FR" sz="1000" b="0" i="0" u="none" strike="noStrike" dirty="0">
                        <a:solidFill>
                          <a:srgbClr val="000000"/>
                        </a:solidFill>
                        <a:latin typeface="Verdana"/>
                      </a:endParaRPr>
                    </a:p>
                  </a:txBody>
                  <a:tcPr marL="9525" marR="9525" marT="9525" marB="0"/>
                </a:tc>
              </a:tr>
              <a:tr h="326829">
                <a:tc>
                  <a:txBody>
                    <a:bodyPr/>
                    <a:lstStyle/>
                    <a:p>
                      <a:pPr algn="r" fontAlgn="t"/>
                      <a:r>
                        <a:rPr lang="fr-FR" sz="1400" b="0" i="0" u="none" strike="noStrike" dirty="0" smtClean="0">
                          <a:solidFill>
                            <a:srgbClr val="000000"/>
                          </a:solidFill>
                          <a:latin typeface="Verdana"/>
                        </a:rPr>
                        <a:t>1989 </a:t>
                      </a:r>
                      <a:endParaRPr lang="fr-FR" sz="1400" b="0" i="0" u="none" strike="noStrike" dirty="0">
                        <a:solidFill>
                          <a:srgbClr val="000000"/>
                        </a:solidFill>
                        <a:latin typeface="Verdana"/>
                      </a:endParaRPr>
                    </a:p>
                  </a:txBody>
                  <a:tcPr marL="9525" marR="9525" marT="9525" marB="0"/>
                </a:tc>
                <a:tc>
                  <a:txBody>
                    <a:bodyPr/>
                    <a:lstStyle/>
                    <a:p>
                      <a:pPr algn="l" fontAlgn="t"/>
                      <a:r>
                        <a:rPr lang="fr-FR" sz="1800" kern="1200" dirty="0" smtClean="0">
                          <a:solidFill>
                            <a:schemeClr val="dk1"/>
                          </a:solidFill>
                          <a:latin typeface="+mn-lt"/>
                          <a:ea typeface="+mn-ea"/>
                          <a:cs typeface="+mn-cs"/>
                        </a:rPr>
                        <a:t> Tim </a:t>
                      </a:r>
                      <a:r>
                        <a:rPr lang="fr-FR" sz="1800" kern="1200" dirty="0" err="1" smtClean="0">
                          <a:solidFill>
                            <a:schemeClr val="dk1"/>
                          </a:solidFill>
                          <a:latin typeface="+mn-lt"/>
                          <a:ea typeface="+mn-ea"/>
                          <a:cs typeface="+mn-cs"/>
                        </a:rPr>
                        <a:t>Berners</a:t>
                      </a:r>
                      <a:r>
                        <a:rPr lang="fr-FR" sz="1800" kern="1200" dirty="0" smtClean="0">
                          <a:solidFill>
                            <a:schemeClr val="dk1"/>
                          </a:solidFill>
                          <a:latin typeface="+mn-lt"/>
                          <a:ea typeface="+mn-ea"/>
                          <a:cs typeface="+mn-cs"/>
                        </a:rPr>
                        <a:t>-Lee lance l'idée de la Toile</a:t>
                      </a:r>
                    </a:p>
                    <a:p>
                      <a:pPr algn="l" fontAlgn="t"/>
                      <a:r>
                        <a:rPr lang="fr-FR" sz="1800" kern="1200" dirty="0" smtClean="0">
                          <a:solidFill>
                            <a:schemeClr val="dk1"/>
                          </a:solidFill>
                          <a:latin typeface="+mn-lt"/>
                          <a:ea typeface="+mn-ea"/>
                          <a:cs typeface="+mn-cs"/>
                        </a:rPr>
                        <a:t>En tant qu’utilisateur de CERNET, le réseau du CERN, le chercheur Tim </a:t>
                      </a:r>
                      <a:r>
                        <a:rPr lang="fr-FR" sz="1800" kern="1200" dirty="0" err="1" smtClean="0">
                          <a:solidFill>
                            <a:schemeClr val="dk1"/>
                          </a:solidFill>
                          <a:latin typeface="+mn-lt"/>
                          <a:ea typeface="+mn-ea"/>
                          <a:cs typeface="+mn-cs"/>
                        </a:rPr>
                        <a:t>Berners</a:t>
                      </a:r>
                      <a:r>
                        <a:rPr lang="fr-FR" sz="1800" kern="1200" dirty="0" smtClean="0">
                          <a:solidFill>
                            <a:schemeClr val="dk1"/>
                          </a:solidFill>
                          <a:latin typeface="+mn-lt"/>
                          <a:ea typeface="+mn-ea"/>
                          <a:cs typeface="+mn-cs"/>
                        </a:rPr>
                        <a:t>-Lee conçoit l’idée de naviguer simplement d’un espace à un autre d’Internet à l’aide de liens hypertextes et grâce à un navigateur. Tim </a:t>
                      </a:r>
                      <a:r>
                        <a:rPr lang="fr-FR" sz="1800" kern="1200" dirty="0" err="1" smtClean="0">
                          <a:solidFill>
                            <a:schemeClr val="dk1"/>
                          </a:solidFill>
                          <a:latin typeface="+mn-lt"/>
                          <a:ea typeface="+mn-ea"/>
                          <a:cs typeface="+mn-cs"/>
                        </a:rPr>
                        <a:t>Berners</a:t>
                      </a:r>
                      <a:r>
                        <a:rPr lang="fr-FR" sz="1800" kern="1200" dirty="0" smtClean="0">
                          <a:solidFill>
                            <a:schemeClr val="dk1"/>
                          </a:solidFill>
                          <a:latin typeface="+mn-lt"/>
                          <a:ea typeface="+mn-ea"/>
                          <a:cs typeface="+mn-cs"/>
                        </a:rPr>
                        <a:t>-Lee parle de la création d’une toile, tout internaute pouvant aller d’un contenu à l’autre suivant des voies multiples. Il présentera son projet au CERN en Novembre 1990. Pendant les trois années suivantes, il travaillera à l’apparition du World </a:t>
                      </a:r>
                      <a:r>
                        <a:rPr lang="fr-FR" sz="1800" kern="1200" dirty="0" err="1" smtClean="0">
                          <a:solidFill>
                            <a:schemeClr val="dk1"/>
                          </a:solidFill>
                          <a:latin typeface="+mn-lt"/>
                          <a:ea typeface="+mn-ea"/>
                          <a:cs typeface="+mn-cs"/>
                        </a:rPr>
                        <a:t>Wide</a:t>
                      </a:r>
                      <a:r>
                        <a:rPr lang="fr-FR" sz="1800" kern="1200" dirty="0" smtClean="0">
                          <a:solidFill>
                            <a:schemeClr val="dk1"/>
                          </a:solidFill>
                          <a:latin typeface="+mn-lt"/>
                          <a:ea typeface="+mn-ea"/>
                          <a:cs typeface="+mn-cs"/>
                        </a:rPr>
                        <a:t> Web, « toile d’araignée mondiale »</a:t>
                      </a:r>
                    </a:p>
                    <a:p>
                      <a:pPr algn="l" fontAlgn="t"/>
                      <a:endParaRPr lang="fr-FR" sz="1000" b="0" i="0" u="none" strike="noStrike" dirty="0">
                        <a:solidFill>
                          <a:srgbClr val="000000"/>
                        </a:solidFill>
                        <a:latin typeface="Verdana"/>
                      </a:endParaRPr>
                    </a:p>
                  </a:txBody>
                  <a:tcPr marL="9525" marR="9525" marT="9525" marB="0"/>
                </a:tc>
              </a:tr>
            </a:tbl>
          </a:graphicData>
        </a:graphic>
      </p:graphicFrame>
    </p:spTree>
  </p:cSld>
  <p:clrMapOvr>
    <a:masterClrMapping/>
  </p:clrMapOvr>
  <p:transition>
    <p:cut/>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à coins arrondis 3"/>
          <p:cNvSpPr/>
          <p:nvPr/>
        </p:nvSpPr>
        <p:spPr>
          <a:xfrm>
            <a:off x="161510" y="116632"/>
            <a:ext cx="8820980" cy="6597352"/>
          </a:xfrm>
          <a:prstGeom prst="roundRect">
            <a:avLst/>
          </a:prstGeom>
          <a:solidFill>
            <a:schemeClr val="tx2">
              <a:lumMod val="20000"/>
              <a:lumOff val="80000"/>
            </a:schemeClr>
          </a:solidFill>
          <a:ln w="41275" cmpd="sng">
            <a:solidFill>
              <a:schemeClr val="accent1"/>
            </a:solidFill>
          </a:ln>
          <a:effectLst>
            <a:outerShdw blurRad="152400" dist="317500" dir="5400000" sx="105000" sy="105000" rotWithShape="0">
              <a:prstClr val="black">
                <a:alpha val="15000"/>
              </a:prstClr>
            </a:outerShdw>
          </a:effectLst>
          <a:scene3d>
            <a:camera prst="orthographicFront"/>
            <a:lightRig rig="threePt" dir="t"/>
          </a:scene3d>
          <a:sp3d>
            <a:bevelT w="25400"/>
            <a:bevelB w="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dirty="0">
              <a:solidFill>
                <a:srgbClr val="333399"/>
              </a:solidFill>
            </a:endParaRPr>
          </a:p>
        </p:txBody>
      </p:sp>
      <p:sp>
        <p:nvSpPr>
          <p:cNvPr id="2" name="Titre 1"/>
          <p:cNvSpPr>
            <a:spLocks noGrp="1"/>
          </p:cNvSpPr>
          <p:nvPr>
            <p:ph type="ctrTitle"/>
          </p:nvPr>
        </p:nvSpPr>
        <p:spPr>
          <a:xfrm>
            <a:off x="468313" y="333375"/>
            <a:ext cx="8139112" cy="358775"/>
          </a:xfrm>
        </p:spPr>
        <p:txBody>
          <a:bodyPr>
            <a:noAutofit/>
          </a:bodyPr>
          <a:lstStyle/>
          <a:p>
            <a:pPr>
              <a:defRPr/>
            </a:pPr>
            <a:r>
              <a:rPr lang="fr-FR" sz="3600" dirty="0" smtClean="0"/>
              <a:t> </a:t>
            </a:r>
            <a:r>
              <a:rPr lang="fr-FR" sz="3600" b="1" dirty="0" smtClean="0">
                <a:solidFill>
                  <a:schemeClr val="tx2">
                    <a:lumMod val="75000"/>
                  </a:schemeClr>
                </a:solidFill>
                <a:effectLst>
                  <a:outerShdw blurRad="38100" dist="25400" dir="5400000" algn="tl" rotWithShape="0">
                    <a:srgbClr val="000000">
                      <a:alpha val="43000"/>
                    </a:srgbClr>
                  </a:outerShdw>
                </a:effectLst>
              </a:rPr>
              <a:t>Historique d’Internet</a:t>
            </a:r>
            <a:endParaRPr lang="fr-FR" sz="3600" b="1" dirty="0">
              <a:solidFill>
                <a:schemeClr val="tx2">
                  <a:lumMod val="75000"/>
                </a:schemeClr>
              </a:solidFill>
              <a:effectLst>
                <a:outerShdw blurRad="38100" dist="25400" dir="5400000" algn="tl" rotWithShape="0">
                  <a:srgbClr val="000000">
                    <a:alpha val="43000"/>
                  </a:srgbClr>
                </a:outerShdw>
              </a:effectLst>
            </a:endParaRPr>
          </a:p>
        </p:txBody>
      </p:sp>
      <p:graphicFrame>
        <p:nvGraphicFramePr>
          <p:cNvPr id="6" name="Tableau 5"/>
          <p:cNvGraphicFramePr>
            <a:graphicFrameLocks noGrp="1"/>
          </p:cNvGraphicFramePr>
          <p:nvPr/>
        </p:nvGraphicFramePr>
        <p:xfrm>
          <a:off x="611188" y="836613"/>
          <a:ext cx="7992888" cy="5353050"/>
        </p:xfrm>
        <a:graphic>
          <a:graphicData uri="http://schemas.openxmlformats.org/drawingml/2006/table">
            <a:tbl>
              <a:tblPr firstRow="1" bandRow="1">
                <a:tableStyleId>{5C22544A-7EE6-4342-B048-85BDC9FD1C3A}</a:tableStyleId>
              </a:tblPr>
              <a:tblGrid>
                <a:gridCol w="720080"/>
                <a:gridCol w="7272808"/>
              </a:tblGrid>
              <a:tr h="360040">
                <a:tc>
                  <a:txBody>
                    <a:bodyPr/>
                    <a:lstStyle/>
                    <a:p>
                      <a:r>
                        <a:rPr lang="fr-FR" sz="1600" dirty="0" smtClean="0"/>
                        <a:t>Dates</a:t>
                      </a:r>
                      <a:endParaRPr lang="fr-FR" sz="1600" dirty="0"/>
                    </a:p>
                  </a:txBody>
                  <a:tcPr/>
                </a:tc>
                <a:tc>
                  <a:txBody>
                    <a:bodyPr/>
                    <a:lstStyle/>
                    <a:p>
                      <a:r>
                        <a:rPr lang="fr-FR" dirty="0" smtClean="0"/>
                        <a:t>Evénements</a:t>
                      </a:r>
                      <a:endParaRPr lang="fr-FR" dirty="0"/>
                    </a:p>
                  </a:txBody>
                  <a:tcPr/>
                </a:tc>
              </a:tr>
              <a:tr h="326829">
                <a:tc>
                  <a:txBody>
                    <a:bodyPr/>
                    <a:lstStyle/>
                    <a:p>
                      <a:pPr algn="r" fontAlgn="t"/>
                      <a:r>
                        <a:rPr lang="fr-FR" sz="1400" b="0" i="0" u="none" strike="noStrike" dirty="0" smtClean="0">
                          <a:solidFill>
                            <a:srgbClr val="000000"/>
                          </a:solidFill>
                          <a:latin typeface="Verdana"/>
                        </a:rPr>
                        <a:t>1983</a:t>
                      </a:r>
                      <a:endParaRPr lang="fr-FR" sz="1400" b="0" i="0" u="none" strike="noStrike" dirty="0">
                        <a:solidFill>
                          <a:srgbClr val="000000"/>
                        </a:solidFill>
                        <a:latin typeface="Verdana"/>
                      </a:endParaRPr>
                    </a:p>
                  </a:txBody>
                  <a:tcPr marL="9525" marR="9525" marT="9525" marB="0"/>
                </a:tc>
                <a:tc>
                  <a:txBody>
                    <a:bodyPr/>
                    <a:lstStyle/>
                    <a:p>
                      <a:pPr algn="l" fontAlgn="t"/>
                      <a:r>
                        <a:rPr lang="fr-FR" sz="1800" kern="1200" dirty="0" smtClean="0">
                          <a:solidFill>
                            <a:schemeClr val="dk1"/>
                          </a:solidFill>
                          <a:latin typeface="+mn-lt"/>
                          <a:ea typeface="+mn-ea"/>
                          <a:cs typeface="+mn-cs"/>
                        </a:rPr>
                        <a:t> </a:t>
                      </a:r>
                      <a:r>
                        <a:rPr lang="fr-FR" sz="1800" kern="1200" dirty="0" err="1" smtClean="0">
                          <a:solidFill>
                            <a:schemeClr val="dk1"/>
                          </a:solidFill>
                          <a:latin typeface="+mn-lt"/>
                          <a:ea typeface="+mn-ea"/>
                          <a:cs typeface="+mn-cs"/>
                        </a:rPr>
                        <a:t>Arpanet</a:t>
                      </a:r>
                      <a:r>
                        <a:rPr lang="fr-FR" sz="1800" kern="1200" dirty="0" smtClean="0">
                          <a:solidFill>
                            <a:schemeClr val="dk1"/>
                          </a:solidFill>
                          <a:latin typeface="+mn-lt"/>
                          <a:ea typeface="+mn-ea"/>
                          <a:cs typeface="+mn-cs"/>
                        </a:rPr>
                        <a:t> bascule vers le protocole TCP/IP</a:t>
                      </a:r>
                    </a:p>
                    <a:p>
                      <a:pPr algn="l" fontAlgn="t"/>
                      <a:r>
                        <a:rPr lang="fr-FR" sz="1800" kern="1200" dirty="0" smtClean="0">
                          <a:solidFill>
                            <a:schemeClr val="dk1"/>
                          </a:solidFill>
                          <a:latin typeface="+mn-lt"/>
                          <a:ea typeface="+mn-ea"/>
                          <a:cs typeface="+mn-cs"/>
                        </a:rPr>
                        <a:t>Ce système, développé notamment sous l’impulsion de </a:t>
                      </a:r>
                      <a:r>
                        <a:rPr lang="fr-FR" sz="1800" kern="1200" dirty="0" err="1" smtClean="0">
                          <a:solidFill>
                            <a:schemeClr val="dk1"/>
                          </a:solidFill>
                          <a:latin typeface="+mn-lt"/>
                          <a:ea typeface="+mn-ea"/>
                          <a:cs typeface="+mn-cs"/>
                        </a:rPr>
                        <a:t>Vinton</a:t>
                      </a:r>
                      <a:r>
                        <a:rPr lang="fr-FR" sz="1800" kern="1200" dirty="0" smtClean="0">
                          <a:solidFill>
                            <a:schemeClr val="dk1"/>
                          </a:solidFill>
                          <a:latin typeface="+mn-lt"/>
                          <a:ea typeface="+mn-ea"/>
                          <a:cs typeface="+mn-cs"/>
                        </a:rPr>
                        <a:t> Cerf dès 1973, permet d’interconnecter des réseaux différents contrairement à la solution NCP utilisée jusqu’ici par </a:t>
                      </a:r>
                      <a:r>
                        <a:rPr lang="fr-FR" sz="1800" kern="1200" dirty="0" err="1" smtClean="0">
                          <a:solidFill>
                            <a:schemeClr val="dk1"/>
                          </a:solidFill>
                          <a:latin typeface="+mn-lt"/>
                          <a:ea typeface="+mn-ea"/>
                          <a:cs typeface="+mn-cs"/>
                        </a:rPr>
                        <a:t>Arpanet</a:t>
                      </a:r>
                      <a:r>
                        <a:rPr lang="fr-FR" sz="1800" kern="1200" dirty="0" smtClean="0">
                          <a:solidFill>
                            <a:schemeClr val="dk1"/>
                          </a:solidFill>
                          <a:latin typeface="+mn-lt"/>
                          <a:ea typeface="+mn-ea"/>
                          <a:cs typeface="+mn-cs"/>
                        </a:rPr>
                        <a:t>. Le protocole TCP/IP est intervenu progressivement sur le réseau et avait connu une mutation importante en 1978, lorsque le protocole inter-réseaux avait été séparé du protocole de transmission des données.</a:t>
                      </a:r>
                    </a:p>
                    <a:p>
                      <a:pPr algn="l" fontAlgn="t"/>
                      <a:r>
                        <a:rPr lang="fr-FR" sz="1800" kern="1200" dirty="0" smtClean="0">
                          <a:solidFill>
                            <a:schemeClr val="dk1"/>
                          </a:solidFill>
                          <a:latin typeface="+mn-lt"/>
                          <a:ea typeface="+mn-ea"/>
                          <a:cs typeface="+mn-cs"/>
                        </a:rPr>
                        <a:t> Séparation entre </a:t>
                      </a:r>
                      <a:r>
                        <a:rPr lang="fr-FR" sz="1800" kern="1200" dirty="0" err="1" smtClean="0">
                          <a:solidFill>
                            <a:schemeClr val="dk1"/>
                          </a:solidFill>
                          <a:latin typeface="+mn-lt"/>
                          <a:ea typeface="+mn-ea"/>
                          <a:cs typeface="+mn-cs"/>
                        </a:rPr>
                        <a:t>Arpanet</a:t>
                      </a:r>
                      <a:r>
                        <a:rPr lang="fr-FR" sz="1800" kern="1200" dirty="0" smtClean="0">
                          <a:solidFill>
                            <a:schemeClr val="dk1"/>
                          </a:solidFill>
                          <a:latin typeface="+mn-lt"/>
                          <a:ea typeface="+mn-ea"/>
                          <a:cs typeface="+mn-cs"/>
                        </a:rPr>
                        <a:t> projet universitaire (</a:t>
                      </a:r>
                      <a:r>
                        <a:rPr lang="fr-FR" sz="1800" kern="1200" dirty="0" err="1" smtClean="0">
                          <a:solidFill>
                            <a:schemeClr val="dk1"/>
                          </a:solidFill>
                          <a:latin typeface="+mn-lt"/>
                          <a:ea typeface="+mn-ea"/>
                          <a:cs typeface="+mn-cs"/>
                        </a:rPr>
                        <a:t>Arpa</a:t>
                      </a:r>
                      <a:r>
                        <a:rPr lang="fr-FR" sz="1800" kern="1200" dirty="0" smtClean="0">
                          <a:solidFill>
                            <a:schemeClr val="dk1"/>
                          </a:solidFill>
                          <a:latin typeface="+mn-lt"/>
                          <a:ea typeface="+mn-ea"/>
                          <a:cs typeface="+mn-cs"/>
                        </a:rPr>
                        <a:t>-Internet), et MILNET pour l’aspect militaire.</a:t>
                      </a:r>
                    </a:p>
                    <a:p>
                      <a:pPr algn="l" fontAlgn="t"/>
                      <a:endParaRPr lang="fr-FR" sz="1000" b="0" i="0" u="none" strike="noStrike" dirty="0">
                        <a:solidFill>
                          <a:srgbClr val="000000"/>
                        </a:solidFill>
                        <a:latin typeface="Verdana"/>
                      </a:endParaRPr>
                    </a:p>
                  </a:txBody>
                  <a:tcPr marL="9525" marR="9525" marT="9525" marB="0"/>
                </a:tc>
              </a:tr>
              <a:tr h="326829">
                <a:tc>
                  <a:txBody>
                    <a:bodyPr/>
                    <a:lstStyle/>
                    <a:p>
                      <a:pPr algn="r" fontAlgn="t"/>
                      <a:r>
                        <a:rPr lang="fr-FR" sz="1400" b="0" i="0" u="none" strike="noStrike" dirty="0" smtClean="0">
                          <a:solidFill>
                            <a:srgbClr val="000000"/>
                          </a:solidFill>
                          <a:latin typeface="Verdana"/>
                        </a:rPr>
                        <a:t>1989 </a:t>
                      </a:r>
                      <a:endParaRPr lang="fr-FR" sz="1400" b="0" i="0" u="none" strike="noStrike" dirty="0">
                        <a:solidFill>
                          <a:srgbClr val="000000"/>
                        </a:solidFill>
                        <a:latin typeface="Verdana"/>
                      </a:endParaRPr>
                    </a:p>
                  </a:txBody>
                  <a:tcPr marL="9525" marR="9525" marT="9525" marB="0"/>
                </a:tc>
                <a:tc>
                  <a:txBody>
                    <a:bodyPr/>
                    <a:lstStyle/>
                    <a:p>
                      <a:pPr algn="l" fontAlgn="t"/>
                      <a:r>
                        <a:rPr lang="fr-FR" sz="1800" kern="1200" dirty="0" smtClean="0">
                          <a:solidFill>
                            <a:schemeClr val="dk1"/>
                          </a:solidFill>
                          <a:latin typeface="+mn-lt"/>
                          <a:ea typeface="+mn-ea"/>
                          <a:cs typeface="+mn-cs"/>
                        </a:rPr>
                        <a:t> Tim </a:t>
                      </a:r>
                      <a:r>
                        <a:rPr lang="fr-FR" sz="1800" kern="1200" dirty="0" err="1" smtClean="0">
                          <a:solidFill>
                            <a:schemeClr val="dk1"/>
                          </a:solidFill>
                          <a:latin typeface="+mn-lt"/>
                          <a:ea typeface="+mn-ea"/>
                          <a:cs typeface="+mn-cs"/>
                        </a:rPr>
                        <a:t>Berners</a:t>
                      </a:r>
                      <a:r>
                        <a:rPr lang="fr-FR" sz="1800" kern="1200" dirty="0" smtClean="0">
                          <a:solidFill>
                            <a:schemeClr val="dk1"/>
                          </a:solidFill>
                          <a:latin typeface="+mn-lt"/>
                          <a:ea typeface="+mn-ea"/>
                          <a:cs typeface="+mn-cs"/>
                        </a:rPr>
                        <a:t>-Lee lance l'idée de la Toile</a:t>
                      </a:r>
                    </a:p>
                    <a:p>
                      <a:pPr algn="l" fontAlgn="t"/>
                      <a:r>
                        <a:rPr lang="fr-FR" sz="1800" kern="1200" dirty="0" smtClean="0">
                          <a:solidFill>
                            <a:schemeClr val="dk1"/>
                          </a:solidFill>
                          <a:latin typeface="+mn-lt"/>
                          <a:ea typeface="+mn-ea"/>
                          <a:cs typeface="+mn-cs"/>
                        </a:rPr>
                        <a:t>En tant qu’utilisateur de CERNET, le réseau du CERN, le chercheur Tim </a:t>
                      </a:r>
                      <a:r>
                        <a:rPr lang="fr-FR" sz="1800" kern="1200" dirty="0" err="1" smtClean="0">
                          <a:solidFill>
                            <a:schemeClr val="dk1"/>
                          </a:solidFill>
                          <a:latin typeface="+mn-lt"/>
                          <a:ea typeface="+mn-ea"/>
                          <a:cs typeface="+mn-cs"/>
                        </a:rPr>
                        <a:t>Berners</a:t>
                      </a:r>
                      <a:r>
                        <a:rPr lang="fr-FR" sz="1800" kern="1200" dirty="0" smtClean="0">
                          <a:solidFill>
                            <a:schemeClr val="dk1"/>
                          </a:solidFill>
                          <a:latin typeface="+mn-lt"/>
                          <a:ea typeface="+mn-ea"/>
                          <a:cs typeface="+mn-cs"/>
                        </a:rPr>
                        <a:t>-Lee conçoit l’idée de naviguer simplement d’un espace à un autre d’Internet à l’aide de liens hypertextes et grâce à un navigateur. Tim </a:t>
                      </a:r>
                      <a:r>
                        <a:rPr lang="fr-FR" sz="1800" kern="1200" dirty="0" err="1" smtClean="0">
                          <a:solidFill>
                            <a:schemeClr val="dk1"/>
                          </a:solidFill>
                          <a:latin typeface="+mn-lt"/>
                          <a:ea typeface="+mn-ea"/>
                          <a:cs typeface="+mn-cs"/>
                        </a:rPr>
                        <a:t>Berners</a:t>
                      </a:r>
                      <a:r>
                        <a:rPr lang="fr-FR" sz="1800" kern="1200" dirty="0" smtClean="0">
                          <a:solidFill>
                            <a:schemeClr val="dk1"/>
                          </a:solidFill>
                          <a:latin typeface="+mn-lt"/>
                          <a:ea typeface="+mn-ea"/>
                          <a:cs typeface="+mn-cs"/>
                        </a:rPr>
                        <a:t>-Lee parle de la création d’une toile, tout internaute pouvant aller d’un contenu à l’autre suivant des voies multiples. Il présentera son projet au CERN en Novembre 1990. Pendant les trois années suivantes, il travaillera à l’apparition du World </a:t>
                      </a:r>
                      <a:r>
                        <a:rPr lang="fr-FR" sz="1800" kern="1200" dirty="0" err="1" smtClean="0">
                          <a:solidFill>
                            <a:schemeClr val="dk1"/>
                          </a:solidFill>
                          <a:latin typeface="+mn-lt"/>
                          <a:ea typeface="+mn-ea"/>
                          <a:cs typeface="+mn-cs"/>
                        </a:rPr>
                        <a:t>Wide</a:t>
                      </a:r>
                      <a:r>
                        <a:rPr lang="fr-FR" sz="1800" kern="1200" dirty="0" smtClean="0">
                          <a:solidFill>
                            <a:schemeClr val="dk1"/>
                          </a:solidFill>
                          <a:latin typeface="+mn-lt"/>
                          <a:ea typeface="+mn-ea"/>
                          <a:cs typeface="+mn-cs"/>
                        </a:rPr>
                        <a:t> Web, « toile d’araignée mondiale »</a:t>
                      </a:r>
                    </a:p>
                    <a:p>
                      <a:pPr algn="l" fontAlgn="t"/>
                      <a:endParaRPr lang="fr-FR" sz="1000" b="0" i="0" u="none" strike="noStrike" dirty="0">
                        <a:solidFill>
                          <a:srgbClr val="000000"/>
                        </a:solidFill>
                        <a:latin typeface="Verdana"/>
                      </a:endParaRPr>
                    </a:p>
                  </a:txBody>
                  <a:tcPr marL="9525" marR="9525" marT="9525" marB="0"/>
                </a:tc>
              </a:tr>
            </a:tbl>
          </a:graphicData>
        </a:graphic>
      </p:graphicFrame>
    </p:spTree>
  </p:cSld>
  <p:clrMapOvr>
    <a:masterClrMapping/>
  </p:clrMapOvr>
  <p:transition>
    <p:cut/>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à coins arrondis 3"/>
          <p:cNvSpPr/>
          <p:nvPr/>
        </p:nvSpPr>
        <p:spPr>
          <a:xfrm>
            <a:off x="161510" y="116632"/>
            <a:ext cx="8820980" cy="6597352"/>
          </a:xfrm>
          <a:prstGeom prst="roundRect">
            <a:avLst/>
          </a:prstGeom>
          <a:solidFill>
            <a:schemeClr val="tx2">
              <a:lumMod val="20000"/>
              <a:lumOff val="80000"/>
            </a:schemeClr>
          </a:solidFill>
          <a:ln w="41275" cmpd="sng">
            <a:solidFill>
              <a:schemeClr val="accent1"/>
            </a:solidFill>
          </a:ln>
          <a:effectLst>
            <a:outerShdw blurRad="152400" dist="317500" dir="5400000" sx="105000" sy="105000" rotWithShape="0">
              <a:prstClr val="black">
                <a:alpha val="15000"/>
              </a:prstClr>
            </a:outerShdw>
          </a:effectLst>
          <a:scene3d>
            <a:camera prst="orthographicFront"/>
            <a:lightRig rig="threePt" dir="t"/>
          </a:scene3d>
          <a:sp3d>
            <a:bevelT w="25400"/>
            <a:bevelB w="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dirty="0">
              <a:solidFill>
                <a:srgbClr val="333399"/>
              </a:solidFill>
            </a:endParaRPr>
          </a:p>
        </p:txBody>
      </p:sp>
      <p:sp>
        <p:nvSpPr>
          <p:cNvPr id="2" name="Titre 1"/>
          <p:cNvSpPr>
            <a:spLocks noGrp="1"/>
          </p:cNvSpPr>
          <p:nvPr>
            <p:ph type="ctrTitle"/>
          </p:nvPr>
        </p:nvSpPr>
        <p:spPr>
          <a:xfrm>
            <a:off x="468313" y="333375"/>
            <a:ext cx="8139112" cy="358775"/>
          </a:xfrm>
        </p:spPr>
        <p:txBody>
          <a:bodyPr>
            <a:noAutofit/>
          </a:bodyPr>
          <a:lstStyle/>
          <a:p>
            <a:pPr>
              <a:defRPr/>
            </a:pPr>
            <a:r>
              <a:rPr lang="fr-FR" sz="3600" dirty="0" smtClean="0"/>
              <a:t> </a:t>
            </a:r>
            <a:r>
              <a:rPr lang="fr-FR" sz="3600" b="1" dirty="0" smtClean="0">
                <a:solidFill>
                  <a:schemeClr val="tx2">
                    <a:lumMod val="75000"/>
                  </a:schemeClr>
                </a:solidFill>
                <a:effectLst>
                  <a:outerShdw blurRad="38100" dist="25400" dir="5400000" algn="tl" rotWithShape="0">
                    <a:srgbClr val="000000">
                      <a:alpha val="43000"/>
                    </a:srgbClr>
                  </a:outerShdw>
                </a:effectLst>
              </a:rPr>
              <a:t>Historique d’Internet</a:t>
            </a:r>
            <a:endParaRPr lang="fr-FR" sz="3600" b="1" dirty="0">
              <a:solidFill>
                <a:schemeClr val="tx2">
                  <a:lumMod val="75000"/>
                </a:schemeClr>
              </a:solidFill>
              <a:effectLst>
                <a:outerShdw blurRad="38100" dist="25400" dir="5400000" algn="tl" rotWithShape="0">
                  <a:srgbClr val="000000">
                    <a:alpha val="43000"/>
                  </a:srgbClr>
                </a:outerShdw>
              </a:effectLst>
            </a:endParaRPr>
          </a:p>
        </p:txBody>
      </p:sp>
      <p:graphicFrame>
        <p:nvGraphicFramePr>
          <p:cNvPr id="6" name="Tableau 5"/>
          <p:cNvGraphicFramePr>
            <a:graphicFrameLocks noGrp="1"/>
          </p:cNvGraphicFramePr>
          <p:nvPr/>
        </p:nvGraphicFramePr>
        <p:xfrm>
          <a:off x="611188" y="836613"/>
          <a:ext cx="7848872" cy="5758815"/>
        </p:xfrm>
        <a:graphic>
          <a:graphicData uri="http://schemas.openxmlformats.org/drawingml/2006/table">
            <a:tbl>
              <a:tblPr firstRow="1" bandRow="1">
                <a:tableStyleId>{5C22544A-7EE6-4342-B048-85BDC9FD1C3A}</a:tableStyleId>
              </a:tblPr>
              <a:tblGrid>
                <a:gridCol w="707106"/>
                <a:gridCol w="7141766"/>
              </a:tblGrid>
              <a:tr h="360040">
                <a:tc>
                  <a:txBody>
                    <a:bodyPr/>
                    <a:lstStyle/>
                    <a:p>
                      <a:r>
                        <a:rPr lang="fr-FR" sz="1600" dirty="0" smtClean="0"/>
                        <a:t>Dates</a:t>
                      </a:r>
                      <a:endParaRPr lang="fr-FR" sz="1600" dirty="0"/>
                    </a:p>
                  </a:txBody>
                  <a:tcPr/>
                </a:tc>
                <a:tc>
                  <a:txBody>
                    <a:bodyPr/>
                    <a:lstStyle/>
                    <a:p>
                      <a:r>
                        <a:rPr lang="fr-FR" dirty="0" smtClean="0"/>
                        <a:t>Evénements</a:t>
                      </a:r>
                      <a:endParaRPr lang="fr-FR" dirty="0"/>
                    </a:p>
                  </a:txBody>
                  <a:tcPr/>
                </a:tc>
              </a:tr>
              <a:tr h="326829">
                <a:tc>
                  <a:txBody>
                    <a:bodyPr/>
                    <a:lstStyle/>
                    <a:p>
                      <a:pPr algn="r" fontAlgn="t"/>
                      <a:r>
                        <a:rPr lang="fr-FR" sz="1400" b="0" i="0" u="none" strike="noStrike" dirty="0" smtClean="0">
                          <a:solidFill>
                            <a:srgbClr val="000000"/>
                          </a:solidFill>
                          <a:latin typeface="Verdana"/>
                        </a:rPr>
                        <a:t>1933</a:t>
                      </a:r>
                      <a:endParaRPr lang="fr-FR" sz="1400" b="0" i="0" u="none" strike="noStrike" dirty="0">
                        <a:solidFill>
                          <a:srgbClr val="000000"/>
                        </a:solidFill>
                        <a:latin typeface="Verdana"/>
                      </a:endParaRPr>
                    </a:p>
                  </a:txBody>
                  <a:tcPr marL="9525" marR="9525" marT="9525"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fr-FR" sz="1800" kern="1200" dirty="0" smtClean="0">
                          <a:solidFill>
                            <a:schemeClr val="dk1"/>
                          </a:solidFill>
                          <a:latin typeface="+mn-lt"/>
                          <a:ea typeface="+mn-ea"/>
                          <a:cs typeface="+mn-cs"/>
                        </a:rPr>
                        <a:t>   L'Université de l'Illinois présente </a:t>
                      </a:r>
                      <a:r>
                        <a:rPr lang="fr-FR" sz="1800" kern="1200" dirty="0" err="1" smtClean="0">
                          <a:solidFill>
                            <a:schemeClr val="dk1"/>
                          </a:solidFill>
                          <a:latin typeface="+mn-lt"/>
                          <a:ea typeface="+mn-ea"/>
                          <a:cs typeface="+mn-cs"/>
                        </a:rPr>
                        <a:t>Mosaic</a:t>
                      </a:r>
                      <a:endParaRPr lang="fr-FR" sz="1800" kern="1200" dirty="0" smtClean="0">
                        <a:solidFill>
                          <a:schemeClr val="dk1"/>
                        </a:solidFill>
                        <a:latin typeface="+mn-lt"/>
                        <a:ea typeface="+mn-ea"/>
                        <a:cs typeface="+mn-cs"/>
                      </a:endParaRPr>
                    </a:p>
                    <a:p>
                      <a:pPr algn="l" fontAlgn="t"/>
                      <a:r>
                        <a:rPr lang="fr-FR" sz="1800" kern="1200" dirty="0" smtClean="0">
                          <a:solidFill>
                            <a:schemeClr val="dk1"/>
                          </a:solidFill>
                          <a:latin typeface="+mn-lt"/>
                          <a:ea typeface="+mn-ea"/>
                          <a:cs typeface="+mn-cs"/>
                        </a:rPr>
                        <a:t>navigateur Web graphique, reposant sur les principes formulés par l’équipe du CERN de Tim </a:t>
                      </a:r>
                      <a:r>
                        <a:rPr lang="fr-FR" sz="1800" kern="1200" dirty="0" err="1" smtClean="0">
                          <a:solidFill>
                            <a:schemeClr val="dk1"/>
                          </a:solidFill>
                          <a:latin typeface="+mn-lt"/>
                          <a:ea typeface="+mn-ea"/>
                          <a:cs typeface="+mn-cs"/>
                        </a:rPr>
                        <a:t>Berners</a:t>
                      </a:r>
                      <a:r>
                        <a:rPr lang="fr-FR" sz="1800" kern="1200" dirty="0" smtClean="0">
                          <a:solidFill>
                            <a:schemeClr val="dk1"/>
                          </a:solidFill>
                          <a:latin typeface="+mn-lt"/>
                          <a:ea typeface="+mn-ea"/>
                          <a:cs typeface="+mn-cs"/>
                        </a:rPr>
                        <a:t>-Lee, notamment le HTTP. </a:t>
                      </a:r>
                    </a:p>
                    <a:p>
                      <a:pPr algn="l" fontAlgn="t"/>
                      <a:r>
                        <a:rPr lang="fr-FR" sz="1800" kern="1200" dirty="0" err="1" smtClean="0">
                          <a:solidFill>
                            <a:schemeClr val="dk1"/>
                          </a:solidFill>
                          <a:latin typeface="+mn-lt"/>
                          <a:ea typeface="+mn-ea"/>
                          <a:cs typeface="+mn-cs"/>
                        </a:rPr>
                        <a:t>Mosaic</a:t>
                      </a:r>
                      <a:r>
                        <a:rPr lang="fr-FR" sz="1800" kern="1200" dirty="0" smtClean="0">
                          <a:solidFill>
                            <a:schemeClr val="dk1"/>
                          </a:solidFill>
                          <a:latin typeface="+mn-lt"/>
                          <a:ea typeface="+mn-ea"/>
                          <a:cs typeface="+mn-cs"/>
                        </a:rPr>
                        <a:t>, tourne sous Windows et simplifie la navigation. Précurseur de Netscape premier  navigateur au grand public.</a:t>
                      </a:r>
                      <a:endParaRPr lang="fr-FR" sz="1000" b="0" i="0" u="none" strike="noStrike" dirty="0">
                        <a:solidFill>
                          <a:srgbClr val="000000"/>
                        </a:solidFill>
                        <a:latin typeface="Verdana"/>
                      </a:endParaRPr>
                    </a:p>
                  </a:txBody>
                  <a:tcPr marL="9525" marR="9525" marT="9525" marB="0"/>
                </a:tc>
              </a:tr>
              <a:tr h="1341075">
                <a:tc>
                  <a:txBody>
                    <a:bodyPr/>
                    <a:lstStyle/>
                    <a:p>
                      <a:pPr algn="r" fontAlgn="t"/>
                      <a:r>
                        <a:rPr lang="fr-FR" sz="1400" b="0" i="0" u="none" strike="noStrike" dirty="0" smtClean="0">
                          <a:solidFill>
                            <a:srgbClr val="000000"/>
                          </a:solidFill>
                          <a:latin typeface="Verdana"/>
                        </a:rPr>
                        <a:t>1994</a:t>
                      </a:r>
                      <a:endParaRPr lang="fr-FR" sz="1400" b="0" i="0" u="none" strike="noStrike" dirty="0">
                        <a:solidFill>
                          <a:srgbClr val="000000"/>
                        </a:solidFill>
                        <a:latin typeface="Verdana"/>
                      </a:endParaRPr>
                    </a:p>
                  </a:txBody>
                  <a:tcPr marL="9525" marR="9525" marT="9525" marB="0"/>
                </a:tc>
                <a:tc>
                  <a:txBody>
                    <a:bodyPr/>
                    <a:lstStyle/>
                    <a:p>
                      <a:pPr algn="l" fontAlgn="t"/>
                      <a:r>
                        <a:rPr lang="fr-FR" sz="1800" kern="1200" dirty="0" smtClean="0">
                          <a:solidFill>
                            <a:schemeClr val="dk1"/>
                          </a:solidFill>
                          <a:latin typeface="+mn-lt"/>
                          <a:ea typeface="+mn-ea"/>
                          <a:cs typeface="+mn-cs"/>
                        </a:rPr>
                        <a:t>  Création de Yahoo!</a:t>
                      </a:r>
                    </a:p>
                    <a:p>
                      <a:pPr algn="l" fontAlgn="t"/>
                      <a:r>
                        <a:rPr lang="fr-FR" sz="1800" kern="1200" dirty="0" smtClean="0">
                          <a:solidFill>
                            <a:schemeClr val="dk1"/>
                          </a:solidFill>
                          <a:latin typeface="+mn-lt"/>
                          <a:ea typeface="+mn-ea"/>
                          <a:cs typeface="+mn-cs"/>
                        </a:rPr>
                        <a:t>Deux étudiants de </a:t>
                      </a:r>
                      <a:r>
                        <a:rPr lang="fr-FR" sz="1800" kern="1200" dirty="0" err="1" smtClean="0">
                          <a:solidFill>
                            <a:schemeClr val="dk1"/>
                          </a:solidFill>
                          <a:latin typeface="+mn-lt"/>
                          <a:ea typeface="+mn-ea"/>
                          <a:cs typeface="+mn-cs"/>
                        </a:rPr>
                        <a:t>Stanford</a:t>
                      </a:r>
                      <a:r>
                        <a:rPr lang="fr-FR" sz="1800" kern="1200" dirty="0" smtClean="0">
                          <a:solidFill>
                            <a:schemeClr val="dk1"/>
                          </a:solidFill>
                          <a:latin typeface="+mn-lt"/>
                          <a:ea typeface="+mn-ea"/>
                          <a:cs typeface="+mn-cs"/>
                        </a:rPr>
                        <a:t>, David </a:t>
                      </a:r>
                      <a:r>
                        <a:rPr lang="fr-FR" sz="1800" kern="1200" dirty="0" err="1" smtClean="0">
                          <a:solidFill>
                            <a:schemeClr val="dk1"/>
                          </a:solidFill>
                          <a:latin typeface="+mn-lt"/>
                          <a:ea typeface="+mn-ea"/>
                          <a:cs typeface="+mn-cs"/>
                        </a:rPr>
                        <a:t>Filo</a:t>
                      </a:r>
                      <a:r>
                        <a:rPr lang="fr-FR" sz="1800" kern="1200" dirty="0" smtClean="0">
                          <a:solidFill>
                            <a:schemeClr val="dk1"/>
                          </a:solidFill>
                          <a:latin typeface="+mn-lt"/>
                          <a:ea typeface="+mn-ea"/>
                          <a:cs typeface="+mn-cs"/>
                        </a:rPr>
                        <a:t> et Jerry Yang, créent l’annuaire Internet Yahoo! Celui-ci doit permettre aux Internautes de trouver rapidement des sites grâce à un classement hiérarchique. L’entreprise sera fondée en 1995</a:t>
                      </a:r>
                      <a:endParaRPr lang="fr-FR" sz="1000" b="0" i="0" u="none" strike="noStrike" dirty="0">
                        <a:solidFill>
                          <a:srgbClr val="000000"/>
                        </a:solidFill>
                        <a:latin typeface="Verdana"/>
                      </a:endParaRPr>
                    </a:p>
                  </a:txBody>
                  <a:tcPr marL="9525" marR="9525" marT="9525" marB="0"/>
                </a:tc>
              </a:tr>
              <a:tr h="326829">
                <a:tc>
                  <a:txBody>
                    <a:bodyPr/>
                    <a:lstStyle/>
                    <a:p>
                      <a:pPr algn="r" fontAlgn="t"/>
                      <a:r>
                        <a:rPr lang="fr-FR" sz="1400" b="0" i="0" u="none" strike="noStrike" dirty="0" smtClean="0">
                          <a:solidFill>
                            <a:srgbClr val="000000"/>
                          </a:solidFill>
                          <a:latin typeface="Verdana"/>
                        </a:rPr>
                        <a:t>1994</a:t>
                      </a:r>
                      <a:endParaRPr lang="fr-FR" sz="1400" b="0" i="0" u="none" strike="noStrike" dirty="0">
                        <a:solidFill>
                          <a:srgbClr val="000000"/>
                        </a:solidFill>
                        <a:latin typeface="Verdana"/>
                      </a:endParaRPr>
                    </a:p>
                  </a:txBody>
                  <a:tcPr marL="9525" marR="9525" marT="9525" marB="0"/>
                </a:tc>
                <a:tc>
                  <a:txBody>
                    <a:bodyPr/>
                    <a:lstStyle/>
                    <a:p>
                      <a:pPr algn="l" fontAlgn="t"/>
                      <a:r>
                        <a:rPr lang="fr-FR" sz="1800" kern="1200" dirty="0" smtClean="0">
                          <a:solidFill>
                            <a:schemeClr val="dk1"/>
                          </a:solidFill>
                          <a:latin typeface="+mn-lt"/>
                          <a:ea typeface="+mn-ea"/>
                          <a:cs typeface="+mn-cs"/>
                        </a:rPr>
                        <a:t>Naissance du W3C</a:t>
                      </a:r>
                    </a:p>
                    <a:p>
                      <a:pPr algn="l" fontAlgn="t"/>
                      <a:r>
                        <a:rPr lang="fr-FR" sz="1800" kern="1200" dirty="0" smtClean="0">
                          <a:solidFill>
                            <a:schemeClr val="dk1"/>
                          </a:solidFill>
                          <a:latin typeface="+mn-lt"/>
                          <a:ea typeface="+mn-ea"/>
                          <a:cs typeface="+mn-cs"/>
                        </a:rPr>
                        <a:t>Tim </a:t>
                      </a:r>
                      <a:r>
                        <a:rPr lang="fr-FR" sz="1800" kern="1200" dirty="0" err="1" smtClean="0">
                          <a:solidFill>
                            <a:schemeClr val="dk1"/>
                          </a:solidFill>
                          <a:latin typeface="+mn-lt"/>
                          <a:ea typeface="+mn-ea"/>
                          <a:cs typeface="+mn-cs"/>
                        </a:rPr>
                        <a:t>Berners</a:t>
                      </a:r>
                      <a:r>
                        <a:rPr lang="fr-FR" sz="1800" kern="1200" dirty="0" smtClean="0">
                          <a:solidFill>
                            <a:schemeClr val="dk1"/>
                          </a:solidFill>
                          <a:latin typeface="+mn-lt"/>
                          <a:ea typeface="+mn-ea"/>
                          <a:cs typeface="+mn-cs"/>
                        </a:rPr>
                        <a:t>-Lee fonde le World </a:t>
                      </a:r>
                      <a:r>
                        <a:rPr lang="fr-FR" sz="1800" kern="1200" dirty="0" err="1" smtClean="0">
                          <a:solidFill>
                            <a:schemeClr val="dk1"/>
                          </a:solidFill>
                          <a:latin typeface="+mn-lt"/>
                          <a:ea typeface="+mn-ea"/>
                          <a:cs typeface="+mn-cs"/>
                        </a:rPr>
                        <a:t>Wide</a:t>
                      </a:r>
                      <a:r>
                        <a:rPr lang="fr-FR" sz="1800" kern="1200" dirty="0" smtClean="0">
                          <a:solidFill>
                            <a:schemeClr val="dk1"/>
                          </a:solidFill>
                          <a:latin typeface="+mn-lt"/>
                          <a:ea typeface="+mn-ea"/>
                          <a:cs typeface="+mn-cs"/>
                        </a:rPr>
                        <a:t> Web Consortium, également appelé W3C. Cet organisme a pour objectif et fonction d’émettre des recommandations afin de promouvoir et d’assurer la compatibilité des technologies utilisées sur le Web. Toutefois les standards proposés ne sont pas des normes absolues. L’organisme, essentiel pour assurer l’efficacité des applications tels que les navigateurs, est géré conjointement par des universités et centres de recherche américains, européens et japonais.</a:t>
                      </a:r>
                    </a:p>
                    <a:p>
                      <a:pPr algn="l" fontAlgn="t"/>
                      <a:endParaRPr lang="fr-FR" sz="1000" b="0" i="0" u="none" strike="noStrike" dirty="0">
                        <a:solidFill>
                          <a:srgbClr val="000000"/>
                        </a:solidFill>
                        <a:latin typeface="Verdana"/>
                      </a:endParaRPr>
                    </a:p>
                  </a:txBody>
                  <a:tcPr marL="9525" marR="9525" marT="9525" marB="0"/>
                </a:tc>
              </a:tr>
            </a:tbl>
          </a:graphicData>
        </a:graphic>
      </p:graphicFrame>
    </p:spTree>
  </p:cSld>
  <p:clrMapOvr>
    <a:masterClrMapping/>
  </p:clrMapOvr>
  <p:transition>
    <p:cut/>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à coins arrondis 3"/>
          <p:cNvSpPr/>
          <p:nvPr/>
        </p:nvSpPr>
        <p:spPr>
          <a:xfrm>
            <a:off x="161510" y="116632"/>
            <a:ext cx="8820980" cy="6336704"/>
          </a:xfrm>
          <a:prstGeom prst="roundRect">
            <a:avLst/>
          </a:prstGeom>
          <a:solidFill>
            <a:schemeClr val="tx2">
              <a:lumMod val="20000"/>
              <a:lumOff val="80000"/>
            </a:schemeClr>
          </a:solidFill>
          <a:ln w="41275" cmpd="sng">
            <a:solidFill>
              <a:schemeClr val="accent1"/>
            </a:solidFill>
          </a:ln>
          <a:effectLst>
            <a:outerShdw blurRad="152400" dist="317500" dir="5400000" sx="105000" sy="105000" rotWithShape="0">
              <a:prstClr val="black">
                <a:alpha val="15000"/>
              </a:prstClr>
            </a:outerShdw>
          </a:effectLst>
          <a:scene3d>
            <a:camera prst="orthographicFront"/>
            <a:lightRig rig="threePt" dir="t"/>
          </a:scene3d>
          <a:sp3d>
            <a:bevelT w="25400"/>
            <a:bevelB w="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dirty="0">
              <a:solidFill>
                <a:srgbClr val="333399"/>
              </a:solidFill>
            </a:endParaRPr>
          </a:p>
        </p:txBody>
      </p:sp>
      <p:sp>
        <p:nvSpPr>
          <p:cNvPr id="2" name="Titre 1"/>
          <p:cNvSpPr>
            <a:spLocks noGrp="1"/>
          </p:cNvSpPr>
          <p:nvPr>
            <p:ph type="ctrTitle"/>
          </p:nvPr>
        </p:nvSpPr>
        <p:spPr>
          <a:xfrm>
            <a:off x="395288" y="188913"/>
            <a:ext cx="8140700" cy="360362"/>
          </a:xfrm>
        </p:spPr>
        <p:txBody>
          <a:bodyPr>
            <a:noAutofit/>
          </a:bodyPr>
          <a:lstStyle/>
          <a:p>
            <a:pPr>
              <a:defRPr/>
            </a:pPr>
            <a:r>
              <a:rPr lang="fr-FR" sz="3600" dirty="0" smtClean="0"/>
              <a:t> </a:t>
            </a:r>
            <a:r>
              <a:rPr lang="fr-FR" sz="3600" b="1" dirty="0" smtClean="0">
                <a:solidFill>
                  <a:schemeClr val="tx2">
                    <a:lumMod val="75000"/>
                  </a:schemeClr>
                </a:solidFill>
                <a:effectLst>
                  <a:outerShdw blurRad="38100" dist="25400" dir="5400000" algn="tl" rotWithShape="0">
                    <a:srgbClr val="000000">
                      <a:alpha val="43000"/>
                    </a:srgbClr>
                  </a:outerShdw>
                </a:effectLst>
              </a:rPr>
              <a:t>Historique d’Internet</a:t>
            </a:r>
            <a:endParaRPr lang="fr-FR" sz="3600" b="1" dirty="0">
              <a:solidFill>
                <a:schemeClr val="tx2">
                  <a:lumMod val="75000"/>
                </a:schemeClr>
              </a:solidFill>
              <a:effectLst>
                <a:outerShdw blurRad="38100" dist="25400" dir="5400000" algn="tl" rotWithShape="0">
                  <a:srgbClr val="000000">
                    <a:alpha val="43000"/>
                  </a:srgbClr>
                </a:outerShdw>
              </a:effectLst>
            </a:endParaRPr>
          </a:p>
        </p:txBody>
      </p:sp>
      <p:graphicFrame>
        <p:nvGraphicFramePr>
          <p:cNvPr id="6" name="Tableau 5"/>
          <p:cNvGraphicFramePr>
            <a:graphicFrameLocks noGrp="1"/>
          </p:cNvGraphicFramePr>
          <p:nvPr/>
        </p:nvGraphicFramePr>
        <p:xfrm>
          <a:off x="468313" y="620713"/>
          <a:ext cx="7992888" cy="5678703"/>
        </p:xfrm>
        <a:graphic>
          <a:graphicData uri="http://schemas.openxmlformats.org/drawingml/2006/table">
            <a:tbl>
              <a:tblPr firstRow="1" bandRow="1">
                <a:tableStyleId>{5C22544A-7EE6-4342-B048-85BDC9FD1C3A}</a:tableStyleId>
              </a:tblPr>
              <a:tblGrid>
                <a:gridCol w="720080"/>
                <a:gridCol w="7272808"/>
              </a:tblGrid>
              <a:tr h="360040">
                <a:tc>
                  <a:txBody>
                    <a:bodyPr/>
                    <a:lstStyle/>
                    <a:p>
                      <a:r>
                        <a:rPr lang="fr-FR" sz="1600" dirty="0" smtClean="0"/>
                        <a:t>Dates</a:t>
                      </a:r>
                      <a:endParaRPr lang="fr-FR" sz="1600" dirty="0"/>
                    </a:p>
                  </a:txBody>
                  <a:tcPr/>
                </a:tc>
                <a:tc>
                  <a:txBody>
                    <a:bodyPr/>
                    <a:lstStyle/>
                    <a:p>
                      <a:r>
                        <a:rPr lang="fr-FR" dirty="0" smtClean="0"/>
                        <a:t>Evénements</a:t>
                      </a:r>
                      <a:endParaRPr lang="fr-FR" dirty="0"/>
                    </a:p>
                  </a:txBody>
                  <a:tcPr/>
                </a:tc>
              </a:tr>
              <a:tr h="326829">
                <a:tc>
                  <a:txBody>
                    <a:bodyPr/>
                    <a:lstStyle/>
                    <a:p>
                      <a:pPr algn="r" fontAlgn="t"/>
                      <a:r>
                        <a:rPr lang="fr-FR" sz="1400" b="0" i="0" u="none" strike="noStrike" dirty="0" smtClean="0">
                          <a:solidFill>
                            <a:srgbClr val="000000"/>
                          </a:solidFill>
                          <a:latin typeface="Verdana"/>
                        </a:rPr>
                        <a:t>1994</a:t>
                      </a:r>
                      <a:endParaRPr lang="fr-FR" sz="1400" b="0" i="0" u="none" strike="noStrike" dirty="0">
                        <a:solidFill>
                          <a:srgbClr val="000000"/>
                        </a:solidFill>
                        <a:latin typeface="Verdana"/>
                      </a:endParaRPr>
                    </a:p>
                  </a:txBody>
                  <a:tcPr marL="9525" marR="9525" marT="9525"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fr-FR" sz="1400" b="0" i="0" u="none" strike="noStrike" kern="1200" dirty="0" smtClean="0">
                          <a:solidFill>
                            <a:srgbClr val="000000"/>
                          </a:solidFill>
                          <a:latin typeface="Verdana"/>
                          <a:ea typeface="+mn-ea"/>
                          <a:cs typeface="+mn-cs"/>
                        </a:rPr>
                        <a:t>Amazon Créée par Jeff </a:t>
                      </a:r>
                      <a:r>
                        <a:rPr lang="fr-FR" sz="1400" b="0" i="0" u="none" strike="noStrike" kern="1200" dirty="0" err="1" smtClean="0">
                          <a:solidFill>
                            <a:srgbClr val="000000"/>
                          </a:solidFill>
                          <a:latin typeface="Verdana"/>
                          <a:ea typeface="+mn-ea"/>
                          <a:cs typeface="+mn-cs"/>
                        </a:rPr>
                        <a:t>Bezos</a:t>
                      </a:r>
                      <a:r>
                        <a:rPr lang="fr-FR" sz="1400" b="0" i="0" u="none" strike="noStrike" kern="1200" dirty="0" smtClean="0">
                          <a:solidFill>
                            <a:srgbClr val="000000"/>
                          </a:solidFill>
                          <a:latin typeface="Verdana"/>
                          <a:ea typeface="+mn-ea"/>
                          <a:cs typeface="+mn-cs"/>
                        </a:rPr>
                        <a:t>  , elle a été introduite en bourse au Nasdaq en juin 1997. La filiale française a ouvert en 2000. 52000 salariés dans le monde</a:t>
                      </a:r>
                      <a:endParaRPr lang="fr-FR" sz="1400" b="0" i="0" u="none" strike="noStrike" kern="1200" dirty="0">
                        <a:solidFill>
                          <a:srgbClr val="000000"/>
                        </a:solidFill>
                        <a:latin typeface="Verdana"/>
                        <a:ea typeface="+mn-ea"/>
                        <a:cs typeface="+mn-cs"/>
                      </a:endParaRPr>
                    </a:p>
                  </a:txBody>
                  <a:tcPr marL="9525" marR="9525" marT="9525" marB="0"/>
                </a:tc>
              </a:tr>
              <a:tr h="326829">
                <a:tc>
                  <a:txBody>
                    <a:bodyPr/>
                    <a:lstStyle/>
                    <a:p>
                      <a:pPr algn="r" fontAlgn="t"/>
                      <a:r>
                        <a:rPr lang="fr-FR" sz="1400" b="0" i="0" u="none" strike="noStrike" dirty="0" smtClean="0">
                          <a:solidFill>
                            <a:srgbClr val="000000"/>
                          </a:solidFill>
                          <a:latin typeface="Verdana"/>
                        </a:rPr>
                        <a:t>1995</a:t>
                      </a:r>
                      <a:endParaRPr lang="fr-FR" sz="1400" b="0" i="0" u="none" strike="noStrike" dirty="0">
                        <a:solidFill>
                          <a:srgbClr val="000000"/>
                        </a:solidFill>
                        <a:latin typeface="Verdana"/>
                      </a:endParaRPr>
                    </a:p>
                  </a:txBody>
                  <a:tcPr marL="9525" marR="9525" marT="9525"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fr-FR" sz="1400" b="0" i="0" u="none" strike="noStrike" kern="1200" dirty="0" smtClean="0">
                          <a:solidFill>
                            <a:srgbClr val="000000"/>
                          </a:solidFill>
                          <a:latin typeface="Verdana"/>
                          <a:ea typeface="+mn-ea"/>
                          <a:cs typeface="+mn-cs"/>
                        </a:rPr>
                        <a:t>Rencontre entre  Larry Page 24 ans et </a:t>
                      </a:r>
                      <a:r>
                        <a:rPr lang="fr-FR" sz="1400" b="0" i="0" u="none" strike="noStrike" kern="1200" dirty="0" err="1" smtClean="0">
                          <a:solidFill>
                            <a:srgbClr val="000000"/>
                          </a:solidFill>
                          <a:latin typeface="Verdana"/>
                          <a:ea typeface="+mn-ea"/>
                          <a:cs typeface="+mn-cs"/>
                        </a:rPr>
                        <a:t>Sergey</a:t>
                      </a:r>
                      <a:r>
                        <a:rPr lang="fr-FR" sz="1400" b="0" i="0" u="none" strike="noStrike" kern="1200" dirty="0" smtClean="0">
                          <a:solidFill>
                            <a:srgbClr val="000000"/>
                          </a:solidFill>
                          <a:latin typeface="Verdana"/>
                          <a:ea typeface="+mn-ea"/>
                          <a:cs typeface="+mn-cs"/>
                        </a:rPr>
                        <a:t> Brin 23 ans  à </a:t>
                      </a:r>
                      <a:r>
                        <a:rPr lang="fr-FR" sz="1400" b="0" i="0" u="none" strike="noStrike" kern="1200" dirty="0" err="1" smtClean="0">
                          <a:solidFill>
                            <a:srgbClr val="000000"/>
                          </a:solidFill>
                          <a:latin typeface="Verdana"/>
                          <a:ea typeface="+mn-ea"/>
                          <a:cs typeface="+mn-cs"/>
                        </a:rPr>
                        <a:t>Stanford</a:t>
                      </a:r>
                      <a:r>
                        <a:rPr lang="fr-FR" sz="1400" b="0" i="0" u="none" strike="noStrike" kern="1200" dirty="0" smtClean="0">
                          <a:solidFill>
                            <a:srgbClr val="000000"/>
                          </a:solidFill>
                          <a:latin typeface="Verdana"/>
                          <a:ea typeface="+mn-ea"/>
                          <a:cs typeface="+mn-cs"/>
                        </a:rPr>
                        <a:t>. Ils persuadent le PDG de Sun de financer leur moteur de recherches</a:t>
                      </a:r>
                      <a:endParaRPr lang="fr-FR" sz="1400" b="0" i="0" u="none" strike="noStrike" kern="1200" dirty="0">
                        <a:solidFill>
                          <a:srgbClr val="000000"/>
                        </a:solidFill>
                        <a:latin typeface="Verdana"/>
                        <a:ea typeface="+mn-ea"/>
                        <a:cs typeface="+mn-cs"/>
                      </a:endParaRPr>
                    </a:p>
                  </a:txBody>
                  <a:tcPr marL="9525" marR="9525" marT="9525" marB="0"/>
                </a:tc>
              </a:tr>
              <a:tr h="326829">
                <a:tc>
                  <a:txBody>
                    <a:bodyPr/>
                    <a:lstStyle/>
                    <a:p>
                      <a:pPr algn="r"/>
                      <a:r>
                        <a:rPr lang="fr-FR" dirty="0" smtClean="0"/>
                        <a:t>1995</a:t>
                      </a:r>
                      <a:endParaRPr lang="fr-FR" dirty="0"/>
                    </a:p>
                  </a:txBody>
                  <a:tcPr marL="9525" marR="9525" marT="9525" marB="0"/>
                </a:tc>
                <a:tc>
                  <a:txBody>
                    <a:bodyPr/>
                    <a:lstStyle/>
                    <a:p>
                      <a:r>
                        <a:rPr lang="fr-FR" dirty="0" smtClean="0"/>
                        <a:t>Microsoft lance Internet Explorer 2.0 et concurrence Netscape</a:t>
                      </a:r>
                      <a:endParaRPr lang="fr-FR" dirty="0"/>
                    </a:p>
                  </a:txBody>
                  <a:tcPr marL="9525" marR="9525" marT="9525" marB="0"/>
                </a:tc>
              </a:tr>
              <a:tr h="326829">
                <a:tc>
                  <a:txBody>
                    <a:bodyPr/>
                    <a:lstStyle/>
                    <a:p>
                      <a:pPr algn="r" fontAlgn="t"/>
                      <a:r>
                        <a:rPr lang="fr-FR" sz="1400" b="0" i="0" u="none" strike="noStrike" dirty="0" smtClean="0">
                          <a:solidFill>
                            <a:srgbClr val="000000"/>
                          </a:solidFill>
                          <a:latin typeface="Verdana"/>
                        </a:rPr>
                        <a:t>1996</a:t>
                      </a:r>
                      <a:endParaRPr lang="fr-FR" sz="1400" b="0" i="0" u="none" strike="noStrike" dirty="0">
                        <a:solidFill>
                          <a:srgbClr val="000000"/>
                        </a:solidFill>
                        <a:latin typeface="Verdana"/>
                      </a:endParaRPr>
                    </a:p>
                  </a:txBody>
                  <a:tcPr marL="9525" marR="9525" marT="9525"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fr-FR" sz="1400" b="0" i="0" u="none" strike="noStrike" kern="1200" dirty="0" smtClean="0">
                          <a:solidFill>
                            <a:srgbClr val="000000"/>
                          </a:solidFill>
                          <a:latin typeface="Verdana"/>
                          <a:ea typeface="+mn-ea"/>
                          <a:cs typeface="+mn-cs"/>
                        </a:rPr>
                        <a:t>Yahoo entre en Bourse et débarque en France</a:t>
                      </a:r>
                      <a:endParaRPr lang="fr-FR" sz="1400" b="0" i="0" u="none" strike="noStrike" kern="1200" dirty="0">
                        <a:solidFill>
                          <a:srgbClr val="000000"/>
                        </a:solidFill>
                        <a:latin typeface="Verdana"/>
                        <a:ea typeface="+mn-ea"/>
                        <a:cs typeface="+mn-cs"/>
                      </a:endParaRPr>
                    </a:p>
                  </a:txBody>
                  <a:tcPr marL="9525" marR="9525" marT="9525" marB="0"/>
                </a:tc>
              </a:tr>
              <a:tr h="1179619">
                <a:tc>
                  <a:txBody>
                    <a:bodyPr/>
                    <a:lstStyle/>
                    <a:p>
                      <a:pPr algn="r" fontAlgn="t"/>
                      <a:r>
                        <a:rPr lang="fr-FR" sz="1400" b="0" i="0" u="none" strike="noStrike" dirty="0" smtClean="0">
                          <a:solidFill>
                            <a:srgbClr val="000000"/>
                          </a:solidFill>
                          <a:latin typeface="Verdana"/>
                        </a:rPr>
                        <a:t> 1998</a:t>
                      </a:r>
                      <a:endParaRPr lang="fr-FR" sz="1400" b="0" i="0" u="none" strike="noStrike" dirty="0">
                        <a:solidFill>
                          <a:srgbClr val="000000"/>
                        </a:solidFill>
                        <a:latin typeface="Verdana"/>
                      </a:endParaRPr>
                    </a:p>
                  </a:txBody>
                  <a:tcPr marL="9525" marR="9525" marT="9525"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fr-FR" sz="1400" b="0" i="0" u="none" strike="noStrike" kern="1200" dirty="0" smtClean="0">
                          <a:solidFill>
                            <a:srgbClr val="000000"/>
                          </a:solidFill>
                          <a:latin typeface="Verdana"/>
                          <a:ea typeface="+mn-ea"/>
                          <a:cs typeface="+mn-cs"/>
                        </a:rPr>
                        <a:t> Pour lutter contre IE Netscape diffuse son code source et fonde </a:t>
                      </a:r>
                      <a:r>
                        <a:rPr lang="fr-FR" sz="1400" b="0" i="0" u="none" strike="noStrike" kern="1200" dirty="0" err="1" smtClean="0">
                          <a:solidFill>
                            <a:srgbClr val="000000"/>
                          </a:solidFill>
                          <a:latin typeface="Verdana"/>
                          <a:ea typeface="+mn-ea"/>
                          <a:cs typeface="+mn-cs"/>
                        </a:rPr>
                        <a:t>Mozilla</a:t>
                      </a:r>
                      <a:endParaRPr lang="fr-FR" sz="1400" b="0" i="0" u="none" strike="noStrike" kern="1200" dirty="0" smtClean="0">
                        <a:solidFill>
                          <a:srgbClr val="000000"/>
                        </a:solidFill>
                        <a:latin typeface="Verdana"/>
                        <a:ea typeface="+mn-ea"/>
                        <a:cs typeface="+mn-cs"/>
                      </a:endParaRPr>
                    </a:p>
                    <a:p>
                      <a:pPr algn="l" fontAlgn="t"/>
                      <a:r>
                        <a:rPr lang="fr-FR" sz="1400" b="0" i="0" u="none" strike="noStrike" kern="1200" dirty="0" smtClean="0">
                          <a:solidFill>
                            <a:srgbClr val="000000"/>
                          </a:solidFill>
                          <a:latin typeface="Verdana"/>
                          <a:ea typeface="+mn-ea"/>
                          <a:cs typeface="+mn-cs"/>
                        </a:rPr>
                        <a:t>L’entreprise Netscape, concurrencée par Internet Explorer, ouvre son code pour fonctionner comme les logiciels libres. Le procès de Netscape face à Microsoft ne permet pas d’éradiquer l’hémorragie qui touche l'ancien géant du Web. Ce dernier intègre en fait son navigateur dans Windows et Netscape Navigator perd rapidement du terrain tout en prenant du retard techniquement., Netscape, racheté par AOL, disparaîtra en 2003.</a:t>
                      </a:r>
                      <a:endParaRPr lang="fr-FR" sz="1400" b="0" i="0" u="none" strike="noStrike" kern="1200" dirty="0">
                        <a:solidFill>
                          <a:srgbClr val="000000"/>
                        </a:solidFill>
                        <a:latin typeface="Verdana"/>
                        <a:ea typeface="+mn-ea"/>
                        <a:cs typeface="+mn-cs"/>
                      </a:endParaRPr>
                    </a:p>
                  </a:txBody>
                  <a:tcPr marL="9525" marR="9525" marT="9525" marB="0"/>
                </a:tc>
              </a:tr>
              <a:tr h="326829">
                <a:tc>
                  <a:txBody>
                    <a:bodyPr/>
                    <a:lstStyle/>
                    <a:p>
                      <a:pPr algn="r" fontAlgn="t"/>
                      <a:r>
                        <a:rPr lang="fr-FR" sz="1400" b="0" i="0" u="none" strike="noStrike" dirty="0" smtClean="0">
                          <a:solidFill>
                            <a:srgbClr val="000000"/>
                          </a:solidFill>
                          <a:latin typeface="Verdana"/>
                        </a:rPr>
                        <a:t>1998</a:t>
                      </a:r>
                      <a:endParaRPr lang="fr-FR" sz="1400" b="0" i="0" u="none" strike="noStrike" dirty="0">
                        <a:solidFill>
                          <a:srgbClr val="000000"/>
                        </a:solidFill>
                        <a:latin typeface="Verdana"/>
                      </a:endParaRPr>
                    </a:p>
                  </a:txBody>
                  <a:tcPr marL="9525" marR="9525" marT="9525" marB="0"/>
                </a:tc>
                <a:tc>
                  <a:txBody>
                    <a:bodyPr/>
                    <a:lstStyle/>
                    <a:p>
                      <a:pPr algn="l" fontAlgn="t"/>
                      <a:r>
                        <a:rPr lang="fr-FR" sz="1400" b="0" i="0" u="none" strike="noStrike" kern="1200" dirty="0" smtClean="0">
                          <a:solidFill>
                            <a:srgbClr val="000000"/>
                          </a:solidFill>
                          <a:latin typeface="Verdana"/>
                          <a:ea typeface="+mn-ea"/>
                          <a:cs typeface="+mn-cs"/>
                        </a:rPr>
                        <a:t>Fondation de Google (Larry Page et </a:t>
                      </a:r>
                      <a:r>
                        <a:rPr lang="fr-FR" sz="1400" b="0" i="0" u="none" strike="noStrike" kern="1200" dirty="0" err="1" smtClean="0">
                          <a:solidFill>
                            <a:srgbClr val="000000"/>
                          </a:solidFill>
                          <a:latin typeface="Verdana"/>
                          <a:ea typeface="+mn-ea"/>
                          <a:cs typeface="+mn-cs"/>
                        </a:rPr>
                        <a:t>Sergey</a:t>
                      </a:r>
                      <a:r>
                        <a:rPr lang="fr-FR" sz="1400" b="0" i="0" u="none" strike="noStrike" kern="1200" dirty="0" smtClean="0">
                          <a:solidFill>
                            <a:srgbClr val="000000"/>
                          </a:solidFill>
                          <a:latin typeface="Verdana"/>
                          <a:ea typeface="+mn-ea"/>
                          <a:cs typeface="+mn-cs"/>
                        </a:rPr>
                        <a:t> Brin)… dans un garage</a:t>
                      </a:r>
                      <a:endParaRPr lang="fr-FR" sz="1400" b="0" i="0" u="none" strike="noStrike" kern="1200" dirty="0">
                        <a:solidFill>
                          <a:srgbClr val="000000"/>
                        </a:solidFill>
                        <a:latin typeface="Verdana"/>
                        <a:ea typeface="+mn-ea"/>
                        <a:cs typeface="+mn-cs"/>
                      </a:endParaRPr>
                    </a:p>
                  </a:txBody>
                  <a:tcPr marL="9525" marR="9525" marT="9525" marB="0"/>
                </a:tc>
              </a:tr>
              <a:tr h="326829">
                <a:tc>
                  <a:txBody>
                    <a:bodyPr/>
                    <a:lstStyle/>
                    <a:p>
                      <a:pPr algn="r" fontAlgn="t"/>
                      <a:r>
                        <a:rPr lang="fr-FR" sz="1400" b="0" i="0" u="none" strike="noStrike" dirty="0" smtClean="0">
                          <a:solidFill>
                            <a:srgbClr val="000000"/>
                          </a:solidFill>
                          <a:latin typeface="Verdana"/>
                        </a:rPr>
                        <a:t>1999</a:t>
                      </a:r>
                      <a:endParaRPr lang="fr-FR" sz="1400" b="0" i="0" u="none" strike="noStrike" dirty="0">
                        <a:solidFill>
                          <a:srgbClr val="000000"/>
                        </a:solidFill>
                        <a:latin typeface="Verdana"/>
                      </a:endParaRPr>
                    </a:p>
                  </a:txBody>
                  <a:tcPr marL="9525" marR="9525" marT="9525" marB="0"/>
                </a:tc>
                <a:tc>
                  <a:txBody>
                    <a:bodyPr/>
                    <a:lstStyle/>
                    <a:p>
                      <a:pPr algn="l" fontAlgn="t"/>
                      <a:r>
                        <a:rPr lang="fr-FR" sz="1400" b="0" i="0" u="none" strike="noStrike" kern="1200" dirty="0" smtClean="0">
                          <a:solidFill>
                            <a:srgbClr val="000000"/>
                          </a:solidFill>
                          <a:latin typeface="Verdana"/>
                          <a:ea typeface="+mn-ea"/>
                          <a:cs typeface="+mn-cs"/>
                        </a:rPr>
                        <a:t>Débuts des virus ( Melissa)</a:t>
                      </a:r>
                      <a:endParaRPr lang="fr-FR" sz="1400" b="0" i="0" u="none" strike="noStrike" kern="1200" dirty="0">
                        <a:solidFill>
                          <a:srgbClr val="000000"/>
                        </a:solidFill>
                        <a:latin typeface="Verdana"/>
                        <a:ea typeface="+mn-ea"/>
                        <a:cs typeface="+mn-cs"/>
                      </a:endParaRPr>
                    </a:p>
                  </a:txBody>
                  <a:tcPr marL="9525" marR="9525" marT="9525" marB="0"/>
                </a:tc>
              </a:tr>
              <a:tr h="326829">
                <a:tc>
                  <a:txBody>
                    <a:bodyPr/>
                    <a:lstStyle/>
                    <a:p>
                      <a:pPr algn="r" fontAlgn="t"/>
                      <a:r>
                        <a:rPr lang="fr-FR" sz="1400" b="0" i="0" u="none" strike="noStrike" dirty="0" smtClean="0">
                          <a:solidFill>
                            <a:srgbClr val="000000"/>
                          </a:solidFill>
                          <a:latin typeface="Verdana"/>
                        </a:rPr>
                        <a:t>1999</a:t>
                      </a:r>
                      <a:endParaRPr lang="fr-FR" sz="1400" b="0" i="0" u="none" strike="noStrike" dirty="0">
                        <a:solidFill>
                          <a:srgbClr val="000000"/>
                        </a:solidFill>
                        <a:latin typeface="Verdana"/>
                      </a:endParaRPr>
                    </a:p>
                  </a:txBody>
                  <a:tcPr marL="9525" marR="9525" marT="9525" marB="0"/>
                </a:tc>
                <a:tc>
                  <a:txBody>
                    <a:bodyPr/>
                    <a:lstStyle/>
                    <a:p>
                      <a:pPr algn="l" fontAlgn="t"/>
                      <a:r>
                        <a:rPr lang="fr-FR" sz="1400" b="0" i="0" u="none" strike="noStrike" kern="1200" dirty="0" smtClean="0">
                          <a:solidFill>
                            <a:srgbClr val="000000"/>
                          </a:solidFill>
                          <a:latin typeface="Verdana"/>
                          <a:ea typeface="+mn-ea"/>
                          <a:cs typeface="+mn-cs"/>
                        </a:rPr>
                        <a:t>Développement des blogs… </a:t>
                      </a:r>
                      <a:r>
                        <a:rPr lang="fr-FR" sz="1400" b="0" i="0" u="none" strike="noStrike" kern="1200" dirty="0" err="1" smtClean="0">
                          <a:solidFill>
                            <a:srgbClr val="000000"/>
                          </a:solidFill>
                          <a:latin typeface="Verdana"/>
                          <a:ea typeface="+mn-ea"/>
                          <a:cs typeface="+mn-cs"/>
                        </a:rPr>
                        <a:t>m^me</a:t>
                      </a:r>
                      <a:r>
                        <a:rPr lang="fr-FR" sz="1400" b="0" i="0" u="none" strike="noStrike" kern="1200" dirty="0" smtClean="0">
                          <a:solidFill>
                            <a:srgbClr val="000000"/>
                          </a:solidFill>
                          <a:latin typeface="Verdana"/>
                          <a:ea typeface="+mn-ea"/>
                          <a:cs typeface="+mn-cs"/>
                        </a:rPr>
                        <a:t> si on peut en parle r </a:t>
                      </a:r>
                      <a:r>
                        <a:rPr lang="fr-FR" sz="1400" b="0" i="0" u="none" strike="noStrike" kern="1200" dirty="0" err="1" smtClean="0">
                          <a:solidFill>
                            <a:srgbClr val="000000"/>
                          </a:solidFill>
                          <a:latin typeface="Verdana"/>
                          <a:ea typeface="+mn-ea"/>
                          <a:cs typeface="+mn-cs"/>
                        </a:rPr>
                        <a:t>aevc</a:t>
                      </a:r>
                      <a:r>
                        <a:rPr lang="fr-FR" sz="1400" b="0" i="0" u="none" strike="noStrike" kern="1200" dirty="0" smtClean="0">
                          <a:solidFill>
                            <a:srgbClr val="000000"/>
                          </a:solidFill>
                          <a:latin typeface="Verdana"/>
                          <a:ea typeface="+mn-ea"/>
                          <a:cs typeface="+mn-cs"/>
                        </a:rPr>
                        <a:t> le  minitel</a:t>
                      </a:r>
                      <a:endParaRPr lang="fr-FR" sz="1400" b="0" i="0" u="none" strike="noStrike" kern="1200" dirty="0">
                        <a:solidFill>
                          <a:srgbClr val="000000"/>
                        </a:solidFill>
                        <a:latin typeface="Verdana"/>
                        <a:ea typeface="+mn-ea"/>
                        <a:cs typeface="+mn-cs"/>
                      </a:endParaRPr>
                    </a:p>
                  </a:txBody>
                  <a:tcPr marL="9525" marR="9525" marT="9525" marB="0"/>
                </a:tc>
              </a:tr>
              <a:tr h="326829">
                <a:tc>
                  <a:txBody>
                    <a:bodyPr/>
                    <a:lstStyle/>
                    <a:p>
                      <a:pPr algn="r" fontAlgn="t"/>
                      <a:r>
                        <a:rPr lang="fr-FR" sz="1400" b="0" i="0" u="none" strike="noStrike" dirty="0" smtClean="0">
                          <a:solidFill>
                            <a:srgbClr val="000000"/>
                          </a:solidFill>
                          <a:latin typeface="Verdana"/>
                        </a:rPr>
                        <a:t>2000</a:t>
                      </a:r>
                      <a:endParaRPr lang="fr-FR" sz="1400" b="0" i="0" u="none" strike="noStrike" dirty="0">
                        <a:solidFill>
                          <a:srgbClr val="000000"/>
                        </a:solidFill>
                        <a:latin typeface="Verdana"/>
                      </a:endParaRPr>
                    </a:p>
                  </a:txBody>
                  <a:tcPr marL="9525" marR="9525" marT="9525" marB="0"/>
                </a:tc>
                <a:tc>
                  <a:txBody>
                    <a:bodyPr/>
                    <a:lstStyle/>
                    <a:p>
                      <a:pPr algn="l" fontAlgn="t"/>
                      <a:r>
                        <a:rPr lang="fr-FR" sz="1400" b="0" i="0" u="none" strike="noStrike" kern="1200" dirty="0" smtClean="0">
                          <a:solidFill>
                            <a:srgbClr val="000000"/>
                          </a:solidFill>
                          <a:latin typeface="Verdana"/>
                          <a:ea typeface="+mn-ea"/>
                          <a:cs typeface="+mn-cs"/>
                        </a:rPr>
                        <a:t> premier éclatement de la bulle</a:t>
                      </a:r>
                      <a:r>
                        <a:rPr lang="fr-FR" sz="1400" b="0" i="0" u="none" strike="noStrike" kern="1200" baseline="0" dirty="0" smtClean="0">
                          <a:solidFill>
                            <a:srgbClr val="000000"/>
                          </a:solidFill>
                          <a:latin typeface="Verdana"/>
                          <a:ea typeface="+mn-ea"/>
                          <a:cs typeface="+mn-cs"/>
                        </a:rPr>
                        <a:t> Internet avec récession</a:t>
                      </a:r>
                      <a:endParaRPr lang="fr-FR" sz="1400" b="0" i="0" u="none" strike="noStrike" kern="1200" dirty="0">
                        <a:solidFill>
                          <a:srgbClr val="000000"/>
                        </a:solidFill>
                        <a:latin typeface="Verdana"/>
                        <a:ea typeface="+mn-ea"/>
                        <a:cs typeface="+mn-cs"/>
                      </a:endParaRPr>
                    </a:p>
                  </a:txBody>
                  <a:tcPr marL="9525" marR="9525" marT="9525" marB="0"/>
                </a:tc>
              </a:tr>
              <a:tr h="326829">
                <a:tc>
                  <a:txBody>
                    <a:bodyPr/>
                    <a:lstStyle/>
                    <a:p>
                      <a:pPr algn="r" fontAlgn="t"/>
                      <a:r>
                        <a:rPr lang="fr-FR" sz="1400" b="0" i="0" u="none" strike="noStrike" dirty="0" smtClean="0">
                          <a:solidFill>
                            <a:srgbClr val="000000"/>
                          </a:solidFill>
                          <a:latin typeface="Verdana"/>
                        </a:rPr>
                        <a:t>2000</a:t>
                      </a:r>
                      <a:endParaRPr lang="fr-FR" sz="1400" b="0" i="0" u="none" strike="noStrike" dirty="0">
                        <a:solidFill>
                          <a:srgbClr val="000000"/>
                        </a:solidFill>
                        <a:latin typeface="Verdana"/>
                      </a:endParaRPr>
                    </a:p>
                  </a:txBody>
                  <a:tcPr marL="9525" marR="9525" marT="9525" marB="0"/>
                </a:tc>
                <a:tc>
                  <a:txBody>
                    <a:bodyPr/>
                    <a:lstStyle/>
                    <a:p>
                      <a:pPr algn="l" fontAlgn="t"/>
                      <a:r>
                        <a:rPr lang="fr-FR" sz="1400" b="0" i="0" u="none" strike="noStrike" kern="1200" dirty="0" smtClean="0">
                          <a:solidFill>
                            <a:srgbClr val="000000"/>
                          </a:solidFill>
                          <a:latin typeface="Verdana"/>
                          <a:ea typeface="+mn-ea"/>
                          <a:cs typeface="+mn-cs"/>
                        </a:rPr>
                        <a:t> Les chinois créent le moteur de recherches </a:t>
                      </a:r>
                      <a:r>
                        <a:rPr lang="fr-FR" sz="1400" b="0" i="0" u="none" strike="noStrike" kern="1200" dirty="0" err="1" smtClean="0">
                          <a:solidFill>
                            <a:srgbClr val="000000"/>
                          </a:solidFill>
                          <a:latin typeface="Verdana"/>
                          <a:ea typeface="+mn-ea"/>
                          <a:cs typeface="+mn-cs"/>
                        </a:rPr>
                        <a:t>Baidu</a:t>
                      </a:r>
                      <a:r>
                        <a:rPr lang="fr-FR" sz="1400" b="0" i="0" u="none" strike="noStrike" kern="1200" dirty="0" smtClean="0">
                          <a:solidFill>
                            <a:srgbClr val="000000"/>
                          </a:solidFill>
                          <a:latin typeface="Verdana"/>
                          <a:ea typeface="+mn-ea"/>
                          <a:cs typeface="+mn-cs"/>
                        </a:rPr>
                        <a:t>. Aux ordres du gouvernement  participe au boycott des produits français en 2008 après les prises de position françaises sur el Tibet</a:t>
                      </a:r>
                      <a:endParaRPr lang="fr-FR" sz="1400" b="0" i="0" u="none" strike="noStrike" kern="1200" dirty="0">
                        <a:solidFill>
                          <a:srgbClr val="000000"/>
                        </a:solidFill>
                        <a:latin typeface="Verdana"/>
                        <a:ea typeface="+mn-ea"/>
                        <a:cs typeface="+mn-cs"/>
                      </a:endParaRPr>
                    </a:p>
                  </a:txBody>
                  <a:tcPr marL="9525" marR="9525" marT="9525" marB="0"/>
                </a:tc>
              </a:tr>
              <a:tr h="326829">
                <a:tc>
                  <a:txBody>
                    <a:bodyPr/>
                    <a:lstStyle/>
                    <a:p>
                      <a:pPr algn="r" fontAlgn="t"/>
                      <a:r>
                        <a:rPr lang="fr-FR" sz="1400" b="0" i="0" u="none" strike="noStrike" dirty="0" smtClean="0">
                          <a:solidFill>
                            <a:srgbClr val="000000"/>
                          </a:solidFill>
                          <a:latin typeface="Verdana"/>
                        </a:rPr>
                        <a:t>2001</a:t>
                      </a:r>
                      <a:endParaRPr lang="fr-FR" sz="1400" b="0" i="0" u="none" strike="noStrike" dirty="0">
                        <a:solidFill>
                          <a:srgbClr val="000000"/>
                        </a:solidFill>
                        <a:latin typeface="Verdana"/>
                      </a:endParaRPr>
                    </a:p>
                  </a:txBody>
                  <a:tcPr marL="9525" marR="9525" marT="9525" marB="0"/>
                </a:tc>
                <a:tc>
                  <a:txBody>
                    <a:bodyPr/>
                    <a:lstStyle/>
                    <a:p>
                      <a:pPr algn="l" fontAlgn="t"/>
                      <a:r>
                        <a:rPr lang="fr-FR" sz="1800" dirty="0" smtClean="0"/>
                        <a:t>Ward Cunningham lance </a:t>
                      </a:r>
                      <a:r>
                        <a:rPr lang="fr-FR" sz="1800" dirty="0" err="1" smtClean="0"/>
                        <a:t>Wikipedia</a:t>
                      </a:r>
                      <a:r>
                        <a:rPr lang="fr-FR" sz="1800" dirty="0" smtClean="0"/>
                        <a:t> avec Larry Sanger</a:t>
                      </a:r>
                      <a:endParaRPr lang="fr-FR" sz="1800" b="0" i="0" u="none" strike="noStrike" kern="1200" dirty="0">
                        <a:solidFill>
                          <a:srgbClr val="000000"/>
                        </a:solidFill>
                        <a:latin typeface="Verdana"/>
                        <a:ea typeface="+mn-ea"/>
                        <a:cs typeface="+mn-cs"/>
                      </a:endParaRPr>
                    </a:p>
                  </a:txBody>
                  <a:tcPr marL="9525" marR="9525" marT="9525" marB="0"/>
                </a:tc>
              </a:tr>
            </a:tbl>
          </a:graphicData>
        </a:graphic>
      </p:graphicFrame>
    </p:spTree>
  </p:cSld>
  <p:clrMapOvr>
    <a:masterClrMapping/>
  </p:clrMapOvr>
  <p:transition>
    <p:cut/>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à coins arrondis 3"/>
          <p:cNvSpPr/>
          <p:nvPr/>
        </p:nvSpPr>
        <p:spPr>
          <a:xfrm>
            <a:off x="161510" y="116632"/>
            <a:ext cx="8820980" cy="6336704"/>
          </a:xfrm>
          <a:prstGeom prst="roundRect">
            <a:avLst/>
          </a:prstGeom>
          <a:solidFill>
            <a:schemeClr val="tx2">
              <a:lumMod val="20000"/>
              <a:lumOff val="80000"/>
            </a:schemeClr>
          </a:solidFill>
          <a:ln w="41275" cmpd="sng">
            <a:solidFill>
              <a:schemeClr val="accent1"/>
            </a:solidFill>
          </a:ln>
          <a:effectLst>
            <a:outerShdw blurRad="152400" dist="317500" dir="5400000" sx="105000" sy="105000" rotWithShape="0">
              <a:prstClr val="black">
                <a:alpha val="15000"/>
              </a:prstClr>
            </a:outerShdw>
          </a:effectLst>
          <a:scene3d>
            <a:camera prst="orthographicFront"/>
            <a:lightRig rig="threePt" dir="t"/>
          </a:scene3d>
          <a:sp3d>
            <a:bevelT w="25400"/>
            <a:bevelB w="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dirty="0">
              <a:solidFill>
                <a:srgbClr val="333399"/>
              </a:solidFill>
            </a:endParaRPr>
          </a:p>
        </p:txBody>
      </p:sp>
      <p:sp>
        <p:nvSpPr>
          <p:cNvPr id="2" name="Titre 1"/>
          <p:cNvSpPr>
            <a:spLocks noGrp="1"/>
          </p:cNvSpPr>
          <p:nvPr>
            <p:ph type="ctrTitle"/>
          </p:nvPr>
        </p:nvSpPr>
        <p:spPr>
          <a:xfrm>
            <a:off x="468313" y="333375"/>
            <a:ext cx="8139112" cy="358775"/>
          </a:xfrm>
        </p:spPr>
        <p:txBody>
          <a:bodyPr>
            <a:noAutofit/>
          </a:bodyPr>
          <a:lstStyle/>
          <a:p>
            <a:pPr>
              <a:defRPr/>
            </a:pPr>
            <a:r>
              <a:rPr lang="fr-FR" sz="3600" dirty="0" smtClean="0"/>
              <a:t> </a:t>
            </a:r>
            <a:r>
              <a:rPr lang="fr-FR" sz="3600" b="1" dirty="0" smtClean="0">
                <a:solidFill>
                  <a:schemeClr val="tx2">
                    <a:lumMod val="75000"/>
                  </a:schemeClr>
                </a:solidFill>
                <a:effectLst>
                  <a:outerShdw blurRad="38100" dist="25400" dir="5400000" algn="tl" rotWithShape="0">
                    <a:srgbClr val="000000">
                      <a:alpha val="43000"/>
                    </a:srgbClr>
                  </a:outerShdw>
                </a:effectLst>
              </a:rPr>
              <a:t>Historique d’Internet</a:t>
            </a:r>
            <a:endParaRPr lang="fr-FR" sz="3600" b="1" dirty="0">
              <a:solidFill>
                <a:schemeClr val="tx2">
                  <a:lumMod val="75000"/>
                </a:schemeClr>
              </a:solidFill>
              <a:effectLst>
                <a:outerShdw blurRad="38100" dist="25400" dir="5400000" algn="tl" rotWithShape="0">
                  <a:srgbClr val="000000">
                    <a:alpha val="43000"/>
                  </a:srgbClr>
                </a:outerShdw>
              </a:effectLst>
            </a:endParaRPr>
          </a:p>
        </p:txBody>
      </p:sp>
      <p:graphicFrame>
        <p:nvGraphicFramePr>
          <p:cNvPr id="6" name="Tableau 5"/>
          <p:cNvGraphicFramePr>
            <a:graphicFrameLocks noGrp="1"/>
          </p:cNvGraphicFramePr>
          <p:nvPr/>
        </p:nvGraphicFramePr>
        <p:xfrm>
          <a:off x="323850" y="836613"/>
          <a:ext cx="7992888" cy="4022529"/>
        </p:xfrm>
        <a:graphic>
          <a:graphicData uri="http://schemas.openxmlformats.org/drawingml/2006/table">
            <a:tbl>
              <a:tblPr firstRow="1" bandRow="1">
                <a:tableStyleId>{5C22544A-7EE6-4342-B048-85BDC9FD1C3A}</a:tableStyleId>
              </a:tblPr>
              <a:tblGrid>
                <a:gridCol w="990269"/>
                <a:gridCol w="7002619"/>
              </a:tblGrid>
              <a:tr h="360040">
                <a:tc>
                  <a:txBody>
                    <a:bodyPr/>
                    <a:lstStyle/>
                    <a:p>
                      <a:r>
                        <a:rPr lang="fr-FR" sz="1600" dirty="0" smtClean="0"/>
                        <a:t>Dates</a:t>
                      </a:r>
                      <a:endParaRPr lang="fr-FR" sz="1600" dirty="0"/>
                    </a:p>
                  </a:txBody>
                  <a:tcPr/>
                </a:tc>
                <a:tc>
                  <a:txBody>
                    <a:bodyPr/>
                    <a:lstStyle/>
                    <a:p>
                      <a:r>
                        <a:rPr lang="fr-FR" dirty="0" smtClean="0"/>
                        <a:t>Evénements</a:t>
                      </a:r>
                      <a:endParaRPr lang="fr-FR" dirty="0"/>
                    </a:p>
                  </a:txBody>
                  <a:tcPr/>
                </a:tc>
              </a:tr>
              <a:tr h="326829">
                <a:tc>
                  <a:txBody>
                    <a:bodyPr/>
                    <a:lstStyle/>
                    <a:p>
                      <a:pPr algn="r" fontAlgn="t"/>
                      <a:r>
                        <a:rPr lang="fr-FR" sz="1800" b="0" i="0" u="none" strike="noStrike" dirty="0" smtClean="0">
                          <a:solidFill>
                            <a:srgbClr val="000000"/>
                          </a:solidFill>
                          <a:latin typeface="+mj-lt"/>
                        </a:rPr>
                        <a:t>2002</a:t>
                      </a:r>
                      <a:endParaRPr lang="fr-FR" sz="1800" b="0" i="0" u="none" strike="noStrike" dirty="0">
                        <a:solidFill>
                          <a:srgbClr val="000000"/>
                        </a:solidFill>
                        <a:latin typeface="+mj-lt"/>
                      </a:endParaRPr>
                    </a:p>
                  </a:txBody>
                  <a:tcPr marL="9525" marR="9525" marT="9525" marB="0"/>
                </a:tc>
                <a:tc>
                  <a:txBody>
                    <a:bodyPr/>
                    <a:lstStyle/>
                    <a:p>
                      <a:pPr algn="l" fontAlgn="t"/>
                      <a:r>
                        <a:rPr lang="fr-FR" sz="1800" b="0" i="0" u="none" strike="noStrike" kern="1200" dirty="0" smtClean="0">
                          <a:solidFill>
                            <a:srgbClr val="000000"/>
                          </a:solidFill>
                          <a:latin typeface="+mj-lt"/>
                          <a:ea typeface="+mn-ea"/>
                          <a:cs typeface="+mn-cs"/>
                        </a:rPr>
                        <a:t>Lancement de la 3G pour  les téléphones mobiles</a:t>
                      </a:r>
                      <a:endParaRPr lang="fr-FR" sz="1800" b="0" i="0" u="none" strike="noStrike" kern="1200" dirty="0">
                        <a:solidFill>
                          <a:srgbClr val="000000"/>
                        </a:solidFill>
                        <a:latin typeface="+mj-lt"/>
                        <a:ea typeface="+mn-ea"/>
                        <a:cs typeface="+mn-cs"/>
                      </a:endParaRPr>
                    </a:p>
                  </a:txBody>
                  <a:tcPr marL="9525" marR="9525" marT="9525" marB="0"/>
                </a:tc>
              </a:tr>
              <a:tr h="326829">
                <a:tc>
                  <a:txBody>
                    <a:bodyPr/>
                    <a:lstStyle/>
                    <a:p>
                      <a:pPr algn="r"/>
                      <a:r>
                        <a:rPr lang="fr-FR" sz="1800" dirty="0" smtClean="0">
                          <a:latin typeface="+mj-lt"/>
                        </a:rPr>
                        <a:t>2003</a:t>
                      </a:r>
                      <a:endParaRPr lang="fr-FR" sz="1800" dirty="0">
                        <a:latin typeface="+mj-lt"/>
                      </a:endParaRPr>
                    </a:p>
                  </a:txBody>
                  <a:tcPr marL="9525" marR="9525" marT="9525" marB="0"/>
                </a:tc>
                <a:tc>
                  <a:txBody>
                    <a:bodyPr/>
                    <a:lstStyle/>
                    <a:p>
                      <a:r>
                        <a:rPr lang="fr-FR" sz="1800" dirty="0" smtClean="0">
                          <a:latin typeface="+mj-lt"/>
                        </a:rPr>
                        <a:t>Dale </a:t>
                      </a:r>
                      <a:r>
                        <a:rPr lang="fr-FR" sz="1800" dirty="0" err="1" smtClean="0">
                          <a:latin typeface="+mj-lt"/>
                        </a:rPr>
                        <a:t>Dougherty</a:t>
                      </a:r>
                      <a:r>
                        <a:rPr lang="fr-FR" sz="1800" dirty="0" smtClean="0">
                          <a:latin typeface="+mj-lt"/>
                        </a:rPr>
                        <a:t> ( un des pionniers des site </a:t>
                      </a:r>
                      <a:r>
                        <a:rPr lang="fr-FR" sz="1800" dirty="0" err="1" smtClean="0">
                          <a:latin typeface="+mj-lt"/>
                        </a:rPr>
                        <a:t>smarchands</a:t>
                      </a:r>
                      <a:r>
                        <a:rPr lang="fr-FR" sz="1800" dirty="0" smtClean="0">
                          <a:latin typeface="+mj-lt"/>
                        </a:rPr>
                        <a:t>) lance l'expression « Web 2.0 » utilisée par en 2003, diffusée par Tim </a:t>
                      </a:r>
                      <a:r>
                        <a:rPr lang="fr-FR" sz="1800" dirty="0" err="1" smtClean="0">
                          <a:latin typeface="+mj-lt"/>
                        </a:rPr>
                        <a:t>O'Reilly</a:t>
                      </a:r>
                      <a:r>
                        <a:rPr lang="fr-FR" sz="1800" dirty="0" smtClean="0">
                          <a:latin typeface="+mj-lt"/>
                        </a:rPr>
                        <a:t> en 2004 et consolidée en 2005 avec l'exposé </a:t>
                      </a:r>
                      <a:r>
                        <a:rPr lang="fr-FR" sz="1800" dirty="0" err="1" smtClean="0">
                          <a:latin typeface="+mj-lt"/>
                        </a:rPr>
                        <a:t>What</a:t>
                      </a:r>
                      <a:r>
                        <a:rPr lang="fr-FR" sz="1800" dirty="0" smtClean="0">
                          <a:latin typeface="+mj-lt"/>
                        </a:rPr>
                        <a:t> Is Web 2.0  </a:t>
                      </a:r>
                    </a:p>
                    <a:p>
                      <a:r>
                        <a:rPr lang="fr-FR" sz="1800" dirty="0" err="1" smtClean="0">
                          <a:latin typeface="+mj-lt"/>
                        </a:rPr>
                        <a:t>Notionde</a:t>
                      </a:r>
                      <a:r>
                        <a:rPr lang="fr-FR" sz="1800" dirty="0" smtClean="0">
                          <a:latin typeface="+mj-lt"/>
                        </a:rPr>
                        <a:t> </a:t>
                      </a:r>
                      <a:r>
                        <a:rPr lang="fr-FR" sz="1800" dirty="0" err="1" smtClean="0">
                          <a:latin typeface="+mj-lt"/>
                        </a:rPr>
                        <a:t>crowdsourcing</a:t>
                      </a:r>
                      <a:r>
                        <a:rPr lang="fr-FR" sz="1800" dirty="0" smtClean="0">
                          <a:latin typeface="+mj-lt"/>
                        </a:rPr>
                        <a:t>. A la base du développement des réseaux sociaux </a:t>
                      </a:r>
                      <a:r>
                        <a:rPr lang="fr-FR" sz="1800" dirty="0" err="1" smtClean="0">
                          <a:latin typeface="+mj-lt"/>
                        </a:rPr>
                        <a:t>cf</a:t>
                      </a:r>
                      <a:r>
                        <a:rPr lang="fr-FR" sz="1800" dirty="0" smtClean="0">
                          <a:latin typeface="+mj-lt"/>
                        </a:rPr>
                        <a:t> </a:t>
                      </a:r>
                      <a:r>
                        <a:rPr lang="fr-FR" sz="1800" dirty="0" err="1" smtClean="0">
                          <a:latin typeface="+mj-lt"/>
                        </a:rPr>
                        <a:t>ifra</a:t>
                      </a:r>
                      <a:endParaRPr lang="fr-FR" sz="1800" dirty="0">
                        <a:latin typeface="+mj-lt"/>
                      </a:endParaRPr>
                    </a:p>
                  </a:txBody>
                  <a:tcPr marL="9525" marR="9525" marT="9525" marB="0"/>
                </a:tc>
              </a:tr>
              <a:tr h="326829">
                <a:tc>
                  <a:txBody>
                    <a:bodyPr/>
                    <a:lstStyle/>
                    <a:p>
                      <a:pPr algn="r" fontAlgn="t"/>
                      <a:r>
                        <a:rPr lang="fr-FR" sz="1800" b="0" i="0" u="none" strike="noStrike" dirty="0" smtClean="0">
                          <a:solidFill>
                            <a:srgbClr val="000000"/>
                          </a:solidFill>
                          <a:latin typeface="+mj-lt"/>
                        </a:rPr>
                        <a:t>2004</a:t>
                      </a:r>
                      <a:endParaRPr lang="fr-FR" sz="1800" b="0" i="0" u="none" strike="noStrike" dirty="0">
                        <a:solidFill>
                          <a:srgbClr val="000000"/>
                        </a:solidFill>
                        <a:latin typeface="+mj-lt"/>
                      </a:endParaRPr>
                    </a:p>
                  </a:txBody>
                  <a:tcPr marL="9525" marR="9525" marT="9525" marB="0"/>
                </a:tc>
                <a:tc>
                  <a:txBody>
                    <a:bodyPr/>
                    <a:lstStyle/>
                    <a:p>
                      <a:pPr algn="l" fontAlgn="t"/>
                      <a:r>
                        <a:rPr lang="fr-FR" sz="1800" b="0" i="0" u="none" strike="noStrike" kern="1200" dirty="0" smtClean="0">
                          <a:solidFill>
                            <a:srgbClr val="000000"/>
                          </a:solidFill>
                          <a:latin typeface="+mj-lt"/>
                          <a:ea typeface="+mn-ea"/>
                          <a:cs typeface="+mn-cs"/>
                        </a:rPr>
                        <a:t>Entrée en bourse de Google. Cotée 210 Ms de $ en 2008. 900 000 serveurs. 50 000 salariés. 1000 milliards de pages indexées en 2008.</a:t>
                      </a:r>
                      <a:endParaRPr lang="fr-FR" sz="1800" b="0" i="0" u="none" strike="noStrike" kern="1200" dirty="0">
                        <a:solidFill>
                          <a:srgbClr val="000000"/>
                        </a:solidFill>
                        <a:latin typeface="+mj-lt"/>
                        <a:ea typeface="+mn-ea"/>
                        <a:cs typeface="+mn-cs"/>
                      </a:endParaRPr>
                    </a:p>
                  </a:txBody>
                  <a:tcPr marL="9525" marR="9525" marT="9525" marB="0"/>
                </a:tc>
              </a:tr>
              <a:tr h="326829">
                <a:tc>
                  <a:txBody>
                    <a:bodyPr/>
                    <a:lstStyle/>
                    <a:p>
                      <a:pPr algn="r"/>
                      <a:r>
                        <a:rPr lang="fr-FR" sz="1800" dirty="0" smtClean="0">
                          <a:latin typeface="+mj-lt"/>
                        </a:rPr>
                        <a:t>2004</a:t>
                      </a:r>
                      <a:endParaRPr lang="fr-FR" sz="1800" dirty="0">
                        <a:latin typeface="+mj-lt"/>
                      </a:endParaRPr>
                    </a:p>
                  </a:txBody>
                  <a:tcPr marL="9525" marR="9525" marT="9525" marB="0"/>
                </a:tc>
                <a:tc>
                  <a:txBody>
                    <a:bodyPr/>
                    <a:lstStyle/>
                    <a:p>
                      <a:r>
                        <a:rPr lang="fr-FR" sz="1800" dirty="0" smtClean="0">
                          <a:latin typeface="+mj-lt"/>
                        </a:rPr>
                        <a:t>Google rachète Key </a:t>
                      </a:r>
                      <a:r>
                        <a:rPr lang="fr-FR" sz="1800" dirty="0" err="1" smtClean="0">
                          <a:latin typeface="+mj-lt"/>
                        </a:rPr>
                        <a:t>hole</a:t>
                      </a:r>
                      <a:r>
                        <a:rPr lang="fr-FR" sz="1800" dirty="0" smtClean="0">
                          <a:latin typeface="+mj-lt"/>
                        </a:rPr>
                        <a:t> et … lance Google </a:t>
                      </a:r>
                      <a:r>
                        <a:rPr lang="fr-FR" sz="1800" dirty="0" err="1" smtClean="0">
                          <a:latin typeface="+mj-lt"/>
                        </a:rPr>
                        <a:t>earth</a:t>
                      </a:r>
                      <a:r>
                        <a:rPr lang="fr-FR" sz="1800" dirty="0" smtClean="0">
                          <a:latin typeface="+mj-lt"/>
                        </a:rPr>
                        <a:t>. L’intègre à Google </a:t>
                      </a:r>
                      <a:r>
                        <a:rPr lang="fr-FR" sz="1800" dirty="0" err="1" smtClean="0">
                          <a:latin typeface="+mj-lt"/>
                        </a:rPr>
                        <a:t>maps</a:t>
                      </a:r>
                      <a:r>
                        <a:rPr lang="fr-FR" sz="1800" dirty="0" smtClean="0">
                          <a:latin typeface="+mj-lt"/>
                        </a:rPr>
                        <a:t>.</a:t>
                      </a:r>
                      <a:r>
                        <a:rPr lang="fr-FR" sz="1800" baseline="0" dirty="0" smtClean="0">
                          <a:latin typeface="+mj-lt"/>
                        </a:rPr>
                        <a:t> La même année rachète </a:t>
                      </a:r>
                      <a:r>
                        <a:rPr lang="fr-FR" sz="1800" baseline="0" dirty="0" err="1" smtClean="0">
                          <a:latin typeface="+mj-lt"/>
                        </a:rPr>
                        <a:t>Android</a:t>
                      </a:r>
                      <a:r>
                        <a:rPr lang="fr-FR" sz="1800" baseline="0" dirty="0" smtClean="0">
                          <a:latin typeface="+mj-lt"/>
                        </a:rPr>
                        <a:t> et </a:t>
                      </a:r>
                      <a:r>
                        <a:rPr lang="fr-FR" sz="1800" baseline="0" dirty="0" err="1" smtClean="0">
                          <a:latin typeface="+mj-lt"/>
                        </a:rPr>
                        <a:t>Picasa</a:t>
                      </a:r>
                      <a:r>
                        <a:rPr lang="fr-FR" sz="1800" baseline="0" dirty="0" smtClean="0">
                          <a:latin typeface="+mj-lt"/>
                        </a:rPr>
                        <a:t> .</a:t>
                      </a:r>
                      <a:endParaRPr lang="fr-FR" sz="1800" dirty="0">
                        <a:latin typeface="+mj-lt"/>
                      </a:endParaRPr>
                    </a:p>
                  </a:txBody>
                  <a:tcPr marL="9525" marR="9525" marT="9525" marB="0"/>
                </a:tc>
              </a:tr>
              <a:tr h="326829">
                <a:tc>
                  <a:txBody>
                    <a:bodyPr/>
                    <a:lstStyle/>
                    <a:p>
                      <a:pPr algn="r" fontAlgn="t"/>
                      <a:r>
                        <a:rPr lang="fr-FR" sz="1800" b="0" i="0" u="none" strike="noStrike" dirty="0" smtClean="0">
                          <a:solidFill>
                            <a:srgbClr val="000000"/>
                          </a:solidFill>
                          <a:latin typeface="+mj-lt"/>
                        </a:rPr>
                        <a:t>2005</a:t>
                      </a:r>
                      <a:endParaRPr lang="fr-FR" sz="1800" b="0" i="0" u="none" strike="noStrike" dirty="0">
                        <a:solidFill>
                          <a:srgbClr val="000000"/>
                        </a:solidFill>
                        <a:latin typeface="+mj-lt"/>
                      </a:endParaRPr>
                    </a:p>
                  </a:txBody>
                  <a:tcPr marL="9525" marR="9525" marT="9525" marB="0"/>
                </a:tc>
                <a:tc>
                  <a:txBody>
                    <a:bodyPr/>
                    <a:lstStyle/>
                    <a:p>
                      <a:pPr algn="l" fontAlgn="t"/>
                      <a:r>
                        <a:rPr lang="fr-FR" sz="1800" b="0" i="0" u="none" strike="noStrike" kern="1200" dirty="0" smtClean="0">
                          <a:solidFill>
                            <a:srgbClr val="000000"/>
                          </a:solidFill>
                          <a:latin typeface="+mj-lt"/>
                          <a:ea typeface="+mn-ea"/>
                          <a:cs typeface="+mn-cs"/>
                        </a:rPr>
                        <a:t>Internet Explorer 7 lancé avec Vista. Ses parts de  marché diminuent avec la concurrence de </a:t>
                      </a:r>
                      <a:r>
                        <a:rPr lang="fr-FR" sz="1800" b="0" i="0" u="none" strike="noStrike" kern="1200" dirty="0" err="1" smtClean="0">
                          <a:solidFill>
                            <a:srgbClr val="000000"/>
                          </a:solidFill>
                          <a:latin typeface="+mj-lt"/>
                          <a:ea typeface="+mn-ea"/>
                          <a:cs typeface="+mn-cs"/>
                        </a:rPr>
                        <a:t>Firefox</a:t>
                      </a:r>
                      <a:r>
                        <a:rPr lang="fr-FR" sz="1800" b="0" i="0" u="none" strike="noStrike" kern="1200" dirty="0" smtClean="0">
                          <a:solidFill>
                            <a:srgbClr val="000000"/>
                          </a:solidFill>
                          <a:latin typeface="+mj-lt"/>
                          <a:ea typeface="+mn-ea"/>
                          <a:cs typeface="+mn-cs"/>
                        </a:rPr>
                        <a:t> ( pic à 80% de part de marche n’est plus que de 40% aujourd’hui</a:t>
                      </a:r>
                      <a:endParaRPr lang="fr-FR" sz="1800" b="0" i="0" u="none" strike="noStrike" kern="1200" dirty="0">
                        <a:solidFill>
                          <a:srgbClr val="000000"/>
                        </a:solidFill>
                        <a:latin typeface="+mj-lt"/>
                        <a:ea typeface="+mn-ea"/>
                        <a:cs typeface="+mn-cs"/>
                      </a:endParaRPr>
                    </a:p>
                  </a:txBody>
                  <a:tcPr marL="9525" marR="9525" marT="9525" marB="0"/>
                </a:tc>
              </a:tr>
            </a:tbl>
          </a:graphicData>
        </a:graphic>
      </p:graphicFrame>
    </p:spTree>
  </p:cSld>
  <p:clrMapOvr>
    <a:masterClrMapping/>
  </p:clrMapOvr>
  <p:transition>
    <p:cut/>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à coins arrondis 3"/>
          <p:cNvSpPr/>
          <p:nvPr/>
        </p:nvSpPr>
        <p:spPr>
          <a:xfrm>
            <a:off x="161510" y="116632"/>
            <a:ext cx="8820980" cy="6336704"/>
          </a:xfrm>
          <a:prstGeom prst="roundRect">
            <a:avLst/>
          </a:prstGeom>
          <a:solidFill>
            <a:schemeClr val="tx2">
              <a:lumMod val="20000"/>
              <a:lumOff val="80000"/>
            </a:schemeClr>
          </a:solidFill>
          <a:ln w="41275" cmpd="sng">
            <a:solidFill>
              <a:schemeClr val="accent1"/>
            </a:solidFill>
          </a:ln>
          <a:effectLst>
            <a:outerShdw blurRad="152400" dist="317500" dir="5400000" sx="105000" sy="105000" rotWithShape="0">
              <a:prstClr val="black">
                <a:alpha val="15000"/>
              </a:prstClr>
            </a:outerShdw>
          </a:effectLst>
          <a:scene3d>
            <a:camera prst="orthographicFront"/>
            <a:lightRig rig="threePt" dir="t"/>
          </a:scene3d>
          <a:sp3d>
            <a:bevelT w="25400"/>
            <a:bevelB w="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dirty="0">
              <a:solidFill>
                <a:srgbClr val="333399"/>
              </a:solidFill>
            </a:endParaRPr>
          </a:p>
        </p:txBody>
      </p:sp>
      <p:sp>
        <p:nvSpPr>
          <p:cNvPr id="2" name="Titre 1"/>
          <p:cNvSpPr>
            <a:spLocks noGrp="1"/>
          </p:cNvSpPr>
          <p:nvPr>
            <p:ph type="ctrTitle"/>
          </p:nvPr>
        </p:nvSpPr>
        <p:spPr>
          <a:xfrm>
            <a:off x="468313" y="333375"/>
            <a:ext cx="8139112" cy="358775"/>
          </a:xfrm>
        </p:spPr>
        <p:txBody>
          <a:bodyPr>
            <a:noAutofit/>
          </a:bodyPr>
          <a:lstStyle/>
          <a:p>
            <a:pPr>
              <a:defRPr/>
            </a:pPr>
            <a:r>
              <a:rPr lang="fr-FR" sz="3600" dirty="0" smtClean="0"/>
              <a:t> </a:t>
            </a:r>
            <a:r>
              <a:rPr lang="fr-FR" sz="3600" b="1" dirty="0" smtClean="0">
                <a:solidFill>
                  <a:schemeClr val="tx2">
                    <a:lumMod val="75000"/>
                  </a:schemeClr>
                </a:solidFill>
                <a:effectLst>
                  <a:outerShdw blurRad="38100" dist="25400" dir="5400000" algn="tl" rotWithShape="0">
                    <a:srgbClr val="000000">
                      <a:alpha val="43000"/>
                    </a:srgbClr>
                  </a:outerShdw>
                </a:effectLst>
              </a:rPr>
              <a:t>Historique d’Internet</a:t>
            </a:r>
            <a:endParaRPr lang="fr-FR" sz="3600" b="1" dirty="0">
              <a:solidFill>
                <a:schemeClr val="tx2">
                  <a:lumMod val="75000"/>
                </a:schemeClr>
              </a:solidFill>
              <a:effectLst>
                <a:outerShdw blurRad="38100" dist="25400" dir="5400000" algn="tl" rotWithShape="0">
                  <a:srgbClr val="000000">
                    <a:alpha val="43000"/>
                  </a:srgbClr>
                </a:outerShdw>
              </a:effectLst>
            </a:endParaRPr>
          </a:p>
        </p:txBody>
      </p:sp>
      <p:graphicFrame>
        <p:nvGraphicFramePr>
          <p:cNvPr id="6" name="Tableau 5"/>
          <p:cNvGraphicFramePr>
            <a:graphicFrameLocks noGrp="1"/>
          </p:cNvGraphicFramePr>
          <p:nvPr/>
        </p:nvGraphicFramePr>
        <p:xfrm>
          <a:off x="323850" y="836613"/>
          <a:ext cx="7992888" cy="4549869"/>
        </p:xfrm>
        <a:graphic>
          <a:graphicData uri="http://schemas.openxmlformats.org/drawingml/2006/table">
            <a:tbl>
              <a:tblPr firstRow="1" bandRow="1">
                <a:tableStyleId>{5C22544A-7EE6-4342-B048-85BDC9FD1C3A}</a:tableStyleId>
              </a:tblPr>
              <a:tblGrid>
                <a:gridCol w="1273203"/>
                <a:gridCol w="6719685"/>
              </a:tblGrid>
              <a:tr h="360040">
                <a:tc>
                  <a:txBody>
                    <a:bodyPr/>
                    <a:lstStyle/>
                    <a:p>
                      <a:r>
                        <a:rPr lang="fr-FR" sz="1600" dirty="0" smtClean="0"/>
                        <a:t>Dates</a:t>
                      </a:r>
                      <a:endParaRPr lang="fr-FR" sz="1600" dirty="0"/>
                    </a:p>
                  </a:txBody>
                  <a:tcPr/>
                </a:tc>
                <a:tc>
                  <a:txBody>
                    <a:bodyPr/>
                    <a:lstStyle/>
                    <a:p>
                      <a:r>
                        <a:rPr lang="fr-FR" dirty="0" smtClean="0"/>
                        <a:t>Evénements</a:t>
                      </a:r>
                      <a:endParaRPr lang="fr-FR" dirty="0"/>
                    </a:p>
                  </a:txBody>
                  <a:tcPr/>
                </a:tc>
              </a:tr>
              <a:tr h="326829">
                <a:tc>
                  <a:txBody>
                    <a:bodyPr/>
                    <a:lstStyle/>
                    <a:p>
                      <a:pPr algn="r" fontAlgn="t"/>
                      <a:r>
                        <a:rPr lang="fr-FR" sz="1800" b="0" i="0" u="none" strike="noStrike" dirty="0" smtClean="0">
                          <a:solidFill>
                            <a:srgbClr val="000000"/>
                          </a:solidFill>
                          <a:latin typeface="+mj-lt"/>
                        </a:rPr>
                        <a:t>2005</a:t>
                      </a:r>
                      <a:endParaRPr lang="fr-FR" sz="1800" b="0" i="0" u="none" strike="noStrike" dirty="0">
                        <a:solidFill>
                          <a:srgbClr val="000000"/>
                        </a:solidFill>
                        <a:latin typeface="+mj-lt"/>
                      </a:endParaRPr>
                    </a:p>
                  </a:txBody>
                  <a:tcPr marL="9525" marR="9525" marT="9525"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fr-FR" sz="1800" b="0" i="0" u="none" strike="noStrike" kern="1200" dirty="0" smtClean="0">
                          <a:solidFill>
                            <a:srgbClr val="000000"/>
                          </a:solidFill>
                          <a:latin typeface="+mj-lt"/>
                          <a:ea typeface="+mn-ea"/>
                          <a:cs typeface="+mn-cs"/>
                        </a:rPr>
                        <a:t>Google lance sa bibliothèque</a:t>
                      </a:r>
                      <a:r>
                        <a:rPr lang="fr-FR" sz="1800" b="0" i="0" u="none" strike="noStrike" kern="1200" baseline="0" dirty="0" smtClean="0">
                          <a:solidFill>
                            <a:srgbClr val="000000"/>
                          </a:solidFill>
                          <a:latin typeface="+mj-lt"/>
                          <a:ea typeface="+mn-ea"/>
                          <a:cs typeface="+mn-cs"/>
                        </a:rPr>
                        <a:t> numérique en France. Plainte aux USA de la part d’éditeurs sur le projet Google </a:t>
                      </a:r>
                      <a:r>
                        <a:rPr lang="fr-FR" sz="1800" b="0" i="0" u="none" strike="noStrike" kern="1200" baseline="0" dirty="0" err="1" smtClean="0">
                          <a:solidFill>
                            <a:srgbClr val="000000"/>
                          </a:solidFill>
                          <a:latin typeface="+mj-lt"/>
                          <a:ea typeface="+mn-ea"/>
                          <a:cs typeface="+mn-cs"/>
                        </a:rPr>
                        <a:t>Print</a:t>
                      </a:r>
                      <a:r>
                        <a:rPr lang="fr-FR" sz="1800" b="0" i="0" u="none" strike="noStrike" kern="1200" dirty="0" smtClean="0">
                          <a:solidFill>
                            <a:srgbClr val="000000"/>
                          </a:solidFill>
                          <a:latin typeface="+mj-lt"/>
                          <a:ea typeface="+mn-ea"/>
                          <a:cs typeface="+mn-cs"/>
                        </a:rPr>
                        <a:t>. En décembre 2005, le Financial Times élit  </a:t>
                      </a:r>
                      <a:r>
                        <a:rPr lang="fr-FR" sz="1800" b="0" i="0" u="none" strike="noStrike" kern="1200" dirty="0" err="1" smtClean="0">
                          <a:solidFill>
                            <a:srgbClr val="000000"/>
                          </a:solidFill>
                          <a:latin typeface="+mj-lt"/>
                          <a:ea typeface="+mn-ea"/>
                          <a:cs typeface="+mn-cs"/>
                        </a:rPr>
                        <a:t>Sergey</a:t>
                      </a:r>
                      <a:r>
                        <a:rPr lang="fr-FR" sz="1800" b="0" i="0" u="none" strike="noStrike" kern="1200" dirty="0" smtClean="0">
                          <a:solidFill>
                            <a:srgbClr val="000000"/>
                          </a:solidFill>
                          <a:latin typeface="+mj-lt"/>
                          <a:ea typeface="+mn-ea"/>
                          <a:cs typeface="+mn-cs"/>
                        </a:rPr>
                        <a:t> Brin et Larry Page hommes de l'année</a:t>
                      </a:r>
                      <a:endParaRPr lang="fr-FR" sz="1800" b="0" i="0" u="none" strike="noStrike" kern="1200" dirty="0">
                        <a:solidFill>
                          <a:srgbClr val="000000"/>
                        </a:solidFill>
                        <a:latin typeface="+mj-lt"/>
                        <a:ea typeface="+mn-ea"/>
                        <a:cs typeface="+mn-cs"/>
                      </a:endParaRPr>
                    </a:p>
                  </a:txBody>
                  <a:tcPr marL="9525" marR="9525" marT="9525" marB="0"/>
                </a:tc>
              </a:tr>
              <a:tr h="326829">
                <a:tc>
                  <a:txBody>
                    <a:bodyPr/>
                    <a:lstStyle/>
                    <a:p>
                      <a:pPr algn="r" fontAlgn="t"/>
                      <a:r>
                        <a:rPr lang="fr-FR" sz="1800" b="0" i="0" u="none" strike="noStrike" dirty="0" smtClean="0">
                          <a:solidFill>
                            <a:srgbClr val="000000"/>
                          </a:solidFill>
                          <a:latin typeface="+mj-lt"/>
                        </a:rPr>
                        <a:t>2007</a:t>
                      </a:r>
                      <a:endParaRPr lang="fr-FR" sz="1800" b="0" i="0" u="none" strike="noStrike" dirty="0">
                        <a:solidFill>
                          <a:srgbClr val="000000"/>
                        </a:solidFill>
                        <a:latin typeface="+mj-lt"/>
                      </a:endParaRPr>
                    </a:p>
                  </a:txBody>
                  <a:tcPr marL="9525" marR="9525" marT="9525"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fr-FR" sz="1800" b="0" i="0" u="none" strike="noStrike" kern="1200" dirty="0" smtClean="0">
                          <a:solidFill>
                            <a:srgbClr val="000000"/>
                          </a:solidFill>
                          <a:latin typeface="+mj-lt"/>
                          <a:ea typeface="+mn-ea"/>
                          <a:cs typeface="+mn-cs"/>
                        </a:rPr>
                        <a:t>Lancement de l’</a:t>
                      </a:r>
                      <a:r>
                        <a:rPr lang="fr-FR" sz="1800" b="0" i="0" u="none" strike="noStrike" kern="1200" dirty="0" err="1" smtClean="0">
                          <a:solidFill>
                            <a:srgbClr val="000000"/>
                          </a:solidFill>
                          <a:latin typeface="+mj-lt"/>
                          <a:ea typeface="+mn-ea"/>
                          <a:cs typeface="+mn-cs"/>
                        </a:rPr>
                        <a:t>Iphone</a:t>
                      </a:r>
                      <a:endParaRPr lang="fr-FR" sz="1800" b="0" i="0" u="none" strike="noStrike" kern="1200" dirty="0">
                        <a:solidFill>
                          <a:srgbClr val="000000"/>
                        </a:solidFill>
                        <a:latin typeface="+mj-lt"/>
                        <a:ea typeface="+mn-ea"/>
                        <a:cs typeface="+mn-cs"/>
                      </a:endParaRPr>
                    </a:p>
                  </a:txBody>
                  <a:tcPr marL="9525" marR="9525" marT="9525" marB="0"/>
                </a:tc>
              </a:tr>
              <a:tr h="287362">
                <a:tc>
                  <a:txBody>
                    <a:bodyPr/>
                    <a:lstStyle/>
                    <a:p>
                      <a:pPr algn="r" fontAlgn="t"/>
                      <a:r>
                        <a:rPr lang="fr-FR" sz="1800" b="0" i="0" u="none" strike="noStrike" dirty="0" smtClean="0">
                          <a:solidFill>
                            <a:srgbClr val="000000"/>
                          </a:solidFill>
                          <a:latin typeface="+mj-lt"/>
                        </a:rPr>
                        <a:t>2007</a:t>
                      </a:r>
                      <a:endParaRPr lang="fr-FR" sz="1800" b="0" i="0" u="none" strike="noStrike" dirty="0">
                        <a:solidFill>
                          <a:srgbClr val="000000"/>
                        </a:solidFill>
                        <a:latin typeface="+mj-lt"/>
                      </a:endParaRPr>
                    </a:p>
                  </a:txBody>
                  <a:tcPr marL="9525" marR="9525" marT="9525" marB="0"/>
                </a:tc>
                <a:tc>
                  <a:txBody>
                    <a:bodyPr/>
                    <a:lstStyle/>
                    <a:p>
                      <a:pPr algn="l" fontAlgn="t"/>
                      <a:r>
                        <a:rPr lang="fr-FR" sz="1800" dirty="0" smtClean="0">
                          <a:latin typeface="+mj-lt"/>
                        </a:rPr>
                        <a:t> </a:t>
                      </a:r>
                      <a:r>
                        <a:rPr lang="fr-FR" sz="1800" b="0" i="0" u="none" strike="noStrike" kern="1200" baseline="0" dirty="0" smtClean="0">
                          <a:solidFill>
                            <a:srgbClr val="000000"/>
                          </a:solidFill>
                          <a:latin typeface="+mj-lt"/>
                          <a:ea typeface="+mn-ea"/>
                          <a:cs typeface="+mn-cs"/>
                        </a:rPr>
                        <a:t>Amazon commercialise son propre lecteur de livres numériques, le </a:t>
                      </a:r>
                      <a:r>
                        <a:rPr lang="fr-FR" sz="1800" b="0" i="0" u="none" strike="noStrike" kern="1200" baseline="0" dirty="0" err="1" smtClean="0">
                          <a:solidFill>
                            <a:srgbClr val="000000"/>
                          </a:solidFill>
                          <a:latin typeface="+mj-lt"/>
                          <a:ea typeface="+mn-ea"/>
                          <a:cs typeface="+mn-cs"/>
                        </a:rPr>
                        <a:t>Kindle</a:t>
                      </a:r>
                      <a:endParaRPr lang="fr-FR" sz="1800" b="0" i="0" u="none" strike="noStrike" kern="1200" baseline="0" dirty="0">
                        <a:solidFill>
                          <a:srgbClr val="000000"/>
                        </a:solidFill>
                        <a:latin typeface="+mj-lt"/>
                        <a:ea typeface="+mn-ea"/>
                        <a:cs typeface="+mn-cs"/>
                      </a:endParaRPr>
                    </a:p>
                  </a:txBody>
                  <a:tcPr marL="9525" marR="9525" marT="9525" marB="0"/>
                </a:tc>
              </a:tr>
              <a:tr h="326829">
                <a:tc>
                  <a:txBody>
                    <a:bodyPr/>
                    <a:lstStyle/>
                    <a:p>
                      <a:pPr algn="r"/>
                      <a:r>
                        <a:rPr lang="fr-FR" sz="1800" dirty="0" smtClean="0">
                          <a:latin typeface="+mj-lt"/>
                        </a:rPr>
                        <a:t>2007</a:t>
                      </a:r>
                      <a:endParaRPr lang="fr-FR" sz="1800" dirty="0">
                        <a:latin typeface="+mj-lt"/>
                      </a:endParaRPr>
                    </a:p>
                  </a:txBody>
                  <a:tcPr marL="9525" marR="9525" marT="9525" marB="0"/>
                </a:tc>
                <a:tc>
                  <a:txBody>
                    <a:bodyPr/>
                    <a:lstStyle/>
                    <a:p>
                      <a:r>
                        <a:rPr lang="fr-FR" sz="1800" dirty="0" smtClean="0">
                          <a:latin typeface="+mj-lt"/>
                        </a:rPr>
                        <a:t>Google rachète la </a:t>
                      </a:r>
                      <a:r>
                        <a:rPr lang="fr-FR" sz="1800" dirty="0" err="1" smtClean="0">
                          <a:latin typeface="+mj-lt"/>
                        </a:rPr>
                        <a:t>start</a:t>
                      </a:r>
                      <a:r>
                        <a:rPr lang="fr-FR" sz="1800" dirty="0" smtClean="0">
                          <a:latin typeface="+mj-lt"/>
                        </a:rPr>
                        <a:t> up </a:t>
                      </a:r>
                      <a:r>
                        <a:rPr lang="fr-FR" sz="1800" dirty="0" err="1" smtClean="0">
                          <a:latin typeface="+mj-lt"/>
                        </a:rPr>
                        <a:t>Android</a:t>
                      </a:r>
                      <a:r>
                        <a:rPr lang="fr-FR" sz="1800" dirty="0" smtClean="0">
                          <a:latin typeface="+mj-lt"/>
                        </a:rPr>
                        <a:t> pour l’exploitation d’Internet en téléphonie mobile</a:t>
                      </a:r>
                      <a:endParaRPr lang="fr-FR" sz="1800" dirty="0">
                        <a:latin typeface="+mj-lt"/>
                      </a:endParaRPr>
                    </a:p>
                  </a:txBody>
                  <a:tcPr marL="9525" marR="9525" marT="9525" marB="0"/>
                </a:tc>
              </a:tr>
              <a:tr h="326829">
                <a:tc>
                  <a:txBody>
                    <a:bodyPr/>
                    <a:lstStyle/>
                    <a:p>
                      <a:pPr algn="r" fontAlgn="t"/>
                      <a:r>
                        <a:rPr lang="fr-FR" sz="1800" b="0" i="0" u="none" strike="noStrike" dirty="0" smtClean="0">
                          <a:solidFill>
                            <a:srgbClr val="000000"/>
                          </a:solidFill>
                          <a:latin typeface="+mj-lt"/>
                        </a:rPr>
                        <a:t>2008</a:t>
                      </a:r>
                      <a:endParaRPr lang="fr-FR" sz="1800" b="0" i="0" u="none" strike="noStrike" dirty="0">
                        <a:solidFill>
                          <a:srgbClr val="000000"/>
                        </a:solidFill>
                        <a:latin typeface="+mj-lt"/>
                      </a:endParaRPr>
                    </a:p>
                  </a:txBody>
                  <a:tcPr marL="9525" marR="9525" marT="9525" marB="0"/>
                </a:tc>
                <a:tc>
                  <a:txBody>
                    <a:bodyPr/>
                    <a:lstStyle/>
                    <a:p>
                      <a:pPr algn="l" fontAlgn="t"/>
                      <a:r>
                        <a:rPr lang="fr-FR" sz="1800" b="0" i="0" u="none" strike="noStrike" kern="1200" dirty="0" smtClean="0">
                          <a:solidFill>
                            <a:srgbClr val="000000"/>
                          </a:solidFill>
                          <a:latin typeface="+mj-lt"/>
                          <a:ea typeface="+mn-ea"/>
                          <a:cs typeface="+mn-cs"/>
                        </a:rPr>
                        <a:t>Google </a:t>
                      </a:r>
                      <a:r>
                        <a:rPr lang="fr-FR" sz="1800" b="0" i="0" u="none" strike="noStrike" kern="1200" dirty="0" err="1" smtClean="0">
                          <a:solidFill>
                            <a:srgbClr val="000000"/>
                          </a:solidFill>
                          <a:latin typeface="+mj-lt"/>
                          <a:ea typeface="+mn-ea"/>
                          <a:cs typeface="+mn-cs"/>
                        </a:rPr>
                        <a:t>earth</a:t>
                      </a:r>
                      <a:r>
                        <a:rPr lang="fr-FR" sz="1800" b="0" i="0" u="none" strike="noStrike" kern="1200" dirty="0" smtClean="0">
                          <a:solidFill>
                            <a:srgbClr val="000000"/>
                          </a:solidFill>
                          <a:latin typeface="+mj-lt"/>
                          <a:ea typeface="+mn-ea"/>
                          <a:cs typeface="+mn-cs"/>
                        </a:rPr>
                        <a:t> sur I-phone</a:t>
                      </a:r>
                      <a:endParaRPr lang="fr-FR" sz="1800" b="0" i="0" u="none" strike="noStrike" kern="1200" dirty="0">
                        <a:solidFill>
                          <a:srgbClr val="000000"/>
                        </a:solidFill>
                        <a:latin typeface="+mj-lt"/>
                        <a:ea typeface="+mn-ea"/>
                        <a:cs typeface="+mn-cs"/>
                      </a:endParaRPr>
                    </a:p>
                  </a:txBody>
                  <a:tcPr marL="9525" marR="9525" marT="9525" marB="0"/>
                </a:tc>
              </a:tr>
              <a:tr h="326829">
                <a:tc>
                  <a:txBody>
                    <a:bodyPr/>
                    <a:lstStyle/>
                    <a:p>
                      <a:pPr algn="r" fontAlgn="t"/>
                      <a:r>
                        <a:rPr lang="fr-FR" sz="1800" b="0" i="0" u="none" strike="noStrike" dirty="0" smtClean="0">
                          <a:solidFill>
                            <a:srgbClr val="000000"/>
                          </a:solidFill>
                          <a:latin typeface="+mj-lt"/>
                        </a:rPr>
                        <a:t>2008</a:t>
                      </a:r>
                      <a:endParaRPr lang="fr-FR" sz="1800" b="0" i="0" u="none" strike="noStrike" dirty="0">
                        <a:solidFill>
                          <a:srgbClr val="000000"/>
                        </a:solidFill>
                        <a:latin typeface="+mj-lt"/>
                      </a:endParaRPr>
                    </a:p>
                  </a:txBody>
                  <a:tcPr marL="9525" marR="9525" marT="9525" marB="0"/>
                </a:tc>
                <a:tc>
                  <a:txBody>
                    <a:bodyPr/>
                    <a:lstStyle/>
                    <a:p>
                      <a:pPr algn="l" fontAlgn="t"/>
                      <a:r>
                        <a:rPr lang="fr-FR" sz="1800" b="0" i="0" u="none" strike="noStrike" kern="1200" dirty="0" smtClean="0">
                          <a:solidFill>
                            <a:srgbClr val="000000"/>
                          </a:solidFill>
                          <a:latin typeface="+mj-lt"/>
                          <a:ea typeface="+mn-ea"/>
                          <a:cs typeface="+mn-cs"/>
                        </a:rPr>
                        <a:t>10  000 </a:t>
                      </a:r>
                      <a:r>
                        <a:rPr lang="fr-FR" sz="1800" b="0" i="0" u="none" strike="noStrike" kern="1200" dirty="0" err="1" smtClean="0">
                          <a:solidFill>
                            <a:srgbClr val="000000"/>
                          </a:solidFill>
                          <a:latin typeface="+mj-lt"/>
                          <a:ea typeface="+mn-ea"/>
                          <a:cs typeface="+mn-cs"/>
                        </a:rPr>
                        <a:t>000</a:t>
                      </a:r>
                      <a:r>
                        <a:rPr lang="fr-FR" sz="1800" b="0" i="0" u="none" strike="noStrike" kern="1200" dirty="0" smtClean="0">
                          <a:solidFill>
                            <a:srgbClr val="000000"/>
                          </a:solidFill>
                          <a:latin typeface="+mj-lt"/>
                          <a:ea typeface="+mn-ea"/>
                          <a:cs typeface="+mn-cs"/>
                        </a:rPr>
                        <a:t> article de </a:t>
                      </a:r>
                      <a:r>
                        <a:rPr lang="fr-FR" sz="1800" b="0" i="0" u="none" strike="noStrike" kern="1200" dirty="0" err="1" smtClean="0">
                          <a:solidFill>
                            <a:srgbClr val="000000"/>
                          </a:solidFill>
                          <a:latin typeface="+mj-lt"/>
                          <a:ea typeface="+mn-ea"/>
                          <a:cs typeface="+mn-cs"/>
                        </a:rPr>
                        <a:t>Wikipedia</a:t>
                      </a:r>
                      <a:endParaRPr lang="fr-FR" sz="1800" b="0" i="0" u="none" strike="noStrike" kern="1200" dirty="0">
                        <a:solidFill>
                          <a:srgbClr val="000000"/>
                        </a:solidFill>
                        <a:latin typeface="+mj-lt"/>
                        <a:ea typeface="+mn-ea"/>
                        <a:cs typeface="+mn-cs"/>
                      </a:endParaRPr>
                    </a:p>
                  </a:txBody>
                  <a:tcPr marL="9525" marR="9525" marT="9525" marB="0"/>
                </a:tc>
              </a:tr>
              <a:tr h="326829">
                <a:tc>
                  <a:txBody>
                    <a:bodyPr/>
                    <a:lstStyle/>
                    <a:p>
                      <a:pPr algn="r" fontAlgn="t"/>
                      <a:r>
                        <a:rPr lang="fr-FR" sz="1800" b="0" i="0" u="none" strike="noStrike" dirty="0" smtClean="0">
                          <a:solidFill>
                            <a:srgbClr val="000000"/>
                          </a:solidFill>
                          <a:latin typeface="+mj-lt"/>
                        </a:rPr>
                        <a:t>2005/2010</a:t>
                      </a:r>
                      <a:endParaRPr lang="fr-FR" sz="1800" b="0" i="0" u="none" strike="noStrike" dirty="0">
                        <a:solidFill>
                          <a:srgbClr val="000000"/>
                        </a:solidFill>
                        <a:latin typeface="+mj-lt"/>
                      </a:endParaRPr>
                    </a:p>
                  </a:txBody>
                  <a:tcPr marL="9525" marR="9525" marT="9525" marB="0"/>
                </a:tc>
                <a:tc>
                  <a:txBody>
                    <a:bodyPr/>
                    <a:lstStyle/>
                    <a:p>
                      <a:pPr algn="l" fontAlgn="t"/>
                      <a:r>
                        <a:rPr lang="fr-FR" sz="1800" b="0" i="0" u="none" strike="noStrike" kern="1200" dirty="0" smtClean="0">
                          <a:solidFill>
                            <a:srgbClr val="000000"/>
                          </a:solidFill>
                          <a:latin typeface="+mj-lt"/>
                          <a:ea typeface="+mn-ea"/>
                          <a:cs typeface="+mn-cs"/>
                        </a:rPr>
                        <a:t>Développement de la réalité augmentée</a:t>
                      </a:r>
                      <a:endParaRPr lang="fr-FR" sz="1800" b="0" i="0" u="none" strike="noStrike" kern="1200" dirty="0">
                        <a:solidFill>
                          <a:srgbClr val="000000"/>
                        </a:solidFill>
                        <a:latin typeface="+mj-lt"/>
                        <a:ea typeface="+mn-ea"/>
                        <a:cs typeface="+mn-cs"/>
                      </a:endParaRPr>
                    </a:p>
                  </a:txBody>
                  <a:tcPr marL="9525" marR="9525" marT="9525" marB="0"/>
                </a:tc>
              </a:tr>
              <a:tr h="326829">
                <a:tc>
                  <a:txBody>
                    <a:bodyPr/>
                    <a:lstStyle/>
                    <a:p>
                      <a:pPr algn="r" fontAlgn="t"/>
                      <a:r>
                        <a:rPr lang="fr-FR" sz="1800" b="0" i="0" u="none" strike="noStrike" dirty="0" smtClean="0">
                          <a:solidFill>
                            <a:srgbClr val="000000"/>
                          </a:solidFill>
                          <a:latin typeface="+mj-lt"/>
                        </a:rPr>
                        <a:t>2011</a:t>
                      </a:r>
                      <a:endParaRPr lang="fr-FR" sz="1800" b="0" i="0" u="none" strike="noStrike" dirty="0">
                        <a:solidFill>
                          <a:srgbClr val="000000"/>
                        </a:solidFill>
                        <a:latin typeface="+mj-lt"/>
                      </a:endParaRPr>
                    </a:p>
                  </a:txBody>
                  <a:tcPr marL="9525" marR="9525" marT="9525" marB="0"/>
                </a:tc>
                <a:tc>
                  <a:txBody>
                    <a:bodyPr/>
                    <a:lstStyle/>
                    <a:p>
                      <a:pPr algn="l" fontAlgn="t"/>
                      <a:r>
                        <a:rPr lang="fr-FR" sz="1800" b="0" i="0" u="none" strike="noStrike" kern="1200" dirty="0" smtClean="0">
                          <a:solidFill>
                            <a:srgbClr val="000000"/>
                          </a:solidFill>
                          <a:latin typeface="+mj-lt"/>
                          <a:ea typeface="+mn-ea"/>
                          <a:cs typeface="+mn-cs"/>
                        </a:rPr>
                        <a:t>Le Printemps Arabe se répand grâce à Internet</a:t>
                      </a:r>
                      <a:endParaRPr lang="fr-FR" sz="1800" b="0" i="0" u="none" strike="noStrike" kern="1200" dirty="0">
                        <a:solidFill>
                          <a:srgbClr val="000000"/>
                        </a:solidFill>
                        <a:latin typeface="+mj-lt"/>
                        <a:ea typeface="+mn-ea"/>
                        <a:cs typeface="+mn-cs"/>
                      </a:endParaRPr>
                    </a:p>
                  </a:txBody>
                  <a:tcPr marL="9525" marR="9525" marT="9525" marB="0"/>
                </a:tc>
              </a:tr>
              <a:tr h="326829">
                <a:tc>
                  <a:txBody>
                    <a:bodyPr/>
                    <a:lstStyle/>
                    <a:p>
                      <a:pPr algn="r" fontAlgn="t"/>
                      <a:r>
                        <a:rPr lang="fr-FR" sz="1800" b="0" i="0" u="none" strike="noStrike" dirty="0" smtClean="0">
                          <a:solidFill>
                            <a:srgbClr val="000000"/>
                          </a:solidFill>
                          <a:latin typeface="+mj-lt"/>
                        </a:rPr>
                        <a:t>2011</a:t>
                      </a:r>
                      <a:endParaRPr lang="fr-FR" sz="1800" b="0" i="0" u="none" strike="noStrike" dirty="0">
                        <a:solidFill>
                          <a:srgbClr val="000000"/>
                        </a:solidFill>
                        <a:latin typeface="+mj-lt"/>
                      </a:endParaRPr>
                    </a:p>
                  </a:txBody>
                  <a:tcPr marL="9525" marR="9525" marT="9525" marB="0"/>
                </a:tc>
                <a:tc>
                  <a:txBody>
                    <a:bodyPr/>
                    <a:lstStyle/>
                    <a:p>
                      <a:pPr algn="l" fontAlgn="t"/>
                      <a:r>
                        <a:rPr lang="fr-FR" sz="1800" b="0" i="0" u="none" strike="noStrike" kern="1200" dirty="0" smtClean="0">
                          <a:solidFill>
                            <a:srgbClr val="000000"/>
                          </a:solidFill>
                          <a:latin typeface="+mj-lt"/>
                          <a:ea typeface="+mn-ea"/>
                          <a:cs typeface="+mn-cs"/>
                        </a:rPr>
                        <a:t>  156 millions e blogs dans le  monde</a:t>
                      </a:r>
                      <a:endParaRPr lang="fr-FR" sz="1800" b="0" i="0" u="none" strike="noStrike" kern="1200" dirty="0">
                        <a:solidFill>
                          <a:srgbClr val="000000"/>
                        </a:solidFill>
                        <a:latin typeface="+mj-lt"/>
                        <a:ea typeface="+mn-ea"/>
                        <a:cs typeface="+mn-cs"/>
                      </a:endParaRPr>
                    </a:p>
                  </a:txBody>
                  <a:tcPr marL="9525" marR="9525" marT="9525" marB="0"/>
                </a:tc>
              </a:tr>
            </a:tbl>
          </a:graphicData>
        </a:graphic>
      </p:graphicFrame>
    </p:spTree>
  </p:cSld>
  <p:clrMapOvr>
    <a:masterClrMapping/>
  </p:clrMapOvr>
  <p:transition>
    <p:cut/>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à coins arrondis 4"/>
          <p:cNvSpPr/>
          <p:nvPr/>
        </p:nvSpPr>
        <p:spPr>
          <a:xfrm>
            <a:off x="1042988" y="260350"/>
            <a:ext cx="7345362" cy="576263"/>
          </a:xfrm>
          <a:prstGeom prst="roundRect">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a:p>
        </p:txBody>
      </p:sp>
      <p:sp>
        <p:nvSpPr>
          <p:cNvPr id="2" name="Titre 1"/>
          <p:cNvSpPr>
            <a:spLocks noGrp="1"/>
          </p:cNvSpPr>
          <p:nvPr>
            <p:ph type="title"/>
          </p:nvPr>
        </p:nvSpPr>
        <p:spPr>
          <a:xfrm>
            <a:off x="457200" y="274638"/>
            <a:ext cx="8229600" cy="561975"/>
          </a:xfrm>
        </p:spPr>
        <p:txBody>
          <a:bodyPr>
            <a:normAutofit fontScale="90000"/>
          </a:bodyPr>
          <a:lstStyle/>
          <a:p>
            <a:pPr>
              <a:defRPr/>
            </a:pPr>
            <a:r>
              <a:rPr lang="fr-FR" dirty="0" smtClean="0">
                <a:solidFill>
                  <a:schemeClr val="bg1"/>
                </a:solidFill>
              </a:rPr>
              <a:t>Histoire des  réseaux sociaux</a:t>
            </a:r>
            <a:endParaRPr lang="fr-FR" dirty="0">
              <a:solidFill>
                <a:schemeClr val="bg1"/>
              </a:solidFill>
            </a:endParaRPr>
          </a:p>
        </p:txBody>
      </p:sp>
      <p:sp>
        <p:nvSpPr>
          <p:cNvPr id="4" name="Espace réservé du numéro de diapositive 3"/>
          <p:cNvSpPr>
            <a:spLocks noGrp="1"/>
          </p:cNvSpPr>
          <p:nvPr>
            <p:ph type="sldNum" sz="quarter" idx="12"/>
          </p:nvPr>
        </p:nvSpPr>
        <p:spPr/>
        <p:txBody>
          <a:bodyPr/>
          <a:lstStyle/>
          <a:p>
            <a:pPr>
              <a:defRPr/>
            </a:pPr>
            <a:fld id="{E4D7656F-D489-4947-9082-5CCDFB237590}" type="slidenum">
              <a:rPr lang="fr-FR" smtClean="0"/>
              <a:pPr>
                <a:defRPr/>
              </a:pPr>
              <a:t>117</a:t>
            </a:fld>
            <a:endParaRPr lang="fr-FR"/>
          </a:p>
        </p:txBody>
      </p:sp>
      <p:graphicFrame>
        <p:nvGraphicFramePr>
          <p:cNvPr id="6" name="Tableau 5"/>
          <p:cNvGraphicFramePr>
            <a:graphicFrameLocks noGrp="1"/>
          </p:cNvGraphicFramePr>
          <p:nvPr/>
        </p:nvGraphicFramePr>
        <p:xfrm>
          <a:off x="611188" y="1341438"/>
          <a:ext cx="7992888" cy="4506885"/>
        </p:xfrm>
        <a:graphic>
          <a:graphicData uri="http://schemas.openxmlformats.org/drawingml/2006/table">
            <a:tbl>
              <a:tblPr firstRow="1" bandRow="1">
                <a:tableStyleId>{5C22544A-7EE6-4342-B048-85BDC9FD1C3A}</a:tableStyleId>
              </a:tblPr>
              <a:tblGrid>
                <a:gridCol w="990269"/>
                <a:gridCol w="7002619"/>
              </a:tblGrid>
              <a:tr h="360040">
                <a:tc>
                  <a:txBody>
                    <a:bodyPr/>
                    <a:lstStyle/>
                    <a:p>
                      <a:r>
                        <a:rPr lang="fr-FR" sz="1600" dirty="0" smtClean="0"/>
                        <a:t>Dates</a:t>
                      </a:r>
                      <a:endParaRPr lang="fr-FR" sz="1600" dirty="0"/>
                    </a:p>
                  </a:txBody>
                  <a:tcPr/>
                </a:tc>
                <a:tc>
                  <a:txBody>
                    <a:bodyPr/>
                    <a:lstStyle/>
                    <a:p>
                      <a:r>
                        <a:rPr lang="fr-FR" dirty="0" smtClean="0"/>
                        <a:t>Evénements</a:t>
                      </a:r>
                      <a:endParaRPr lang="fr-FR" dirty="0"/>
                    </a:p>
                  </a:txBody>
                  <a:tcPr/>
                </a:tc>
              </a:tr>
              <a:tr h="326829">
                <a:tc>
                  <a:txBody>
                    <a:bodyPr/>
                    <a:lstStyle/>
                    <a:p>
                      <a:pPr algn="r" fontAlgn="t"/>
                      <a:r>
                        <a:rPr lang="fr-FR" sz="1800" b="0" i="0" u="none" strike="noStrike" dirty="0" smtClean="0">
                          <a:solidFill>
                            <a:srgbClr val="000000"/>
                          </a:solidFill>
                          <a:latin typeface="+mj-lt"/>
                        </a:rPr>
                        <a:t>1978</a:t>
                      </a:r>
                      <a:endParaRPr lang="fr-FR" sz="1800" b="0" i="0" u="none" strike="noStrike" dirty="0">
                        <a:solidFill>
                          <a:srgbClr val="000000"/>
                        </a:solidFill>
                        <a:latin typeface="+mj-lt"/>
                      </a:endParaRPr>
                    </a:p>
                  </a:txBody>
                  <a:tcPr marL="9525" marR="9525" marT="9525" marB="0"/>
                </a:tc>
                <a:tc>
                  <a:txBody>
                    <a:bodyPr/>
                    <a:lstStyle/>
                    <a:p>
                      <a:pPr algn="l" fontAlgn="t"/>
                      <a:r>
                        <a:rPr lang="fr-FR" sz="1800" b="0" i="0" u="none" strike="noStrike" kern="1200" dirty="0" smtClean="0">
                          <a:solidFill>
                            <a:srgbClr val="000000"/>
                          </a:solidFill>
                          <a:latin typeface="+mj-lt"/>
                          <a:ea typeface="+mn-ea"/>
                          <a:cs typeface="+mn-cs"/>
                        </a:rPr>
                        <a:t>Ward </a:t>
                      </a:r>
                      <a:r>
                        <a:rPr lang="fr-FR" sz="1800" b="0" i="0" u="none" strike="noStrike" kern="1200" dirty="0" err="1" smtClean="0">
                          <a:solidFill>
                            <a:srgbClr val="000000"/>
                          </a:solidFill>
                          <a:latin typeface="+mj-lt"/>
                          <a:ea typeface="+mn-ea"/>
                          <a:cs typeface="+mn-cs"/>
                        </a:rPr>
                        <a:t>Christiensen</a:t>
                      </a:r>
                      <a:r>
                        <a:rPr lang="fr-FR" sz="1800" b="0" i="0" u="none" strike="noStrike" kern="1200" dirty="0" smtClean="0">
                          <a:solidFill>
                            <a:srgbClr val="000000"/>
                          </a:solidFill>
                          <a:latin typeface="+mj-lt"/>
                          <a:ea typeface="+mn-ea"/>
                          <a:cs typeface="+mn-cs"/>
                        </a:rPr>
                        <a:t> et Randy Suess inventent le BBS </a:t>
                      </a:r>
                      <a:r>
                        <a:rPr lang="fr-FR" sz="1800" b="0" i="0" u="none" strike="noStrike" kern="1200" dirty="0" err="1" smtClean="0">
                          <a:solidFill>
                            <a:srgbClr val="000000"/>
                          </a:solidFill>
                          <a:latin typeface="+mj-lt"/>
                          <a:ea typeface="+mn-ea"/>
                          <a:cs typeface="+mn-cs"/>
                        </a:rPr>
                        <a:t>computered</a:t>
                      </a:r>
                      <a:r>
                        <a:rPr lang="fr-FR" sz="1800" b="0" i="0" u="none" strike="noStrike" kern="1200" dirty="0" smtClean="0">
                          <a:solidFill>
                            <a:srgbClr val="000000"/>
                          </a:solidFill>
                          <a:latin typeface="+mj-lt"/>
                          <a:ea typeface="+mn-ea"/>
                          <a:cs typeface="+mn-cs"/>
                        </a:rPr>
                        <a:t> bulletin </a:t>
                      </a:r>
                      <a:r>
                        <a:rPr lang="fr-FR" sz="1800" b="0" i="0" u="none" strike="noStrike" kern="1200" dirty="0" err="1" smtClean="0">
                          <a:solidFill>
                            <a:srgbClr val="000000"/>
                          </a:solidFill>
                          <a:latin typeface="+mj-lt"/>
                          <a:ea typeface="+mn-ea"/>
                          <a:cs typeface="+mn-cs"/>
                        </a:rPr>
                        <a:t>board</a:t>
                      </a:r>
                      <a:r>
                        <a:rPr lang="fr-FR" sz="1800" b="0" i="0" u="none" strike="noStrike" kern="1200" dirty="0" smtClean="0">
                          <a:solidFill>
                            <a:srgbClr val="000000"/>
                          </a:solidFill>
                          <a:latin typeface="+mj-lt"/>
                          <a:ea typeface="+mn-ea"/>
                          <a:cs typeface="+mn-cs"/>
                        </a:rPr>
                        <a:t> system</a:t>
                      </a:r>
                      <a:endParaRPr lang="fr-FR" sz="1800" b="0" i="0" u="none" strike="noStrike" kern="1200" dirty="0">
                        <a:solidFill>
                          <a:srgbClr val="000000"/>
                        </a:solidFill>
                        <a:latin typeface="+mj-lt"/>
                        <a:ea typeface="+mn-ea"/>
                        <a:cs typeface="+mn-cs"/>
                      </a:endParaRPr>
                    </a:p>
                  </a:txBody>
                  <a:tcPr marL="9525" marR="9525" marT="9525" marB="0"/>
                </a:tc>
              </a:tr>
              <a:tr h="326829">
                <a:tc>
                  <a:txBody>
                    <a:bodyPr/>
                    <a:lstStyle/>
                    <a:p>
                      <a:pPr algn="r"/>
                      <a:r>
                        <a:rPr lang="fr-FR" sz="1800" dirty="0" smtClean="0">
                          <a:latin typeface="+mj-lt"/>
                        </a:rPr>
                        <a:t>1993</a:t>
                      </a:r>
                    </a:p>
                    <a:p>
                      <a:pPr algn="r"/>
                      <a:endParaRPr lang="fr-FR" sz="1800" dirty="0">
                        <a:latin typeface="+mj-lt"/>
                      </a:endParaRPr>
                    </a:p>
                  </a:txBody>
                  <a:tcPr marL="9525" marR="9525" marT="9525"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latin typeface="+mj-lt"/>
                        </a:rPr>
                        <a:t>Premier browser grand public  </a:t>
                      </a:r>
                      <a:r>
                        <a:rPr lang="fr-FR" sz="1800" dirty="0" err="1" smtClean="0">
                          <a:latin typeface="+mj-lt"/>
                        </a:rPr>
                        <a:t>Mosaic</a:t>
                      </a:r>
                      <a:endParaRPr lang="fr-FR" sz="1800" dirty="0" smtClean="0">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800" b="0" i="0" u="none" strike="noStrike" kern="1200" dirty="0" err="1" smtClean="0">
                          <a:solidFill>
                            <a:srgbClr val="000000"/>
                          </a:solidFill>
                          <a:latin typeface="+mj-lt"/>
                          <a:ea typeface="+mn-ea"/>
                          <a:cs typeface="+mn-cs"/>
                        </a:rPr>
                        <a:t>Geocities</a:t>
                      </a:r>
                      <a:r>
                        <a:rPr lang="fr-FR" sz="1800" b="0" i="0" u="none" strike="noStrike" kern="1200" dirty="0" smtClean="0">
                          <a:solidFill>
                            <a:srgbClr val="000000"/>
                          </a:solidFill>
                          <a:latin typeface="+mj-lt"/>
                          <a:ea typeface="+mn-ea"/>
                          <a:cs typeface="+mn-cs"/>
                        </a:rPr>
                        <a:t> est lancé </a:t>
                      </a:r>
                      <a:r>
                        <a:rPr lang="fr-FR" sz="1800" b="0" i="0" u="none" strike="noStrike" kern="1200" baseline="0" dirty="0" smtClean="0">
                          <a:solidFill>
                            <a:srgbClr val="000000"/>
                          </a:solidFill>
                          <a:latin typeface="+mj-lt"/>
                          <a:ea typeface="+mn-ea"/>
                          <a:cs typeface="+mn-cs"/>
                        </a:rPr>
                        <a:t>pour permettre la création de sites</a:t>
                      </a:r>
                      <a:endParaRPr lang="fr-FR" sz="1800" dirty="0">
                        <a:latin typeface="+mj-lt"/>
                      </a:endParaRPr>
                    </a:p>
                  </a:txBody>
                  <a:tcPr marL="9525" marR="9525" marT="9525" marB="0"/>
                </a:tc>
              </a:tr>
              <a:tr h="326829">
                <a:tc>
                  <a:txBody>
                    <a:bodyPr/>
                    <a:lstStyle/>
                    <a:p>
                      <a:pPr algn="r" fontAlgn="t"/>
                      <a:r>
                        <a:rPr lang="fr-FR" sz="1800" b="0" i="0" u="none" strike="noStrike" dirty="0" smtClean="0">
                          <a:solidFill>
                            <a:srgbClr val="000000"/>
                          </a:solidFill>
                          <a:latin typeface="+mj-lt"/>
                        </a:rPr>
                        <a:t>1994</a:t>
                      </a:r>
                      <a:endParaRPr lang="fr-FR" sz="1800" b="0" i="0" u="none" strike="noStrike" dirty="0">
                        <a:solidFill>
                          <a:srgbClr val="000000"/>
                        </a:solidFill>
                        <a:latin typeface="+mj-lt"/>
                      </a:endParaRPr>
                    </a:p>
                  </a:txBody>
                  <a:tcPr marL="9525" marR="9525" marT="9525" marB="0"/>
                </a:tc>
                <a:tc>
                  <a:txBody>
                    <a:bodyPr/>
                    <a:lstStyle/>
                    <a:p>
                      <a:pPr algn="l" fontAlgn="t"/>
                      <a:r>
                        <a:rPr lang="fr-FR" sz="1800" b="0" i="0" u="none" strike="noStrike" kern="1200" dirty="0" smtClean="0">
                          <a:solidFill>
                            <a:srgbClr val="000000"/>
                          </a:solidFill>
                          <a:latin typeface="+mj-lt"/>
                          <a:ea typeface="+mn-ea"/>
                          <a:cs typeface="+mn-cs"/>
                        </a:rPr>
                        <a:t>Lancement du mot Internet dans le grand public comme </a:t>
                      </a:r>
                      <a:r>
                        <a:rPr lang="fr-FR" sz="1800" b="0" i="0" u="none" strike="noStrike" kern="1200" dirty="0" err="1" smtClean="0">
                          <a:solidFill>
                            <a:srgbClr val="000000"/>
                          </a:solidFill>
                          <a:latin typeface="+mj-lt"/>
                          <a:ea typeface="+mn-ea"/>
                          <a:cs typeface="+mn-cs"/>
                        </a:rPr>
                        <a:t>auoroute</a:t>
                      </a:r>
                      <a:r>
                        <a:rPr lang="fr-FR" sz="1800" b="0" i="0" u="none" strike="noStrike" kern="1200" dirty="0" smtClean="0">
                          <a:solidFill>
                            <a:srgbClr val="000000"/>
                          </a:solidFill>
                          <a:latin typeface="+mj-lt"/>
                          <a:ea typeface="+mn-ea"/>
                          <a:cs typeface="+mn-cs"/>
                        </a:rPr>
                        <a:t> de l’information</a:t>
                      </a:r>
                      <a:endParaRPr lang="fr-FR" sz="1800" b="0" i="0" u="none" strike="noStrike" kern="1200" dirty="0">
                        <a:solidFill>
                          <a:srgbClr val="000000"/>
                        </a:solidFill>
                        <a:latin typeface="+mj-lt"/>
                        <a:ea typeface="+mn-ea"/>
                        <a:cs typeface="+mn-cs"/>
                      </a:endParaRPr>
                    </a:p>
                  </a:txBody>
                  <a:tcPr marL="9525" marR="9525" marT="9525" marB="0"/>
                </a:tc>
              </a:tr>
              <a:tr h="326829">
                <a:tc>
                  <a:txBody>
                    <a:bodyPr/>
                    <a:lstStyle/>
                    <a:p>
                      <a:pPr algn="r"/>
                      <a:r>
                        <a:rPr lang="fr-FR" sz="1800" dirty="0" smtClean="0">
                          <a:latin typeface="+mj-lt"/>
                        </a:rPr>
                        <a:t>1995</a:t>
                      </a:r>
                      <a:endParaRPr lang="fr-FR" sz="1800" dirty="0">
                        <a:latin typeface="+mj-lt"/>
                      </a:endParaRPr>
                    </a:p>
                  </a:txBody>
                  <a:tcPr marL="9525" marR="9525" marT="9525" marB="0"/>
                </a:tc>
                <a:tc>
                  <a:txBody>
                    <a:bodyPr/>
                    <a:lstStyle/>
                    <a:p>
                      <a:r>
                        <a:rPr lang="fr-FR" sz="1800" dirty="0" smtClean="0">
                          <a:latin typeface="+mj-lt"/>
                        </a:rPr>
                        <a:t> 1  million de sites sur Internet</a:t>
                      </a:r>
                      <a:r>
                        <a:rPr lang="fr-FR" sz="1800" baseline="0" dirty="0" smtClean="0">
                          <a:latin typeface="+mj-lt"/>
                        </a:rPr>
                        <a:t>.</a:t>
                      </a:r>
                      <a:endParaRPr lang="fr-FR" sz="1800" dirty="0">
                        <a:latin typeface="+mj-lt"/>
                      </a:endParaRPr>
                    </a:p>
                  </a:txBody>
                  <a:tcPr marL="9525" marR="9525" marT="9525" marB="0"/>
                </a:tc>
              </a:tr>
              <a:tr h="326829">
                <a:tc>
                  <a:txBody>
                    <a:bodyPr/>
                    <a:lstStyle/>
                    <a:p>
                      <a:pPr algn="r" fontAlgn="t"/>
                      <a:r>
                        <a:rPr lang="fr-FR" sz="1800" b="0" i="0" u="none" strike="noStrike" dirty="0" smtClean="0">
                          <a:solidFill>
                            <a:srgbClr val="000000"/>
                          </a:solidFill>
                          <a:latin typeface="+mj-lt"/>
                        </a:rPr>
                        <a:t>1997</a:t>
                      </a:r>
                      <a:endParaRPr lang="fr-FR" sz="1800" b="0" i="0" u="none" strike="noStrike" dirty="0">
                        <a:solidFill>
                          <a:srgbClr val="000000"/>
                        </a:solidFill>
                        <a:latin typeface="+mj-lt"/>
                      </a:endParaRPr>
                    </a:p>
                  </a:txBody>
                  <a:tcPr marL="9525" marR="9525" marT="9525" marB="0"/>
                </a:tc>
                <a:tc>
                  <a:txBody>
                    <a:bodyPr/>
                    <a:lstStyle/>
                    <a:p>
                      <a:pPr algn="l" fontAlgn="t"/>
                      <a:r>
                        <a:rPr lang="fr-FR" sz="1800" b="0" i="0" u="none" strike="noStrike" kern="1200" dirty="0" err="1" smtClean="0">
                          <a:solidFill>
                            <a:srgbClr val="000000"/>
                          </a:solidFill>
                          <a:latin typeface="+mj-lt"/>
                          <a:ea typeface="+mn-ea"/>
                          <a:cs typeface="+mn-cs"/>
                        </a:rPr>
                        <a:t>Geocities</a:t>
                      </a:r>
                      <a:r>
                        <a:rPr lang="fr-FR" sz="1800" b="0" i="0" u="none" strike="noStrike" kern="1200" dirty="0" smtClean="0">
                          <a:solidFill>
                            <a:srgbClr val="000000"/>
                          </a:solidFill>
                          <a:latin typeface="+mj-lt"/>
                          <a:ea typeface="+mn-ea"/>
                          <a:cs typeface="+mn-cs"/>
                        </a:rPr>
                        <a:t> dépasse  1 million de membres. Lancement d’AOL  instant </a:t>
                      </a:r>
                      <a:r>
                        <a:rPr lang="fr-FR" sz="1800" b="0" i="0" u="none" strike="noStrike" kern="1200" dirty="0" err="1" smtClean="0">
                          <a:solidFill>
                            <a:srgbClr val="000000"/>
                          </a:solidFill>
                          <a:latin typeface="+mj-lt"/>
                          <a:ea typeface="+mn-ea"/>
                          <a:cs typeface="+mn-cs"/>
                        </a:rPr>
                        <a:t>messenger</a:t>
                      </a:r>
                      <a:endParaRPr lang="fr-FR" sz="1800" b="0" i="0" u="none" strike="noStrike" kern="1200" dirty="0" smtClean="0">
                        <a:solidFill>
                          <a:srgbClr val="000000"/>
                        </a:solidFill>
                        <a:latin typeface="+mj-lt"/>
                        <a:ea typeface="+mn-ea"/>
                        <a:cs typeface="+mn-cs"/>
                      </a:endParaRPr>
                    </a:p>
                    <a:p>
                      <a:pPr algn="l" fontAlgn="t"/>
                      <a:r>
                        <a:rPr lang="fr-FR" sz="1800" b="0" i="0" u="none" strike="noStrike" kern="1200" dirty="0" err="1" smtClean="0">
                          <a:solidFill>
                            <a:srgbClr val="000000"/>
                          </a:solidFill>
                          <a:latin typeface="+mj-lt"/>
                          <a:ea typeface="+mn-ea"/>
                          <a:cs typeface="+mn-cs"/>
                        </a:rPr>
                        <a:t>Blogging</a:t>
                      </a:r>
                      <a:r>
                        <a:rPr lang="fr-FR" sz="1800" b="0" i="0" u="none" strike="noStrike" kern="1200" dirty="0" smtClean="0">
                          <a:solidFill>
                            <a:srgbClr val="000000"/>
                          </a:solidFill>
                          <a:latin typeface="+mj-lt"/>
                          <a:ea typeface="+mn-ea"/>
                          <a:cs typeface="+mn-cs"/>
                        </a:rPr>
                        <a:t> lance Google</a:t>
                      </a:r>
                      <a:endParaRPr lang="fr-FR" sz="1800" b="0" i="0" u="none" strike="noStrike" kern="1200" dirty="0">
                        <a:solidFill>
                          <a:srgbClr val="000000"/>
                        </a:solidFill>
                        <a:latin typeface="+mj-lt"/>
                        <a:ea typeface="+mn-ea"/>
                        <a:cs typeface="+mn-cs"/>
                      </a:endParaRPr>
                    </a:p>
                  </a:txBody>
                  <a:tcPr marL="9525" marR="9525" marT="9525" marB="0"/>
                </a:tc>
              </a:tr>
              <a:tr h="326829">
                <a:tc>
                  <a:txBody>
                    <a:bodyPr/>
                    <a:lstStyle/>
                    <a:p>
                      <a:pPr algn="r" fontAlgn="t"/>
                      <a:r>
                        <a:rPr lang="fr-FR" sz="1800" b="0" i="0" u="none" strike="noStrike" dirty="0" smtClean="0">
                          <a:solidFill>
                            <a:srgbClr val="000000"/>
                          </a:solidFill>
                          <a:latin typeface="+mj-lt"/>
                        </a:rPr>
                        <a:t>1998</a:t>
                      </a:r>
                      <a:endParaRPr lang="fr-FR" sz="1800" b="0" i="0" u="none" strike="noStrike" dirty="0">
                        <a:solidFill>
                          <a:srgbClr val="000000"/>
                        </a:solidFill>
                        <a:latin typeface="+mj-lt"/>
                      </a:endParaRPr>
                    </a:p>
                  </a:txBody>
                  <a:tcPr marL="9525" marR="9525" marT="9525" marB="0"/>
                </a:tc>
                <a:tc>
                  <a:txBody>
                    <a:bodyPr/>
                    <a:lstStyle/>
                    <a:p>
                      <a:pPr algn="l" fontAlgn="t"/>
                      <a:r>
                        <a:rPr lang="fr-FR" sz="1800" b="0" i="0" u="none" strike="noStrike" kern="1200" dirty="0" err="1" smtClean="0">
                          <a:solidFill>
                            <a:srgbClr val="000000"/>
                          </a:solidFill>
                          <a:latin typeface="+mj-lt"/>
                          <a:ea typeface="+mn-ea"/>
                          <a:cs typeface="+mn-cs"/>
                        </a:rPr>
                        <a:t>Yaohoo</a:t>
                      </a:r>
                      <a:r>
                        <a:rPr lang="fr-FR" sz="1800" b="0" i="0" u="none" strike="noStrike" kern="1200" dirty="0" smtClean="0">
                          <a:solidFill>
                            <a:srgbClr val="000000"/>
                          </a:solidFill>
                          <a:latin typeface="+mj-lt"/>
                          <a:ea typeface="+mn-ea"/>
                          <a:cs typeface="+mn-cs"/>
                        </a:rPr>
                        <a:t> rachète </a:t>
                      </a:r>
                      <a:r>
                        <a:rPr lang="fr-FR" sz="1800" b="0" i="0" u="none" strike="noStrike" kern="1200" dirty="0" err="1" smtClean="0">
                          <a:solidFill>
                            <a:srgbClr val="000000"/>
                          </a:solidFill>
                          <a:latin typeface="+mj-lt"/>
                          <a:ea typeface="+mn-ea"/>
                          <a:cs typeface="+mn-cs"/>
                        </a:rPr>
                        <a:t>Geocities</a:t>
                      </a:r>
                      <a:endParaRPr lang="fr-FR" sz="1800" b="0" i="0" u="none" strike="noStrike" kern="1200" dirty="0">
                        <a:solidFill>
                          <a:srgbClr val="000000"/>
                        </a:solidFill>
                        <a:latin typeface="+mj-lt"/>
                        <a:ea typeface="+mn-ea"/>
                        <a:cs typeface="+mn-cs"/>
                      </a:endParaRPr>
                    </a:p>
                  </a:txBody>
                  <a:tcPr marL="9525" marR="9525" marT="9525" marB="0"/>
                </a:tc>
              </a:tr>
              <a:tr h="326829">
                <a:tc>
                  <a:txBody>
                    <a:bodyPr/>
                    <a:lstStyle/>
                    <a:p>
                      <a:pPr algn="r" fontAlgn="t"/>
                      <a:r>
                        <a:rPr lang="fr-FR" sz="1800" b="0" i="0" u="none" strike="noStrike" dirty="0" smtClean="0">
                          <a:solidFill>
                            <a:srgbClr val="000000"/>
                          </a:solidFill>
                          <a:latin typeface="+mj-lt"/>
                        </a:rPr>
                        <a:t>1999</a:t>
                      </a:r>
                      <a:endParaRPr lang="fr-FR" sz="1800" b="0" i="0" u="none" strike="noStrike" dirty="0">
                        <a:solidFill>
                          <a:srgbClr val="000000"/>
                        </a:solidFill>
                        <a:latin typeface="+mj-lt"/>
                      </a:endParaRPr>
                    </a:p>
                  </a:txBody>
                  <a:tcPr marL="9525" marR="9525" marT="9525" marB="0"/>
                </a:tc>
                <a:tc>
                  <a:txBody>
                    <a:bodyPr/>
                    <a:lstStyle/>
                    <a:p>
                      <a:pPr algn="l" fontAlgn="t"/>
                      <a:r>
                        <a:rPr lang="fr-FR" sz="1800" b="0" i="0" u="none" strike="noStrike" kern="1200" dirty="0" smtClean="0">
                          <a:solidFill>
                            <a:srgbClr val="000000"/>
                          </a:solidFill>
                          <a:latin typeface="+mj-lt"/>
                          <a:ea typeface="+mn-ea"/>
                          <a:cs typeface="+mn-cs"/>
                        </a:rPr>
                        <a:t>Lancement de  </a:t>
                      </a:r>
                      <a:r>
                        <a:rPr lang="fr-FR" sz="1800" b="0" i="0" u="none" strike="noStrike" kern="1200" dirty="0" err="1" smtClean="0">
                          <a:solidFill>
                            <a:srgbClr val="000000"/>
                          </a:solidFill>
                          <a:latin typeface="+mj-lt"/>
                          <a:ea typeface="+mn-ea"/>
                          <a:cs typeface="+mn-cs"/>
                        </a:rPr>
                        <a:t>Blogger</a:t>
                      </a:r>
                      <a:r>
                        <a:rPr lang="fr-FR" sz="1800" b="0" i="0" u="none" strike="noStrike" kern="1200" dirty="0" smtClean="0">
                          <a:solidFill>
                            <a:srgbClr val="000000"/>
                          </a:solidFill>
                          <a:latin typeface="+mj-lt"/>
                          <a:ea typeface="+mn-ea"/>
                          <a:cs typeface="+mn-cs"/>
                        </a:rPr>
                        <a:t>  </a:t>
                      </a:r>
                      <a:r>
                        <a:rPr lang="fr-FR" sz="1800" b="0" i="0" u="none" strike="noStrike" kern="1200" dirty="0" err="1" smtClean="0">
                          <a:solidFill>
                            <a:srgbClr val="000000"/>
                          </a:solidFill>
                          <a:latin typeface="+mj-lt"/>
                          <a:ea typeface="+mn-ea"/>
                          <a:cs typeface="+mn-cs"/>
                        </a:rPr>
                        <a:t>premiere</a:t>
                      </a:r>
                      <a:r>
                        <a:rPr lang="fr-FR" sz="1800" b="0" i="0" u="none" strike="noStrike" kern="1200" dirty="0" smtClean="0">
                          <a:solidFill>
                            <a:srgbClr val="000000"/>
                          </a:solidFill>
                          <a:latin typeface="+mj-lt"/>
                          <a:ea typeface="+mn-ea"/>
                          <a:cs typeface="+mn-cs"/>
                        </a:rPr>
                        <a:t> bulle internet</a:t>
                      </a:r>
                      <a:endParaRPr lang="fr-FR" sz="1800" b="0" i="0" u="none" strike="noStrike" kern="1200" dirty="0">
                        <a:solidFill>
                          <a:srgbClr val="000000"/>
                        </a:solidFill>
                        <a:latin typeface="+mj-lt"/>
                        <a:ea typeface="+mn-ea"/>
                        <a:cs typeface="+mn-cs"/>
                      </a:endParaRPr>
                    </a:p>
                  </a:txBody>
                  <a:tcPr marL="9525" marR="9525" marT="9525" marB="0"/>
                </a:tc>
              </a:tr>
              <a:tr h="326829">
                <a:tc>
                  <a:txBody>
                    <a:bodyPr/>
                    <a:lstStyle/>
                    <a:p>
                      <a:pPr algn="r" fontAlgn="t"/>
                      <a:r>
                        <a:rPr lang="fr-FR" sz="1800" b="0" i="0" u="none" strike="noStrike" dirty="0" smtClean="0">
                          <a:solidFill>
                            <a:srgbClr val="000000"/>
                          </a:solidFill>
                          <a:latin typeface="+mj-lt"/>
                        </a:rPr>
                        <a:t>2000</a:t>
                      </a:r>
                      <a:endParaRPr lang="fr-FR" sz="1800" b="0" i="0" u="none" strike="noStrike" dirty="0">
                        <a:solidFill>
                          <a:srgbClr val="000000"/>
                        </a:solidFill>
                        <a:latin typeface="+mj-lt"/>
                      </a:endParaRPr>
                    </a:p>
                  </a:txBody>
                  <a:tcPr marL="9525" marR="9525" marT="9525" marB="0"/>
                </a:tc>
                <a:tc>
                  <a:txBody>
                    <a:bodyPr/>
                    <a:lstStyle/>
                    <a:p>
                      <a:pPr algn="l" fontAlgn="t"/>
                      <a:r>
                        <a:rPr lang="fr-FR" sz="1800" b="0" i="0" u="none" strike="noStrike" kern="1200" dirty="0" smtClean="0">
                          <a:solidFill>
                            <a:srgbClr val="000000"/>
                          </a:solidFill>
                          <a:latin typeface="+mj-lt"/>
                          <a:ea typeface="+mn-ea"/>
                          <a:cs typeface="+mn-cs"/>
                        </a:rPr>
                        <a:t>7 millions de connectés à Internet</a:t>
                      </a:r>
                      <a:endParaRPr lang="fr-FR" sz="1800" b="0" i="0" u="none" strike="noStrike" kern="1200" dirty="0">
                        <a:solidFill>
                          <a:srgbClr val="000000"/>
                        </a:solidFill>
                        <a:latin typeface="+mj-lt"/>
                        <a:ea typeface="+mn-ea"/>
                        <a:cs typeface="+mn-cs"/>
                      </a:endParaRPr>
                    </a:p>
                  </a:txBody>
                  <a:tcPr marL="9525" marR="9525" marT="9525" marB="0"/>
                </a:tc>
              </a:tr>
              <a:tr h="326829">
                <a:tc>
                  <a:txBody>
                    <a:bodyPr/>
                    <a:lstStyle/>
                    <a:p>
                      <a:pPr algn="r"/>
                      <a:r>
                        <a:rPr lang="fr-FR" sz="1800" dirty="0" smtClean="0">
                          <a:latin typeface="+mj-lt"/>
                        </a:rPr>
                        <a:t>2002</a:t>
                      </a:r>
                    </a:p>
                  </a:txBody>
                  <a:tcPr marL="9525" marR="9525" marT="9525" marB="0"/>
                </a:tc>
                <a:tc>
                  <a:txBody>
                    <a:bodyPr/>
                    <a:lstStyle/>
                    <a:p>
                      <a:r>
                        <a:rPr lang="fr-FR" sz="1800" dirty="0" smtClean="0">
                          <a:latin typeface="+mj-lt"/>
                        </a:rPr>
                        <a:t>34 millions de membres  AOL</a:t>
                      </a:r>
                      <a:endParaRPr lang="fr-FR" sz="1800" dirty="0">
                        <a:latin typeface="+mj-lt"/>
                      </a:endParaRPr>
                    </a:p>
                  </a:txBody>
                  <a:tcPr marL="9525" marR="9525" marT="9525" marB="0"/>
                </a:tc>
              </a:tr>
            </a:tbl>
          </a:graphicData>
        </a:graphic>
      </p:graphicFrame>
      <p:sp>
        <p:nvSpPr>
          <p:cNvPr id="125992" name="ZoneTexte 6"/>
          <p:cNvSpPr txBox="1">
            <a:spLocks noChangeArrowheads="1"/>
          </p:cNvSpPr>
          <p:nvPr/>
        </p:nvSpPr>
        <p:spPr bwMode="auto">
          <a:xfrm>
            <a:off x="250825" y="6021388"/>
            <a:ext cx="8424863" cy="584775"/>
          </a:xfrm>
          <a:prstGeom prst="rect">
            <a:avLst/>
          </a:prstGeom>
          <a:noFill/>
          <a:ln w="9525">
            <a:noFill/>
            <a:miter lim="800000"/>
            <a:headEnd/>
            <a:tailEnd/>
          </a:ln>
        </p:spPr>
        <p:txBody>
          <a:bodyPr>
            <a:spAutoFit/>
          </a:bodyPr>
          <a:lstStyle/>
          <a:p>
            <a:r>
              <a:rPr lang="fr-FR" sz="1600" dirty="0">
                <a:solidFill>
                  <a:schemeClr val="bg1"/>
                </a:solidFill>
              </a:rPr>
              <a:t>http://chiffres-cles-internet.frenchweb.fr/media-sociaux/lhistoire-des-medias-sociaux-de-1978-a-aujourdhui/</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à coins arrondis 4"/>
          <p:cNvSpPr/>
          <p:nvPr/>
        </p:nvSpPr>
        <p:spPr>
          <a:xfrm>
            <a:off x="971550" y="260350"/>
            <a:ext cx="7488238" cy="576263"/>
          </a:xfrm>
          <a:prstGeom prst="roundRect">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a:p>
        </p:txBody>
      </p:sp>
      <p:sp>
        <p:nvSpPr>
          <p:cNvPr id="126979" name="Titre 1"/>
          <p:cNvSpPr>
            <a:spLocks noGrp="1"/>
          </p:cNvSpPr>
          <p:nvPr>
            <p:ph type="title"/>
          </p:nvPr>
        </p:nvSpPr>
        <p:spPr>
          <a:xfrm>
            <a:off x="539750" y="260350"/>
            <a:ext cx="8229600" cy="620713"/>
          </a:xfrm>
        </p:spPr>
        <p:txBody>
          <a:bodyPr/>
          <a:lstStyle/>
          <a:p>
            <a:r>
              <a:rPr lang="fr-FR" smtClean="0">
                <a:solidFill>
                  <a:schemeClr val="bg1"/>
                </a:solidFill>
              </a:rPr>
              <a:t>Histoire des  réseaux sociaux</a:t>
            </a:r>
          </a:p>
        </p:txBody>
      </p:sp>
      <p:sp>
        <p:nvSpPr>
          <p:cNvPr id="4" name="Espace réservé du numéro de diapositive 3"/>
          <p:cNvSpPr>
            <a:spLocks noGrp="1"/>
          </p:cNvSpPr>
          <p:nvPr>
            <p:ph type="sldNum" sz="quarter" idx="12"/>
          </p:nvPr>
        </p:nvSpPr>
        <p:spPr/>
        <p:txBody>
          <a:bodyPr/>
          <a:lstStyle/>
          <a:p>
            <a:pPr>
              <a:defRPr/>
            </a:pPr>
            <a:fld id="{9FA8962C-4752-415B-9A5F-F46FB17BA954}" type="slidenum">
              <a:rPr lang="fr-FR" smtClean="0"/>
              <a:pPr>
                <a:defRPr/>
              </a:pPr>
              <a:t>118</a:t>
            </a:fld>
            <a:endParaRPr lang="fr-FR"/>
          </a:p>
        </p:txBody>
      </p:sp>
      <p:graphicFrame>
        <p:nvGraphicFramePr>
          <p:cNvPr id="6" name="Tableau 5"/>
          <p:cNvGraphicFramePr>
            <a:graphicFrameLocks noGrp="1"/>
          </p:cNvGraphicFramePr>
          <p:nvPr/>
        </p:nvGraphicFramePr>
        <p:xfrm>
          <a:off x="468313" y="1125538"/>
          <a:ext cx="8064896" cy="5181843"/>
        </p:xfrm>
        <a:graphic>
          <a:graphicData uri="http://schemas.openxmlformats.org/drawingml/2006/table">
            <a:tbl>
              <a:tblPr firstRow="1" bandRow="1">
                <a:tableStyleId>{5C22544A-7EE6-4342-B048-85BDC9FD1C3A}</a:tableStyleId>
              </a:tblPr>
              <a:tblGrid>
                <a:gridCol w="999191"/>
                <a:gridCol w="7065705"/>
              </a:tblGrid>
              <a:tr h="360040">
                <a:tc>
                  <a:txBody>
                    <a:bodyPr/>
                    <a:lstStyle/>
                    <a:p>
                      <a:r>
                        <a:rPr lang="fr-FR" sz="1600" dirty="0" smtClean="0"/>
                        <a:t>Dates</a:t>
                      </a:r>
                      <a:endParaRPr lang="fr-FR" sz="1600" dirty="0"/>
                    </a:p>
                  </a:txBody>
                  <a:tcPr/>
                </a:tc>
                <a:tc>
                  <a:txBody>
                    <a:bodyPr/>
                    <a:lstStyle/>
                    <a:p>
                      <a:r>
                        <a:rPr lang="fr-FR" dirty="0" smtClean="0"/>
                        <a:t>Evénements</a:t>
                      </a:r>
                      <a:endParaRPr lang="fr-FR" dirty="0"/>
                    </a:p>
                  </a:txBody>
                  <a:tcPr/>
                </a:tc>
              </a:tr>
              <a:tr h="326829">
                <a:tc>
                  <a:txBody>
                    <a:bodyPr/>
                    <a:lstStyle/>
                    <a:p>
                      <a:pPr algn="r" fontAlgn="t"/>
                      <a:r>
                        <a:rPr lang="fr-FR" sz="1800" b="0" i="0" u="none" strike="noStrike" dirty="0" smtClean="0">
                          <a:solidFill>
                            <a:srgbClr val="000000"/>
                          </a:solidFill>
                          <a:latin typeface="+mj-lt"/>
                        </a:rPr>
                        <a:t>2003</a:t>
                      </a:r>
                      <a:endParaRPr lang="fr-FR" sz="1800" b="0" i="0" u="none" strike="noStrike" dirty="0">
                        <a:solidFill>
                          <a:srgbClr val="000000"/>
                        </a:solidFill>
                        <a:latin typeface="+mj-lt"/>
                      </a:endParaRPr>
                    </a:p>
                  </a:txBody>
                  <a:tcPr marL="9525" marR="9525" marT="9525" marB="0"/>
                </a:tc>
                <a:tc>
                  <a:txBody>
                    <a:bodyPr/>
                    <a:lstStyle/>
                    <a:p>
                      <a:pPr algn="l" fontAlgn="t"/>
                      <a:r>
                        <a:rPr lang="fr-FR" sz="1800" b="0" i="0" u="none" strike="noStrike" kern="1200" dirty="0" smtClean="0">
                          <a:solidFill>
                            <a:srgbClr val="000000"/>
                          </a:solidFill>
                          <a:latin typeface="+mj-lt"/>
                          <a:ea typeface="+mn-ea"/>
                          <a:cs typeface="+mn-cs"/>
                        </a:rPr>
                        <a:t>Google achète </a:t>
                      </a:r>
                      <a:r>
                        <a:rPr lang="fr-FR" sz="1800" b="0" i="0" u="none" strike="noStrike" kern="1200" dirty="0" err="1" smtClean="0">
                          <a:solidFill>
                            <a:srgbClr val="000000"/>
                          </a:solidFill>
                          <a:latin typeface="+mj-lt"/>
                          <a:ea typeface="+mn-ea"/>
                          <a:cs typeface="+mn-cs"/>
                        </a:rPr>
                        <a:t>Blogger</a:t>
                      </a:r>
                      <a:r>
                        <a:rPr lang="fr-FR" sz="1800" b="0" i="0" u="none" strike="noStrike" kern="1200" dirty="0" smtClean="0">
                          <a:solidFill>
                            <a:srgbClr val="000000"/>
                          </a:solidFill>
                          <a:latin typeface="+mj-lt"/>
                          <a:ea typeface="+mn-ea"/>
                          <a:cs typeface="+mn-cs"/>
                        </a:rPr>
                        <a:t>. Lancement de Second Life et de  </a:t>
                      </a:r>
                      <a:r>
                        <a:rPr lang="fr-FR" sz="1800" b="0" i="0" u="none" strike="noStrike" kern="1200" dirty="0" err="1" smtClean="0">
                          <a:solidFill>
                            <a:srgbClr val="000000"/>
                          </a:solidFill>
                          <a:latin typeface="+mj-lt"/>
                          <a:ea typeface="+mn-ea"/>
                          <a:cs typeface="+mn-cs"/>
                        </a:rPr>
                        <a:t>Linked</a:t>
                      </a:r>
                      <a:r>
                        <a:rPr lang="fr-FR" sz="1800" b="0" i="0" u="none" strike="noStrike" kern="1200" dirty="0" smtClean="0">
                          <a:solidFill>
                            <a:srgbClr val="000000"/>
                          </a:solidFill>
                          <a:latin typeface="+mj-lt"/>
                          <a:ea typeface="+mn-ea"/>
                          <a:cs typeface="+mn-cs"/>
                        </a:rPr>
                        <a:t> in</a:t>
                      </a:r>
                    </a:p>
                    <a:p>
                      <a:pPr algn="l" fontAlgn="t"/>
                      <a:r>
                        <a:rPr lang="fr-FR" sz="1800" b="0" i="0" u="none" strike="noStrike" kern="1200" dirty="0" smtClean="0">
                          <a:solidFill>
                            <a:srgbClr val="000000"/>
                          </a:solidFill>
                          <a:latin typeface="+mj-lt"/>
                          <a:ea typeface="+mn-ea"/>
                          <a:cs typeface="+mn-cs"/>
                        </a:rPr>
                        <a:t>Lancement de </a:t>
                      </a:r>
                      <a:r>
                        <a:rPr lang="fr-FR" sz="1800" b="0" i="0" u="none" strike="noStrike" kern="1200" dirty="0" err="1" smtClean="0">
                          <a:solidFill>
                            <a:srgbClr val="000000"/>
                          </a:solidFill>
                          <a:latin typeface="+mj-lt"/>
                          <a:ea typeface="+mn-ea"/>
                          <a:cs typeface="+mn-cs"/>
                        </a:rPr>
                        <a:t>Facebook</a:t>
                      </a:r>
                      <a:endParaRPr lang="fr-FR" sz="1800" b="0" i="0" u="none" strike="noStrike" kern="1200" dirty="0">
                        <a:solidFill>
                          <a:srgbClr val="000000"/>
                        </a:solidFill>
                        <a:latin typeface="+mj-lt"/>
                        <a:ea typeface="+mn-ea"/>
                        <a:cs typeface="+mn-cs"/>
                      </a:endParaRPr>
                    </a:p>
                  </a:txBody>
                  <a:tcPr marL="9525" marR="9525" marT="9525" marB="0"/>
                </a:tc>
              </a:tr>
              <a:tr h="326829">
                <a:tc>
                  <a:txBody>
                    <a:bodyPr/>
                    <a:lstStyle/>
                    <a:p>
                      <a:pPr algn="r"/>
                      <a:r>
                        <a:rPr lang="fr-FR" sz="1800" dirty="0" smtClean="0">
                          <a:latin typeface="+mj-lt"/>
                        </a:rPr>
                        <a:t>2004</a:t>
                      </a:r>
                      <a:endParaRPr lang="fr-FR" sz="1800" dirty="0">
                        <a:latin typeface="+mj-lt"/>
                      </a:endParaRPr>
                    </a:p>
                  </a:txBody>
                  <a:tcPr marL="9525" marR="9525" marT="9525" marB="0"/>
                </a:tc>
                <a:tc>
                  <a:txBody>
                    <a:bodyPr/>
                    <a:lstStyle/>
                    <a:p>
                      <a:r>
                        <a:rPr lang="fr-FR" sz="1800" dirty="0" smtClean="0">
                          <a:latin typeface="+mj-lt"/>
                        </a:rPr>
                        <a:t>Lancement de </a:t>
                      </a:r>
                      <a:r>
                        <a:rPr lang="fr-FR" sz="1800" dirty="0" err="1" smtClean="0">
                          <a:latin typeface="+mj-lt"/>
                        </a:rPr>
                        <a:t>Myspace</a:t>
                      </a:r>
                      <a:r>
                        <a:rPr lang="fr-FR" sz="1800" dirty="0" smtClean="0">
                          <a:latin typeface="+mj-lt"/>
                        </a:rPr>
                        <a:t> et de </a:t>
                      </a:r>
                      <a:r>
                        <a:rPr lang="fr-FR" sz="1800" dirty="0" err="1" smtClean="0">
                          <a:latin typeface="+mj-lt"/>
                        </a:rPr>
                        <a:t>Friendster</a:t>
                      </a:r>
                      <a:r>
                        <a:rPr lang="fr-FR" sz="1800" dirty="0" smtClean="0">
                          <a:latin typeface="+mj-lt"/>
                        </a:rPr>
                        <a:t>, lancement de </a:t>
                      </a:r>
                      <a:r>
                        <a:rPr lang="fr-FR" sz="1800" dirty="0" err="1" smtClean="0">
                          <a:latin typeface="+mj-lt"/>
                        </a:rPr>
                        <a:t>Digg</a:t>
                      </a:r>
                      <a:r>
                        <a:rPr lang="fr-FR" sz="1800" dirty="0" smtClean="0">
                          <a:latin typeface="+mj-lt"/>
                        </a:rPr>
                        <a:t> et </a:t>
                      </a:r>
                      <a:r>
                        <a:rPr lang="fr-FR" sz="1800" dirty="0" err="1" smtClean="0">
                          <a:latin typeface="+mj-lt"/>
                        </a:rPr>
                        <a:t>Bebo</a:t>
                      </a:r>
                      <a:endParaRPr lang="fr-FR" sz="1800" dirty="0">
                        <a:latin typeface="+mj-lt"/>
                      </a:endParaRPr>
                    </a:p>
                  </a:txBody>
                  <a:tcPr marL="9525" marR="9525" marT="9525" marB="0"/>
                </a:tc>
              </a:tr>
              <a:tr h="326829">
                <a:tc>
                  <a:txBody>
                    <a:bodyPr/>
                    <a:lstStyle/>
                    <a:p>
                      <a:pPr algn="r" fontAlgn="t"/>
                      <a:r>
                        <a:rPr lang="fr-FR" sz="1800" b="0" i="0" u="none" strike="noStrike" dirty="0" smtClean="0">
                          <a:solidFill>
                            <a:srgbClr val="000000"/>
                          </a:solidFill>
                          <a:latin typeface="+mj-lt"/>
                        </a:rPr>
                        <a:t>2005</a:t>
                      </a:r>
                      <a:endParaRPr lang="fr-FR" sz="1800" b="0" i="0" u="none" strike="noStrike" dirty="0">
                        <a:solidFill>
                          <a:srgbClr val="000000"/>
                        </a:solidFill>
                        <a:latin typeface="+mj-lt"/>
                      </a:endParaRPr>
                    </a:p>
                  </a:txBody>
                  <a:tcPr marL="9525" marR="9525" marT="9525" marB="0"/>
                </a:tc>
                <a:tc>
                  <a:txBody>
                    <a:bodyPr/>
                    <a:lstStyle/>
                    <a:p>
                      <a:pPr algn="l" fontAlgn="t"/>
                      <a:r>
                        <a:rPr lang="fr-FR" sz="1800" b="0" i="0" u="none" strike="noStrike" kern="1200" dirty="0" smtClean="0">
                          <a:solidFill>
                            <a:srgbClr val="000000"/>
                          </a:solidFill>
                          <a:latin typeface="+mj-lt"/>
                          <a:ea typeface="+mn-ea"/>
                          <a:cs typeface="+mn-cs"/>
                        </a:rPr>
                        <a:t>Rachat de </a:t>
                      </a:r>
                      <a:r>
                        <a:rPr lang="fr-FR" sz="1800" b="0" i="0" u="none" strike="noStrike" kern="1200" dirty="0" err="1" smtClean="0">
                          <a:solidFill>
                            <a:srgbClr val="000000"/>
                          </a:solidFill>
                          <a:latin typeface="+mj-lt"/>
                          <a:ea typeface="+mn-ea"/>
                          <a:cs typeface="+mn-cs"/>
                        </a:rPr>
                        <a:t>MySpace</a:t>
                      </a:r>
                      <a:r>
                        <a:rPr lang="fr-FR" sz="1800" b="0" i="0" u="none" strike="noStrike" kern="1200" dirty="0" smtClean="0">
                          <a:solidFill>
                            <a:srgbClr val="000000"/>
                          </a:solidFill>
                          <a:latin typeface="+mj-lt"/>
                          <a:ea typeface="+mn-ea"/>
                          <a:cs typeface="+mn-cs"/>
                        </a:rPr>
                        <a:t> par News </a:t>
                      </a:r>
                      <a:r>
                        <a:rPr lang="fr-FR" sz="1800" b="0" i="0" u="none" strike="noStrike" kern="1200" dirty="0" err="1" smtClean="0">
                          <a:solidFill>
                            <a:srgbClr val="000000"/>
                          </a:solidFill>
                          <a:latin typeface="+mj-lt"/>
                          <a:ea typeface="+mn-ea"/>
                          <a:cs typeface="+mn-cs"/>
                        </a:rPr>
                        <a:t>Corp</a:t>
                      </a:r>
                      <a:endParaRPr lang="fr-FR" sz="1800" b="0" i="0" u="none" strike="noStrike" kern="1200" dirty="0" smtClean="0">
                        <a:solidFill>
                          <a:srgbClr val="000000"/>
                        </a:solidFill>
                        <a:latin typeface="+mj-lt"/>
                        <a:ea typeface="+mn-ea"/>
                        <a:cs typeface="+mn-cs"/>
                      </a:endParaRPr>
                    </a:p>
                    <a:p>
                      <a:pPr algn="l" fontAlgn="t"/>
                      <a:r>
                        <a:rPr lang="fr-FR" sz="1800" b="0" i="0" u="none" strike="noStrike" kern="1200" dirty="0" smtClean="0">
                          <a:solidFill>
                            <a:srgbClr val="000000"/>
                          </a:solidFill>
                          <a:latin typeface="+mj-lt"/>
                          <a:ea typeface="+mn-ea"/>
                          <a:cs typeface="+mn-cs"/>
                        </a:rPr>
                        <a:t>Viacom essaie de racheter </a:t>
                      </a:r>
                      <a:r>
                        <a:rPr lang="fr-FR" sz="1800" b="0" i="0" u="none" strike="noStrike" kern="1200" dirty="0" err="1" smtClean="0">
                          <a:solidFill>
                            <a:srgbClr val="000000"/>
                          </a:solidFill>
                          <a:latin typeface="+mj-lt"/>
                          <a:ea typeface="+mn-ea"/>
                          <a:cs typeface="+mn-cs"/>
                        </a:rPr>
                        <a:t>FaceBook</a:t>
                      </a:r>
                      <a:endParaRPr lang="fr-FR" sz="1800" b="0" i="0" u="none" strike="noStrike" kern="1200" dirty="0" smtClean="0">
                        <a:solidFill>
                          <a:srgbClr val="000000"/>
                        </a:solidFill>
                        <a:latin typeface="+mj-lt"/>
                        <a:ea typeface="+mn-ea"/>
                        <a:cs typeface="+mn-cs"/>
                      </a:endParaRPr>
                    </a:p>
                    <a:p>
                      <a:pPr algn="l" fontAlgn="t"/>
                      <a:r>
                        <a:rPr lang="fr-FR" sz="1800" b="0" i="0" u="none" strike="noStrike" kern="1200" dirty="0" smtClean="0">
                          <a:solidFill>
                            <a:srgbClr val="000000"/>
                          </a:solidFill>
                          <a:latin typeface="+mj-lt"/>
                          <a:ea typeface="+mn-ea"/>
                          <a:cs typeface="+mn-cs"/>
                        </a:rPr>
                        <a:t>Lancement de </a:t>
                      </a:r>
                      <a:r>
                        <a:rPr lang="fr-FR" sz="1800" b="0" i="0" u="none" strike="noStrike" kern="1200" dirty="0" err="1" smtClean="0">
                          <a:solidFill>
                            <a:srgbClr val="000000"/>
                          </a:solidFill>
                          <a:latin typeface="+mj-lt"/>
                          <a:ea typeface="+mn-ea"/>
                          <a:cs typeface="+mn-cs"/>
                        </a:rPr>
                        <a:t>Youtube</a:t>
                      </a:r>
                      <a:endParaRPr lang="fr-FR" sz="1800" b="0" i="0" u="none" strike="noStrike" kern="1200" dirty="0" smtClean="0">
                        <a:solidFill>
                          <a:srgbClr val="000000"/>
                        </a:solidFill>
                        <a:latin typeface="+mj-lt"/>
                        <a:ea typeface="+mn-ea"/>
                        <a:cs typeface="+mn-cs"/>
                      </a:endParaRPr>
                    </a:p>
                    <a:p>
                      <a:pPr algn="l" fontAlgn="t"/>
                      <a:r>
                        <a:rPr lang="fr-FR" sz="1800" b="0" i="0" u="none" strike="noStrike" kern="1200" dirty="0" err="1" smtClean="0">
                          <a:solidFill>
                            <a:srgbClr val="000000"/>
                          </a:solidFill>
                          <a:latin typeface="+mj-lt"/>
                          <a:ea typeface="+mn-ea"/>
                          <a:cs typeface="+mn-cs"/>
                        </a:rPr>
                        <a:t>MySpace</a:t>
                      </a:r>
                      <a:r>
                        <a:rPr lang="fr-FR" sz="1800" b="0" i="0" u="none" strike="noStrike" kern="1200" dirty="0" smtClean="0">
                          <a:solidFill>
                            <a:srgbClr val="000000"/>
                          </a:solidFill>
                          <a:latin typeface="+mj-lt"/>
                          <a:ea typeface="+mn-ea"/>
                          <a:cs typeface="+mn-cs"/>
                        </a:rPr>
                        <a:t>  premier réseau social  aux USA</a:t>
                      </a:r>
                      <a:endParaRPr lang="fr-FR" sz="1800" b="0" i="0" u="none" strike="noStrike" kern="1200" dirty="0">
                        <a:solidFill>
                          <a:srgbClr val="000000"/>
                        </a:solidFill>
                        <a:latin typeface="+mj-lt"/>
                        <a:ea typeface="+mn-ea"/>
                        <a:cs typeface="+mn-cs"/>
                      </a:endParaRPr>
                    </a:p>
                  </a:txBody>
                  <a:tcPr marL="9525" marR="9525" marT="9525" marB="0"/>
                </a:tc>
              </a:tr>
              <a:tr h="326829">
                <a:tc>
                  <a:txBody>
                    <a:bodyPr/>
                    <a:lstStyle/>
                    <a:p>
                      <a:pPr algn="r" fontAlgn="t"/>
                      <a:r>
                        <a:rPr lang="fr-FR" sz="1800" b="0" i="0" u="none" strike="noStrike" dirty="0" smtClean="0">
                          <a:solidFill>
                            <a:srgbClr val="000000"/>
                          </a:solidFill>
                          <a:latin typeface="+mj-lt"/>
                        </a:rPr>
                        <a:t>2006</a:t>
                      </a:r>
                      <a:endParaRPr lang="fr-FR" sz="1800" b="0" i="0" u="none" strike="noStrike" dirty="0">
                        <a:solidFill>
                          <a:srgbClr val="000000"/>
                        </a:solidFill>
                        <a:latin typeface="+mj-lt"/>
                      </a:endParaRPr>
                    </a:p>
                  </a:txBody>
                  <a:tcPr marL="9525" marR="9525" marT="9525" marB="0"/>
                </a:tc>
                <a:tc>
                  <a:txBody>
                    <a:bodyPr/>
                    <a:lstStyle/>
                    <a:p>
                      <a:pPr algn="l" fontAlgn="t"/>
                      <a:r>
                        <a:rPr lang="fr-FR" sz="1800" b="0" i="0" u="none" strike="noStrike" kern="1200" dirty="0" smtClean="0">
                          <a:solidFill>
                            <a:srgbClr val="000000"/>
                          </a:solidFill>
                          <a:latin typeface="+mj-lt"/>
                          <a:ea typeface="+mn-ea"/>
                          <a:cs typeface="+mn-cs"/>
                        </a:rPr>
                        <a:t>Viacom essaie à nouveau d’acheter </a:t>
                      </a:r>
                      <a:r>
                        <a:rPr lang="fr-FR" sz="1800" b="0" i="0" u="none" strike="noStrike" kern="1200" dirty="0" err="1" smtClean="0">
                          <a:solidFill>
                            <a:srgbClr val="000000"/>
                          </a:solidFill>
                          <a:latin typeface="+mj-lt"/>
                          <a:ea typeface="+mn-ea"/>
                          <a:cs typeface="+mn-cs"/>
                        </a:rPr>
                        <a:t>Faqcebook</a:t>
                      </a:r>
                      <a:r>
                        <a:rPr lang="fr-FR" sz="1800" b="0" i="0" u="none" strike="noStrike" kern="1200" dirty="0" smtClean="0">
                          <a:solidFill>
                            <a:srgbClr val="000000"/>
                          </a:solidFill>
                          <a:latin typeface="+mj-lt"/>
                          <a:ea typeface="+mn-ea"/>
                          <a:cs typeface="+mn-cs"/>
                        </a:rPr>
                        <a:t> pour 1,5Mlliard de $</a:t>
                      </a:r>
                    </a:p>
                    <a:p>
                      <a:pPr algn="l" fontAlgn="t"/>
                      <a:r>
                        <a:rPr lang="fr-FR" sz="1800" b="0" i="0" u="none" strike="noStrike" kern="1200" dirty="0" smtClean="0">
                          <a:solidFill>
                            <a:srgbClr val="000000"/>
                          </a:solidFill>
                          <a:latin typeface="+mj-lt"/>
                          <a:ea typeface="+mn-ea"/>
                          <a:cs typeface="+mn-cs"/>
                        </a:rPr>
                        <a:t>400 millions de requêtes  </a:t>
                      </a:r>
                      <a:r>
                        <a:rPr lang="fr-FR" sz="1800" b="0" i="0" u="none" strike="noStrike" kern="1200" dirty="0" err="1" smtClean="0">
                          <a:solidFill>
                            <a:srgbClr val="000000"/>
                          </a:solidFill>
                          <a:latin typeface="+mj-lt"/>
                          <a:ea typeface="+mn-ea"/>
                          <a:cs typeface="+mn-cs"/>
                        </a:rPr>
                        <a:t>google</a:t>
                      </a:r>
                      <a:r>
                        <a:rPr lang="fr-FR" sz="1800" b="0" i="0" u="none" strike="noStrike" kern="1200" dirty="0" smtClean="0">
                          <a:solidFill>
                            <a:srgbClr val="000000"/>
                          </a:solidFill>
                          <a:latin typeface="+mj-lt"/>
                          <a:ea typeface="+mn-ea"/>
                          <a:cs typeface="+mn-cs"/>
                        </a:rPr>
                        <a:t> par jour</a:t>
                      </a:r>
                    </a:p>
                    <a:p>
                      <a:pPr algn="l" fontAlgn="t"/>
                      <a:r>
                        <a:rPr lang="fr-FR" sz="1800" b="0" i="0" u="none" strike="noStrike" kern="1200" dirty="0" smtClean="0">
                          <a:solidFill>
                            <a:srgbClr val="000000"/>
                          </a:solidFill>
                          <a:latin typeface="+mj-lt"/>
                          <a:ea typeface="+mn-ea"/>
                          <a:cs typeface="+mn-cs"/>
                        </a:rPr>
                        <a:t>Naissance de </a:t>
                      </a:r>
                      <a:r>
                        <a:rPr lang="fr-FR" sz="1800" b="0" i="0" u="none" strike="noStrike" kern="1200" dirty="0" err="1" smtClean="0">
                          <a:solidFill>
                            <a:srgbClr val="000000"/>
                          </a:solidFill>
                          <a:latin typeface="+mj-lt"/>
                          <a:ea typeface="+mn-ea"/>
                          <a:cs typeface="+mn-cs"/>
                        </a:rPr>
                        <a:t>Twitter</a:t>
                      </a:r>
                      <a:endParaRPr lang="fr-FR" sz="1800" b="0" i="0" u="none" strike="noStrike" kern="1200" dirty="0">
                        <a:solidFill>
                          <a:srgbClr val="000000"/>
                        </a:solidFill>
                        <a:latin typeface="+mj-lt"/>
                        <a:ea typeface="+mn-ea"/>
                        <a:cs typeface="+mn-cs"/>
                      </a:endParaRPr>
                    </a:p>
                  </a:txBody>
                  <a:tcPr marL="9525" marR="9525" marT="9525" marB="0"/>
                </a:tc>
              </a:tr>
              <a:tr h="326829">
                <a:tc>
                  <a:txBody>
                    <a:bodyPr/>
                    <a:lstStyle/>
                    <a:p>
                      <a:pPr algn="r"/>
                      <a:r>
                        <a:rPr lang="fr-FR" sz="1800" dirty="0" smtClean="0">
                          <a:latin typeface="+mj-lt"/>
                        </a:rPr>
                        <a:t>2007</a:t>
                      </a:r>
                    </a:p>
                  </a:txBody>
                  <a:tcPr marL="9525" marR="9525" marT="9525" marB="0"/>
                </a:tc>
                <a:tc>
                  <a:txBody>
                    <a:bodyPr/>
                    <a:lstStyle/>
                    <a:p>
                      <a:r>
                        <a:rPr lang="fr-FR" sz="1800" dirty="0" err="1" smtClean="0">
                          <a:latin typeface="+mj-lt"/>
                        </a:rPr>
                        <a:t>Facebook</a:t>
                      </a:r>
                      <a:r>
                        <a:rPr lang="fr-FR" sz="1800" dirty="0" smtClean="0">
                          <a:latin typeface="+mj-lt"/>
                        </a:rPr>
                        <a:t> dépasse </a:t>
                      </a:r>
                      <a:r>
                        <a:rPr lang="fr-FR" sz="1800" dirty="0" err="1" smtClean="0">
                          <a:latin typeface="+mj-lt"/>
                        </a:rPr>
                        <a:t>Myspace</a:t>
                      </a:r>
                      <a:endParaRPr lang="fr-FR" sz="1800" dirty="0" smtClean="0">
                        <a:latin typeface="+mj-lt"/>
                      </a:endParaRPr>
                    </a:p>
                    <a:p>
                      <a:pPr algn="l" fontAlgn="t"/>
                      <a:r>
                        <a:rPr lang="fr-FR" sz="1800" dirty="0" smtClean="0">
                          <a:latin typeface="+mj-lt"/>
                        </a:rPr>
                        <a:t>Lancement de </a:t>
                      </a:r>
                      <a:r>
                        <a:rPr lang="fr-FR" sz="1800" dirty="0" err="1" smtClean="0">
                          <a:latin typeface="+mj-lt"/>
                        </a:rPr>
                        <a:t>Beacon</a:t>
                      </a:r>
                      <a:endParaRPr lang="fr-FR" sz="1800" dirty="0" smtClean="0">
                        <a:latin typeface="+mj-lt"/>
                      </a:endParaRPr>
                    </a:p>
                    <a:p>
                      <a:pPr algn="l" fontAlgn="t"/>
                      <a:r>
                        <a:rPr lang="fr-FR" sz="1800" b="0" i="0" u="none" strike="noStrike" kern="1200" dirty="0" smtClean="0">
                          <a:solidFill>
                            <a:srgbClr val="000000"/>
                          </a:solidFill>
                          <a:latin typeface="+mj-lt"/>
                          <a:ea typeface="+mn-ea"/>
                          <a:cs typeface="+mn-cs"/>
                        </a:rPr>
                        <a:t>Google  tente de racheter </a:t>
                      </a:r>
                      <a:r>
                        <a:rPr lang="fr-FR" sz="1800" b="0" i="0" u="none" strike="noStrike" kern="1200" dirty="0" err="1" smtClean="0">
                          <a:solidFill>
                            <a:srgbClr val="000000"/>
                          </a:solidFill>
                          <a:latin typeface="+mj-lt"/>
                          <a:ea typeface="+mn-ea"/>
                          <a:cs typeface="+mn-cs"/>
                        </a:rPr>
                        <a:t>Facebook</a:t>
                      </a:r>
                      <a:endParaRPr lang="fr-FR" sz="1800" b="0" i="0" u="none" strike="noStrike" kern="1200" dirty="0" smtClean="0">
                        <a:solidFill>
                          <a:srgbClr val="000000"/>
                        </a:solidFill>
                        <a:latin typeface="+mj-lt"/>
                        <a:ea typeface="+mn-ea"/>
                        <a:cs typeface="+mn-cs"/>
                      </a:endParaRPr>
                    </a:p>
                    <a:p>
                      <a:pPr algn="l" fontAlgn="t"/>
                      <a:r>
                        <a:rPr lang="fr-FR" sz="1800" b="0" i="0" u="none" strike="noStrike" kern="1200" dirty="0" smtClean="0">
                          <a:solidFill>
                            <a:srgbClr val="000000"/>
                          </a:solidFill>
                          <a:latin typeface="+mj-lt"/>
                          <a:ea typeface="+mn-ea"/>
                          <a:cs typeface="+mn-cs"/>
                        </a:rPr>
                        <a:t>Lancement de l’</a:t>
                      </a:r>
                      <a:r>
                        <a:rPr lang="fr-FR" sz="1800" b="0" i="0" u="none" strike="noStrike" kern="1200" dirty="0" err="1" smtClean="0">
                          <a:solidFill>
                            <a:srgbClr val="000000"/>
                          </a:solidFill>
                          <a:latin typeface="+mj-lt"/>
                          <a:ea typeface="+mn-ea"/>
                          <a:cs typeface="+mn-cs"/>
                        </a:rPr>
                        <a:t>Iphone</a:t>
                      </a:r>
                      <a:endParaRPr lang="fr-FR" sz="1800" b="0" i="0" u="none" strike="noStrike" kern="1200" dirty="0" smtClean="0">
                        <a:solidFill>
                          <a:srgbClr val="000000"/>
                        </a:solidFill>
                        <a:latin typeface="+mj-lt"/>
                        <a:ea typeface="+mn-ea"/>
                        <a:cs typeface="+mn-cs"/>
                      </a:endParaRPr>
                    </a:p>
                  </a:txBody>
                  <a:tcPr marL="9525" marR="9525" marT="9525" marB="0"/>
                </a:tc>
              </a:tr>
              <a:tr h="326829">
                <a:tc>
                  <a:txBody>
                    <a:bodyPr/>
                    <a:lstStyle/>
                    <a:p>
                      <a:pPr algn="r" fontAlgn="t"/>
                      <a:r>
                        <a:rPr lang="fr-FR" sz="1800" b="0" i="0" u="none" strike="noStrike" dirty="0" smtClean="0">
                          <a:solidFill>
                            <a:srgbClr val="000000"/>
                          </a:solidFill>
                          <a:latin typeface="+mj-lt"/>
                        </a:rPr>
                        <a:t>2008</a:t>
                      </a:r>
                      <a:endParaRPr lang="fr-FR" sz="1800" b="0" i="0" u="none" strike="noStrike" dirty="0">
                        <a:solidFill>
                          <a:srgbClr val="000000"/>
                        </a:solidFill>
                        <a:latin typeface="+mj-lt"/>
                      </a:endParaRPr>
                    </a:p>
                  </a:txBody>
                  <a:tcPr marL="9525" marR="9525" marT="9525" marB="0"/>
                </a:tc>
                <a:tc>
                  <a:txBody>
                    <a:bodyPr/>
                    <a:lstStyle/>
                    <a:p>
                      <a:pPr algn="l" fontAlgn="t"/>
                      <a:r>
                        <a:rPr lang="fr-FR" sz="1800" b="0" i="0" u="none" strike="noStrike" kern="1200" dirty="0" smtClean="0">
                          <a:solidFill>
                            <a:srgbClr val="000000"/>
                          </a:solidFill>
                          <a:latin typeface="+mj-lt"/>
                          <a:ea typeface="+mn-ea"/>
                          <a:cs typeface="+mn-cs"/>
                        </a:rPr>
                        <a:t>FB premier réseau social avec 200 </a:t>
                      </a:r>
                      <a:r>
                        <a:rPr lang="fr-FR" sz="1800" b="0" i="0" u="none" strike="noStrike" kern="1200" dirty="0" err="1" smtClean="0">
                          <a:solidFill>
                            <a:srgbClr val="000000"/>
                          </a:solidFill>
                          <a:latin typeface="+mj-lt"/>
                          <a:ea typeface="+mn-ea"/>
                          <a:cs typeface="+mn-cs"/>
                        </a:rPr>
                        <a:t>milliosn</a:t>
                      </a:r>
                      <a:r>
                        <a:rPr lang="fr-FR" sz="1800" b="0" i="0" u="none" strike="noStrike" kern="1200" dirty="0" smtClean="0">
                          <a:solidFill>
                            <a:srgbClr val="000000"/>
                          </a:solidFill>
                          <a:latin typeface="+mj-lt"/>
                          <a:ea typeface="+mn-ea"/>
                          <a:cs typeface="+mn-cs"/>
                        </a:rPr>
                        <a:t> d’utilisateurs ( 2 </a:t>
                      </a:r>
                      <a:r>
                        <a:rPr lang="fr-FR" sz="1800" b="0" i="0" u="none" strike="noStrike" kern="1200" dirty="0" err="1" smtClean="0">
                          <a:solidFill>
                            <a:srgbClr val="000000"/>
                          </a:solidFill>
                          <a:latin typeface="+mj-lt"/>
                          <a:ea typeface="+mn-ea"/>
                          <a:cs typeface="+mn-cs"/>
                        </a:rPr>
                        <a:t>fosiu</a:t>
                      </a:r>
                      <a:r>
                        <a:rPr lang="fr-FR" sz="1800" b="0" i="0" u="none" strike="noStrike" kern="1200" dirty="0" smtClean="0">
                          <a:solidFill>
                            <a:srgbClr val="000000"/>
                          </a:solidFill>
                          <a:latin typeface="+mj-lt"/>
                          <a:ea typeface="+mn-ea"/>
                          <a:cs typeface="+mn-cs"/>
                        </a:rPr>
                        <a:t>  plus que </a:t>
                      </a:r>
                      <a:r>
                        <a:rPr lang="fr-FR" sz="1800" b="0" i="0" u="none" strike="noStrike" kern="1200" dirty="0" err="1" smtClean="0">
                          <a:solidFill>
                            <a:srgbClr val="000000"/>
                          </a:solidFill>
                          <a:latin typeface="+mj-lt"/>
                          <a:ea typeface="+mn-ea"/>
                          <a:cs typeface="+mn-cs"/>
                        </a:rPr>
                        <a:t>myspace</a:t>
                      </a:r>
                      <a:endParaRPr lang="fr-FR" sz="1800" b="0" i="0" u="none" strike="noStrike" kern="1200" dirty="0">
                        <a:solidFill>
                          <a:srgbClr val="000000"/>
                        </a:solidFill>
                        <a:latin typeface="+mj-lt"/>
                        <a:ea typeface="+mn-ea"/>
                        <a:cs typeface="+mn-cs"/>
                      </a:endParaRPr>
                    </a:p>
                  </a:txBody>
                  <a:tcPr marL="9525" marR="9525" marT="9525" marB="0"/>
                </a:tc>
              </a:tr>
              <a:tr h="326829">
                <a:tc>
                  <a:txBody>
                    <a:bodyPr/>
                    <a:lstStyle/>
                    <a:p>
                      <a:pPr algn="r"/>
                      <a:r>
                        <a:rPr lang="fr-FR" sz="1800" dirty="0" smtClean="0">
                          <a:latin typeface="+mj-lt"/>
                        </a:rPr>
                        <a:t>2009</a:t>
                      </a:r>
                      <a:endParaRPr lang="fr-FR" sz="1800" dirty="0">
                        <a:latin typeface="+mj-lt"/>
                      </a:endParaRPr>
                    </a:p>
                  </a:txBody>
                  <a:tcPr marL="9525" marR="9525" marT="9525" marB="0"/>
                </a:tc>
                <a:tc>
                  <a:txBody>
                    <a:bodyPr/>
                    <a:lstStyle/>
                    <a:p>
                      <a:r>
                        <a:rPr lang="fr-FR" sz="1800" dirty="0" smtClean="0">
                          <a:latin typeface="+mj-lt"/>
                        </a:rPr>
                        <a:t>Microsoft</a:t>
                      </a:r>
                      <a:r>
                        <a:rPr lang="fr-FR" sz="1800" baseline="0" dirty="0" smtClean="0">
                          <a:latin typeface="+mj-lt"/>
                        </a:rPr>
                        <a:t> lance Bing  4000 millions de comptes FB ,baisse de </a:t>
                      </a:r>
                      <a:r>
                        <a:rPr lang="fr-FR" sz="1800" baseline="0" dirty="0" err="1" smtClean="0">
                          <a:latin typeface="+mj-lt"/>
                        </a:rPr>
                        <a:t>Myspace</a:t>
                      </a:r>
                      <a:endParaRPr lang="fr-FR" sz="1800" dirty="0">
                        <a:latin typeface="+mj-lt"/>
                      </a:endParaRPr>
                    </a:p>
                  </a:txBody>
                  <a:tcPr marL="9525" marR="9525" marT="9525" marB="0"/>
                </a:tc>
              </a:tr>
            </a:tbl>
          </a:graphicData>
        </a:graphic>
      </p:graphicFrame>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à coins arrondis 4"/>
          <p:cNvSpPr/>
          <p:nvPr/>
        </p:nvSpPr>
        <p:spPr>
          <a:xfrm>
            <a:off x="1042988" y="188913"/>
            <a:ext cx="6985000" cy="576262"/>
          </a:xfrm>
          <a:prstGeom prst="roundRect">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a:p>
        </p:txBody>
      </p:sp>
      <p:sp>
        <p:nvSpPr>
          <p:cNvPr id="128003" name="Titre 1"/>
          <p:cNvSpPr>
            <a:spLocks noGrp="1"/>
          </p:cNvSpPr>
          <p:nvPr>
            <p:ph type="title"/>
          </p:nvPr>
        </p:nvSpPr>
        <p:spPr>
          <a:xfrm>
            <a:off x="457200" y="1"/>
            <a:ext cx="8229600" cy="764704"/>
          </a:xfrm>
        </p:spPr>
        <p:txBody>
          <a:bodyPr/>
          <a:lstStyle/>
          <a:p>
            <a:r>
              <a:rPr lang="fr-FR" dirty="0" smtClean="0">
                <a:solidFill>
                  <a:schemeClr val="bg1"/>
                </a:solidFill>
              </a:rPr>
              <a:t>Histoire des  réseaux sociaux</a:t>
            </a:r>
          </a:p>
        </p:txBody>
      </p:sp>
      <p:sp>
        <p:nvSpPr>
          <p:cNvPr id="4" name="Espace réservé du numéro de diapositive 3"/>
          <p:cNvSpPr>
            <a:spLocks noGrp="1"/>
          </p:cNvSpPr>
          <p:nvPr>
            <p:ph type="sldNum" sz="quarter" idx="12"/>
          </p:nvPr>
        </p:nvSpPr>
        <p:spPr>
          <a:xfrm>
            <a:off x="8532813" y="6356350"/>
            <a:ext cx="431800" cy="365125"/>
          </a:xfrm>
        </p:spPr>
        <p:txBody>
          <a:bodyPr>
            <a:normAutofit/>
          </a:bodyPr>
          <a:lstStyle/>
          <a:p>
            <a:pPr>
              <a:defRPr/>
            </a:pPr>
            <a:fld id="{75B6280C-B4D9-4AC5-BA0D-DE5A02AFDCEC}" type="slidenum">
              <a:rPr lang="fr-FR" smtClean="0"/>
              <a:pPr>
                <a:defRPr/>
              </a:pPr>
              <a:t>119</a:t>
            </a:fld>
            <a:endParaRPr lang="fr-FR" dirty="0"/>
          </a:p>
        </p:txBody>
      </p:sp>
      <p:graphicFrame>
        <p:nvGraphicFramePr>
          <p:cNvPr id="6" name="Tableau 5"/>
          <p:cNvGraphicFramePr>
            <a:graphicFrameLocks noGrp="1"/>
          </p:cNvGraphicFramePr>
          <p:nvPr/>
        </p:nvGraphicFramePr>
        <p:xfrm>
          <a:off x="683568" y="980728"/>
          <a:ext cx="7488063" cy="5328592"/>
        </p:xfrm>
        <a:graphic>
          <a:graphicData uri="http://schemas.openxmlformats.org/drawingml/2006/table">
            <a:tbl>
              <a:tblPr firstRow="1" bandRow="1">
                <a:tableStyleId>{5C22544A-7EE6-4342-B048-85BDC9FD1C3A}</a:tableStyleId>
              </a:tblPr>
              <a:tblGrid>
                <a:gridCol w="927725"/>
                <a:gridCol w="6560338"/>
              </a:tblGrid>
              <a:tr h="354010">
                <a:tc>
                  <a:txBody>
                    <a:bodyPr/>
                    <a:lstStyle/>
                    <a:p>
                      <a:r>
                        <a:rPr lang="fr-FR" sz="1400" dirty="0" smtClean="0"/>
                        <a:t>Dates</a:t>
                      </a:r>
                      <a:endParaRPr lang="fr-FR" sz="1400" dirty="0"/>
                    </a:p>
                  </a:txBody>
                  <a:tcPr/>
                </a:tc>
                <a:tc>
                  <a:txBody>
                    <a:bodyPr/>
                    <a:lstStyle/>
                    <a:p>
                      <a:r>
                        <a:rPr lang="fr-FR" sz="1600" dirty="0" smtClean="0"/>
                        <a:t>Evénements</a:t>
                      </a:r>
                      <a:endParaRPr lang="fr-FR" sz="1600" dirty="0"/>
                    </a:p>
                  </a:txBody>
                  <a:tcPr/>
                </a:tc>
              </a:tr>
              <a:tr h="1311004">
                <a:tc>
                  <a:txBody>
                    <a:bodyPr/>
                    <a:lstStyle/>
                    <a:p>
                      <a:pPr algn="r" fontAlgn="t"/>
                      <a:r>
                        <a:rPr lang="fr-FR" sz="1600" b="0" i="0" u="none" strike="noStrike" dirty="0" smtClean="0">
                          <a:solidFill>
                            <a:srgbClr val="000000"/>
                          </a:solidFill>
                          <a:latin typeface="+mj-lt"/>
                        </a:rPr>
                        <a:t>2010</a:t>
                      </a:r>
                      <a:endParaRPr lang="fr-FR" sz="1600" b="0" i="0" u="none" strike="noStrike" dirty="0">
                        <a:solidFill>
                          <a:srgbClr val="000000"/>
                        </a:solidFill>
                        <a:latin typeface="+mj-lt"/>
                      </a:endParaRPr>
                    </a:p>
                  </a:txBody>
                  <a:tcPr marL="9525" marR="9525" marT="9525" marB="0"/>
                </a:tc>
                <a:tc>
                  <a:txBody>
                    <a:bodyPr/>
                    <a:lstStyle/>
                    <a:p>
                      <a:pPr algn="l" fontAlgn="t"/>
                      <a:r>
                        <a:rPr lang="fr-FR" sz="1600" b="0" i="0" u="none" strike="noStrike" kern="1200" dirty="0" smtClean="0">
                          <a:solidFill>
                            <a:srgbClr val="000000"/>
                          </a:solidFill>
                          <a:latin typeface="+mj-lt"/>
                          <a:ea typeface="+mn-ea"/>
                          <a:cs typeface="+mn-cs"/>
                        </a:rPr>
                        <a:t>Face à la concurrence de FB et de </a:t>
                      </a:r>
                      <a:r>
                        <a:rPr lang="fr-FR" sz="1600" b="0" i="0" u="none" strike="noStrike" kern="1200" dirty="0" err="1" smtClean="0">
                          <a:solidFill>
                            <a:srgbClr val="000000"/>
                          </a:solidFill>
                          <a:latin typeface="+mj-lt"/>
                          <a:ea typeface="+mn-ea"/>
                          <a:cs typeface="+mn-cs"/>
                        </a:rPr>
                        <a:t>Twitter</a:t>
                      </a:r>
                      <a:r>
                        <a:rPr lang="fr-FR" sz="1600" b="0" i="0" u="none" strike="noStrike" kern="1200" dirty="0" smtClean="0">
                          <a:solidFill>
                            <a:srgbClr val="000000"/>
                          </a:solidFill>
                          <a:latin typeface="+mj-lt"/>
                          <a:ea typeface="+mn-ea"/>
                          <a:cs typeface="+mn-cs"/>
                        </a:rPr>
                        <a:t> Google lance </a:t>
                      </a:r>
                      <a:r>
                        <a:rPr lang="fr-FR" sz="1600" b="0" i="0" u="none" strike="noStrike" kern="1200" dirty="0" err="1" smtClean="0">
                          <a:solidFill>
                            <a:srgbClr val="000000"/>
                          </a:solidFill>
                          <a:latin typeface="+mj-lt"/>
                          <a:ea typeface="+mn-ea"/>
                          <a:cs typeface="+mn-cs"/>
                        </a:rPr>
                        <a:t>Buzz</a:t>
                      </a:r>
                      <a:endParaRPr lang="fr-FR" sz="1600" b="0" i="0" u="none" strike="noStrike" kern="1200" dirty="0" smtClean="0">
                        <a:solidFill>
                          <a:srgbClr val="000000"/>
                        </a:solidFill>
                        <a:latin typeface="+mj-lt"/>
                        <a:ea typeface="+mn-ea"/>
                        <a:cs typeface="+mn-cs"/>
                      </a:endParaRPr>
                    </a:p>
                    <a:p>
                      <a:pPr algn="l" fontAlgn="t"/>
                      <a:r>
                        <a:rPr lang="fr-FR" sz="1600" b="0" i="0" u="none" strike="noStrike" kern="1200" dirty="0" smtClean="0">
                          <a:solidFill>
                            <a:srgbClr val="000000"/>
                          </a:solidFill>
                          <a:latin typeface="+mj-lt"/>
                          <a:ea typeface="+mn-ea"/>
                          <a:cs typeface="+mn-cs"/>
                        </a:rPr>
                        <a:t>Lancement de</a:t>
                      </a:r>
                      <a:r>
                        <a:rPr lang="fr-FR" sz="1600" b="0" i="0" u="none" strike="noStrike" kern="1200" baseline="0" dirty="0" smtClean="0">
                          <a:solidFill>
                            <a:srgbClr val="000000"/>
                          </a:solidFill>
                          <a:latin typeface="+mj-lt"/>
                          <a:ea typeface="+mn-ea"/>
                          <a:cs typeface="+mn-cs"/>
                        </a:rPr>
                        <a:t> l’</a:t>
                      </a:r>
                      <a:r>
                        <a:rPr lang="fr-FR" sz="1600" b="0" i="0" u="none" strike="noStrike" kern="1200" baseline="0" dirty="0" err="1" smtClean="0">
                          <a:solidFill>
                            <a:srgbClr val="000000"/>
                          </a:solidFill>
                          <a:latin typeface="+mj-lt"/>
                          <a:ea typeface="+mn-ea"/>
                          <a:cs typeface="+mn-cs"/>
                        </a:rPr>
                        <a:t>Ipad</a:t>
                      </a:r>
                      <a:endParaRPr lang="fr-FR" sz="1600" b="0" i="0" u="none" strike="noStrike" kern="1200" baseline="0" dirty="0" smtClean="0">
                        <a:solidFill>
                          <a:srgbClr val="000000"/>
                        </a:solidFill>
                        <a:latin typeface="+mj-lt"/>
                        <a:ea typeface="+mn-ea"/>
                        <a:cs typeface="+mn-cs"/>
                      </a:endParaRPr>
                    </a:p>
                    <a:p>
                      <a:pPr algn="l" fontAlgn="t"/>
                      <a:r>
                        <a:rPr lang="fr-FR" sz="1600" b="0" i="0" u="none" strike="noStrike" kern="1200" baseline="0" dirty="0" smtClean="0">
                          <a:solidFill>
                            <a:srgbClr val="000000"/>
                          </a:solidFill>
                          <a:latin typeface="+mj-lt"/>
                          <a:ea typeface="+mn-ea"/>
                          <a:cs typeface="+mn-cs"/>
                        </a:rPr>
                        <a:t>1,97 milliard de connectés internet ( 1/3 humains)</a:t>
                      </a:r>
                      <a:r>
                        <a:rPr lang="fr-FR" sz="1600" dirty="0" smtClean="0">
                          <a:latin typeface="+mj-lt"/>
                        </a:rPr>
                        <a:t> </a:t>
                      </a:r>
                    </a:p>
                    <a:p>
                      <a:pPr algn="l" fontAlgn="t"/>
                      <a:r>
                        <a:rPr lang="fr-FR" sz="1600" dirty="0" smtClean="0">
                          <a:latin typeface="+mj-lt"/>
                        </a:rPr>
                        <a:t>Les américains considèrent Internet comme la première source  d’info avant le journal</a:t>
                      </a:r>
                      <a:endParaRPr lang="fr-FR" sz="1600" b="0" i="0" u="none" strike="noStrike" kern="1200" dirty="0">
                        <a:solidFill>
                          <a:srgbClr val="000000"/>
                        </a:solidFill>
                        <a:latin typeface="+mj-lt"/>
                        <a:ea typeface="+mn-ea"/>
                        <a:cs typeface="+mn-cs"/>
                      </a:endParaRPr>
                    </a:p>
                  </a:txBody>
                  <a:tcPr marL="9525" marR="9525" marT="9525" marB="0"/>
                </a:tc>
              </a:tr>
              <a:tr h="2612966">
                <a:tc>
                  <a:txBody>
                    <a:bodyPr/>
                    <a:lstStyle/>
                    <a:p>
                      <a:pPr algn="r"/>
                      <a:r>
                        <a:rPr lang="fr-FR" sz="1600" dirty="0" smtClean="0">
                          <a:latin typeface="+mj-lt"/>
                        </a:rPr>
                        <a:t> 2011</a:t>
                      </a:r>
                      <a:endParaRPr lang="fr-FR" sz="1600" dirty="0">
                        <a:latin typeface="+mj-lt"/>
                      </a:endParaRPr>
                    </a:p>
                  </a:txBody>
                  <a:tcPr marL="9525" marR="9525" marT="9525" marB="0"/>
                </a:tc>
                <a:tc>
                  <a:txBody>
                    <a:bodyPr/>
                    <a:lstStyle/>
                    <a:p>
                      <a:r>
                        <a:rPr lang="fr-FR" sz="1600" dirty="0" smtClean="0">
                          <a:latin typeface="+mj-lt"/>
                        </a:rPr>
                        <a:t>Relookage de </a:t>
                      </a:r>
                      <a:r>
                        <a:rPr lang="fr-FR" sz="1600" dirty="0" err="1" smtClean="0">
                          <a:latin typeface="+mj-lt"/>
                        </a:rPr>
                        <a:t>MySpace</a:t>
                      </a:r>
                      <a:r>
                        <a:rPr lang="fr-FR" sz="1600" dirty="0" smtClean="0">
                          <a:latin typeface="+mj-lt"/>
                        </a:rPr>
                        <a:t> et </a:t>
                      </a:r>
                      <a:r>
                        <a:rPr lang="fr-FR" sz="1600" dirty="0" err="1" smtClean="0">
                          <a:latin typeface="+mj-lt"/>
                        </a:rPr>
                        <a:t>Bebo</a:t>
                      </a:r>
                      <a:r>
                        <a:rPr lang="fr-FR" sz="1600" dirty="0" smtClean="0">
                          <a:latin typeface="+mj-lt"/>
                        </a:rPr>
                        <a:t> pour lutter </a:t>
                      </a:r>
                      <a:r>
                        <a:rPr lang="fr-FR" sz="1600" dirty="0" err="1" smtClean="0">
                          <a:latin typeface="+mj-lt"/>
                        </a:rPr>
                        <a:t>faec</a:t>
                      </a:r>
                      <a:r>
                        <a:rPr lang="fr-FR" sz="1600" dirty="0" smtClean="0">
                          <a:latin typeface="+mj-lt"/>
                        </a:rPr>
                        <a:t> à FB</a:t>
                      </a:r>
                    </a:p>
                    <a:p>
                      <a:r>
                        <a:rPr lang="fr-FR" sz="1600" dirty="0" smtClean="0">
                          <a:latin typeface="+mj-lt"/>
                        </a:rPr>
                        <a:t>Lancement du réseau Ping par Apple</a:t>
                      </a:r>
                    </a:p>
                    <a:p>
                      <a:r>
                        <a:rPr lang="fr-FR" sz="1600" dirty="0" smtClean="0">
                          <a:latin typeface="+mj-lt"/>
                        </a:rPr>
                        <a:t>News </a:t>
                      </a:r>
                      <a:r>
                        <a:rPr lang="fr-FR" sz="1600" dirty="0" err="1" smtClean="0">
                          <a:latin typeface="+mj-lt"/>
                        </a:rPr>
                        <a:t>corp</a:t>
                      </a:r>
                      <a:r>
                        <a:rPr lang="fr-FR" sz="1600" dirty="0" smtClean="0">
                          <a:latin typeface="+mj-lt"/>
                        </a:rPr>
                        <a:t> vend </a:t>
                      </a:r>
                      <a:r>
                        <a:rPr lang="fr-FR" sz="1600" dirty="0" err="1" smtClean="0">
                          <a:latin typeface="+mj-lt"/>
                        </a:rPr>
                        <a:t>MySpaceà</a:t>
                      </a:r>
                      <a:r>
                        <a:rPr lang="fr-FR" sz="1600" dirty="0" smtClean="0">
                          <a:latin typeface="+mj-lt"/>
                        </a:rPr>
                        <a:t> </a:t>
                      </a:r>
                      <a:r>
                        <a:rPr lang="fr-FR" sz="1600" dirty="0" err="1" smtClean="0">
                          <a:latin typeface="+mj-lt"/>
                        </a:rPr>
                        <a:t>Specific</a:t>
                      </a:r>
                      <a:r>
                        <a:rPr lang="fr-FR" sz="1600" dirty="0" smtClean="0">
                          <a:latin typeface="+mj-lt"/>
                        </a:rPr>
                        <a:t> </a:t>
                      </a:r>
                      <a:r>
                        <a:rPr lang="fr-FR" sz="1600" dirty="0" err="1" smtClean="0">
                          <a:latin typeface="+mj-lt"/>
                        </a:rPr>
                        <a:t>Medai</a:t>
                      </a:r>
                      <a:endParaRPr lang="fr-FR" sz="1600" dirty="0" smtClean="0">
                        <a:latin typeface="+mj-lt"/>
                      </a:endParaRPr>
                    </a:p>
                    <a:p>
                      <a:r>
                        <a:rPr lang="fr-FR" sz="1600" dirty="0" smtClean="0">
                          <a:latin typeface="+mj-lt"/>
                        </a:rPr>
                        <a:t>550 millions d’utilisateurs</a:t>
                      </a:r>
                      <a:r>
                        <a:rPr lang="fr-FR" sz="1600" baseline="0" dirty="0" smtClean="0">
                          <a:latin typeface="+mj-lt"/>
                        </a:rPr>
                        <a:t> FB</a:t>
                      </a:r>
                    </a:p>
                    <a:p>
                      <a:r>
                        <a:rPr lang="fr-FR" sz="1600" baseline="0" dirty="0" smtClean="0">
                          <a:latin typeface="+mj-lt"/>
                        </a:rPr>
                        <a:t>65 millions de </a:t>
                      </a:r>
                      <a:r>
                        <a:rPr lang="fr-FR" sz="1600" baseline="0" dirty="0" err="1" smtClean="0">
                          <a:latin typeface="+mj-lt"/>
                        </a:rPr>
                        <a:t>tweet</a:t>
                      </a:r>
                      <a:r>
                        <a:rPr lang="fr-FR" sz="1600" baseline="0" dirty="0" smtClean="0">
                          <a:latin typeface="+mj-lt"/>
                        </a:rPr>
                        <a:t> chaque jour</a:t>
                      </a:r>
                    </a:p>
                    <a:p>
                      <a:r>
                        <a:rPr lang="fr-FR" sz="1600" baseline="0" dirty="0" smtClean="0">
                          <a:latin typeface="+mj-lt"/>
                        </a:rPr>
                        <a:t>2 milliards de vides vues  chaque jour sur </a:t>
                      </a:r>
                      <a:r>
                        <a:rPr lang="fr-FR" sz="1600" baseline="0" dirty="0" err="1" smtClean="0">
                          <a:latin typeface="+mj-lt"/>
                        </a:rPr>
                        <a:t>Youtube</a:t>
                      </a:r>
                      <a:endParaRPr lang="fr-FR" sz="1600" baseline="0" dirty="0" smtClean="0">
                        <a:latin typeface="+mj-lt"/>
                      </a:endParaRPr>
                    </a:p>
                    <a:p>
                      <a:r>
                        <a:rPr lang="fr-FR" sz="1600" baseline="0" dirty="0" smtClean="0">
                          <a:latin typeface="+mj-lt"/>
                        </a:rPr>
                        <a:t>90 millions  de personnes dans le réseau </a:t>
                      </a:r>
                      <a:r>
                        <a:rPr lang="fr-FR" sz="1600" baseline="0" dirty="0" err="1" smtClean="0">
                          <a:latin typeface="+mj-lt"/>
                        </a:rPr>
                        <a:t>Linkedin</a:t>
                      </a:r>
                      <a:endParaRPr lang="fr-FR" sz="1600" baseline="0" dirty="0" smtClean="0">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600" baseline="0" dirty="0" smtClean="0">
                          <a:latin typeface="+mj-lt"/>
                        </a:rPr>
                        <a:t>1 milliar</a:t>
                      </a:r>
                      <a:r>
                        <a:rPr lang="fr-FR" sz="1600" b="0" i="0" u="none" strike="noStrike" dirty="0" smtClean="0">
                          <a:solidFill>
                            <a:srgbClr val="000000"/>
                          </a:solidFill>
                          <a:latin typeface="+mj-lt"/>
                        </a:rPr>
                        <a:t>d de pages vues chaque mois sur </a:t>
                      </a:r>
                      <a:r>
                        <a:rPr lang="fr-FR" sz="1600" b="0" i="0" u="none" strike="noStrike" dirty="0" err="1" smtClean="0">
                          <a:solidFill>
                            <a:srgbClr val="000000"/>
                          </a:solidFill>
                          <a:latin typeface="+mj-lt"/>
                        </a:rPr>
                        <a:t>Tumblr</a:t>
                      </a:r>
                      <a:endParaRPr lang="fr-FR" sz="1600" b="0" i="0" u="none" strike="noStrike" dirty="0" smtClean="0">
                        <a:solidFill>
                          <a:srgbClr val="000000"/>
                        </a:solidFill>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600" b="0" i="0" u="none" strike="noStrike" dirty="0" smtClean="0">
                          <a:solidFill>
                            <a:srgbClr val="000000"/>
                          </a:solidFill>
                          <a:latin typeface="+mj-lt"/>
                        </a:rPr>
                        <a:t>Lancement de </a:t>
                      </a:r>
                      <a:r>
                        <a:rPr lang="fr-FR" sz="1600" b="0" i="0" u="none" strike="noStrike" dirty="0" err="1" smtClean="0">
                          <a:solidFill>
                            <a:srgbClr val="000000"/>
                          </a:solidFill>
                          <a:latin typeface="+mj-lt"/>
                        </a:rPr>
                        <a:t>Pinterest</a:t>
                      </a:r>
                      <a:endParaRPr lang="fr-FR" sz="1600" b="0" i="0" u="none" strike="noStrike" dirty="0" smtClean="0">
                        <a:solidFill>
                          <a:srgbClr val="000000"/>
                        </a:solidFill>
                        <a:latin typeface="+mj-lt"/>
                      </a:endParaRPr>
                    </a:p>
                    <a:p>
                      <a:endParaRPr lang="fr-FR" sz="1600" dirty="0">
                        <a:latin typeface="+mj-lt"/>
                      </a:endParaRPr>
                    </a:p>
                  </a:txBody>
                  <a:tcPr marL="9525" marR="9525" marT="9525" marB="0"/>
                </a:tc>
              </a:tr>
              <a:tr h="1050612">
                <a:tc>
                  <a:txBody>
                    <a:bodyPr/>
                    <a:lstStyle/>
                    <a:p>
                      <a:pPr algn="r" fontAlgn="t"/>
                      <a:r>
                        <a:rPr lang="fr-FR" sz="1600" b="0" i="0" u="none" strike="noStrike" dirty="0" smtClean="0">
                          <a:solidFill>
                            <a:srgbClr val="000000"/>
                          </a:solidFill>
                          <a:latin typeface="+mj-lt"/>
                        </a:rPr>
                        <a:t>2012</a:t>
                      </a:r>
                      <a:endParaRPr lang="fr-FR" sz="1600" b="0" i="0" u="none" strike="noStrike" dirty="0">
                        <a:solidFill>
                          <a:srgbClr val="000000"/>
                        </a:solidFill>
                        <a:latin typeface="+mj-lt"/>
                      </a:endParaRPr>
                    </a:p>
                  </a:txBody>
                  <a:tcPr marL="9525" marR="9525" marT="9525" marB="0"/>
                </a:tc>
                <a:tc>
                  <a:txBody>
                    <a:bodyPr/>
                    <a:lstStyle/>
                    <a:p>
                      <a:pPr algn="l" fontAlgn="t"/>
                      <a:r>
                        <a:rPr lang="fr-FR" sz="1600" b="0" i="0" u="none" strike="noStrike" kern="1200" dirty="0" err="1" smtClean="0">
                          <a:solidFill>
                            <a:srgbClr val="000000"/>
                          </a:solidFill>
                          <a:latin typeface="+mj-lt"/>
                          <a:ea typeface="+mn-ea"/>
                          <a:cs typeface="+mn-cs"/>
                        </a:rPr>
                        <a:t>Linkedin</a:t>
                      </a:r>
                      <a:r>
                        <a:rPr lang="fr-FR" sz="1600" b="0" i="0" u="none" strike="noStrike" kern="1200" dirty="0" smtClean="0">
                          <a:solidFill>
                            <a:srgbClr val="000000"/>
                          </a:solidFill>
                          <a:latin typeface="+mj-lt"/>
                          <a:ea typeface="+mn-ea"/>
                          <a:cs typeface="+mn-cs"/>
                        </a:rPr>
                        <a:t> 2</a:t>
                      </a:r>
                      <a:r>
                        <a:rPr lang="fr-FR" sz="1600" b="0" i="0" u="none" strike="noStrike" kern="1200" baseline="30000" dirty="0" smtClean="0">
                          <a:solidFill>
                            <a:srgbClr val="000000"/>
                          </a:solidFill>
                          <a:latin typeface="+mj-lt"/>
                          <a:ea typeface="+mn-ea"/>
                          <a:cs typeface="+mn-cs"/>
                        </a:rPr>
                        <a:t>e</a:t>
                      </a:r>
                      <a:r>
                        <a:rPr lang="fr-FR" sz="1600" b="0" i="0" u="none" strike="noStrike" kern="1200" dirty="0" smtClean="0">
                          <a:solidFill>
                            <a:srgbClr val="000000"/>
                          </a:solidFill>
                          <a:latin typeface="+mj-lt"/>
                          <a:ea typeface="+mn-ea"/>
                          <a:cs typeface="+mn-cs"/>
                        </a:rPr>
                        <a:t> m en popularité aux  USA</a:t>
                      </a:r>
                    </a:p>
                    <a:p>
                      <a:pPr algn="l" fontAlgn="t"/>
                      <a:r>
                        <a:rPr lang="fr-FR" sz="1600" b="0" i="0" u="none" strike="noStrike" kern="1200" dirty="0" smtClean="0">
                          <a:solidFill>
                            <a:srgbClr val="000000"/>
                          </a:solidFill>
                          <a:latin typeface="+mj-lt"/>
                          <a:ea typeface="+mn-ea"/>
                          <a:cs typeface="+mn-cs"/>
                        </a:rPr>
                        <a:t>Entrée en bourse loupée pour FB</a:t>
                      </a:r>
                    </a:p>
                    <a:p>
                      <a:pPr algn="l" fontAlgn="t"/>
                      <a:r>
                        <a:rPr lang="fr-FR" sz="1600" b="0" i="0" u="none" strike="noStrike" kern="1200" dirty="0" err="1" smtClean="0">
                          <a:solidFill>
                            <a:srgbClr val="000000"/>
                          </a:solidFill>
                          <a:latin typeface="+mj-lt"/>
                          <a:ea typeface="+mn-ea"/>
                          <a:cs typeface="+mn-cs"/>
                        </a:rPr>
                        <a:t>Pinterest</a:t>
                      </a:r>
                      <a:r>
                        <a:rPr lang="fr-FR" sz="1600" b="0" i="0" u="none" strike="noStrike" kern="1200" dirty="0" smtClean="0">
                          <a:solidFill>
                            <a:srgbClr val="000000"/>
                          </a:solidFill>
                          <a:latin typeface="+mj-lt"/>
                          <a:ea typeface="+mn-ea"/>
                          <a:cs typeface="+mn-cs"/>
                        </a:rPr>
                        <a:t> devient incontournable avec 10 millions de  visiteurs mois</a:t>
                      </a:r>
                    </a:p>
                    <a:p>
                      <a:pPr algn="l" fontAlgn="t"/>
                      <a:r>
                        <a:rPr lang="fr-FR" sz="1600" b="0" i="0" u="none" strike="noStrike" kern="1200" dirty="0" smtClean="0">
                          <a:solidFill>
                            <a:srgbClr val="000000"/>
                          </a:solidFill>
                          <a:latin typeface="+mj-lt"/>
                          <a:ea typeface="+mn-ea"/>
                          <a:cs typeface="+mn-cs"/>
                        </a:rPr>
                        <a:t>33 milliards de  </a:t>
                      </a:r>
                      <a:r>
                        <a:rPr lang="fr-FR" sz="1600" b="0" i="0" u="none" strike="noStrike" kern="1200" dirty="0" err="1" smtClean="0">
                          <a:solidFill>
                            <a:srgbClr val="000000"/>
                          </a:solidFill>
                          <a:latin typeface="+mj-lt"/>
                          <a:ea typeface="+mn-ea"/>
                          <a:cs typeface="+mn-cs"/>
                        </a:rPr>
                        <a:t>tweets</a:t>
                      </a:r>
                      <a:r>
                        <a:rPr lang="fr-FR" sz="1600" b="0" i="0" u="none" strike="noStrike" kern="1200" dirty="0" smtClean="0">
                          <a:solidFill>
                            <a:srgbClr val="000000"/>
                          </a:solidFill>
                          <a:latin typeface="+mj-lt"/>
                          <a:ea typeface="+mn-ea"/>
                          <a:cs typeface="+mn-cs"/>
                        </a:rPr>
                        <a:t> par jour</a:t>
                      </a:r>
                      <a:endParaRPr lang="fr-FR" sz="1600" b="0" i="0" u="none" strike="noStrike" kern="1200" dirty="0">
                        <a:solidFill>
                          <a:srgbClr val="000000"/>
                        </a:solidFill>
                        <a:latin typeface="+mj-lt"/>
                        <a:ea typeface="+mn-ea"/>
                        <a:cs typeface="+mn-cs"/>
                      </a:endParaRPr>
                    </a:p>
                  </a:txBody>
                  <a:tcPr marL="9525" marR="9525" marT="9525" marB="0"/>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4213" y="692150"/>
            <a:ext cx="8172450" cy="1143000"/>
          </a:xfrm>
        </p:spPr>
        <p:txBody>
          <a:bodyPr>
            <a:normAutofit/>
          </a:bodyPr>
          <a:lstStyle/>
          <a:p>
            <a:pPr eaLnBrk="1" fontAlgn="auto" hangingPunct="1">
              <a:spcAft>
                <a:spcPts val="0"/>
              </a:spcAft>
              <a:defRPr/>
            </a:pPr>
            <a:r>
              <a:rPr lang="fr-FR" dirty="0" smtClean="0">
                <a:solidFill>
                  <a:schemeClr val="accent3"/>
                </a:solidFill>
              </a:rPr>
              <a:t>Typologie des messages de communication</a:t>
            </a:r>
          </a:p>
        </p:txBody>
      </p:sp>
      <p:sp>
        <p:nvSpPr>
          <p:cNvPr id="27651" name="Rectangle 3"/>
          <p:cNvSpPr>
            <a:spLocks noGrp="1" noChangeArrowheads="1"/>
          </p:cNvSpPr>
          <p:nvPr>
            <p:ph sz="quarter" idx="1"/>
          </p:nvPr>
        </p:nvSpPr>
        <p:spPr>
          <a:xfrm>
            <a:off x="1547813" y="2205038"/>
            <a:ext cx="5976937" cy="4114800"/>
          </a:xfrm>
        </p:spPr>
        <p:txBody>
          <a:bodyPr/>
          <a:lstStyle/>
          <a:p>
            <a:pPr eaLnBrk="1" hangingPunct="1"/>
            <a:r>
              <a:rPr lang="fr-FR" smtClean="0"/>
              <a:t>Hiérarchie des thèmes</a:t>
            </a:r>
          </a:p>
          <a:p>
            <a:pPr eaLnBrk="1" hangingPunct="1">
              <a:buFont typeface="Wingdings" pitchFamily="2" charset="2"/>
              <a:buNone/>
            </a:pPr>
            <a:r>
              <a:rPr lang="fr-FR" smtClean="0"/>
              <a:t>		Message stratégique</a:t>
            </a:r>
          </a:p>
          <a:p>
            <a:pPr eaLnBrk="1" hangingPunct="1">
              <a:buFont typeface="Wingdings" pitchFamily="2" charset="2"/>
              <a:buNone/>
            </a:pPr>
            <a:r>
              <a:rPr lang="fr-FR" smtClean="0"/>
              <a:t>		Message opérationnel</a:t>
            </a:r>
          </a:p>
          <a:p>
            <a:pPr eaLnBrk="1" hangingPunct="1">
              <a:buFont typeface="Wingdings" pitchFamily="2" charset="2"/>
              <a:buNone/>
            </a:pPr>
            <a:r>
              <a:rPr lang="fr-FR" smtClean="0"/>
              <a:t>		Message technique</a:t>
            </a:r>
          </a:p>
        </p:txBody>
      </p:sp>
      <p:sp>
        <p:nvSpPr>
          <p:cNvPr id="4" name="Espace réservé du numéro de diapositive 3"/>
          <p:cNvSpPr>
            <a:spLocks noGrp="1"/>
          </p:cNvSpPr>
          <p:nvPr>
            <p:ph type="sldNum" sz="quarter" idx="12"/>
          </p:nvPr>
        </p:nvSpPr>
        <p:spPr/>
        <p:txBody>
          <a:bodyPr/>
          <a:lstStyle/>
          <a:p>
            <a:pPr>
              <a:defRPr/>
            </a:pPr>
            <a:fld id="{BF75F506-0D46-4657-AE21-7D6A950C5764}" type="slidenum">
              <a:rPr lang="fr-FR" smtClean="0"/>
              <a:pPr>
                <a:defRPr/>
              </a:pPr>
              <a:t>12</a:t>
            </a:fld>
            <a:endParaRPr lang="fr-FR"/>
          </a:p>
        </p:txBody>
      </p:sp>
    </p:spTree>
  </p:cSld>
  <p:clrMapOvr>
    <a:masterClrMapping/>
  </p:clrMapOvr>
  <p:transition>
    <p:cut/>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à coins arrondis 3"/>
          <p:cNvSpPr/>
          <p:nvPr/>
        </p:nvSpPr>
        <p:spPr>
          <a:xfrm>
            <a:off x="161510" y="116632"/>
            <a:ext cx="8820980" cy="6336704"/>
          </a:xfrm>
          <a:prstGeom prst="roundRect">
            <a:avLst/>
          </a:prstGeom>
          <a:solidFill>
            <a:schemeClr val="tx2">
              <a:lumMod val="20000"/>
              <a:lumOff val="80000"/>
            </a:schemeClr>
          </a:solidFill>
          <a:ln w="41275" cmpd="sng">
            <a:solidFill>
              <a:schemeClr val="accent1"/>
            </a:solidFill>
          </a:ln>
          <a:effectLst>
            <a:outerShdw blurRad="152400" dist="317500" dir="5400000" sx="105000" sy="105000" rotWithShape="0">
              <a:prstClr val="black">
                <a:alpha val="15000"/>
              </a:prstClr>
            </a:outerShdw>
          </a:effectLst>
          <a:scene3d>
            <a:camera prst="orthographicFront"/>
            <a:lightRig rig="threePt" dir="t"/>
          </a:scene3d>
          <a:sp3d>
            <a:bevelT w="25400"/>
            <a:bevelB w="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dirty="0">
              <a:solidFill>
                <a:srgbClr val="333399"/>
              </a:solidFill>
            </a:endParaRPr>
          </a:p>
        </p:txBody>
      </p:sp>
      <p:sp>
        <p:nvSpPr>
          <p:cNvPr id="2" name="Titre 1"/>
          <p:cNvSpPr>
            <a:spLocks noGrp="1"/>
          </p:cNvSpPr>
          <p:nvPr>
            <p:ph type="ctrTitle"/>
          </p:nvPr>
        </p:nvSpPr>
        <p:spPr>
          <a:xfrm>
            <a:off x="468313" y="333375"/>
            <a:ext cx="8139112" cy="5472113"/>
          </a:xfrm>
        </p:spPr>
        <p:txBody>
          <a:bodyPr>
            <a:noAutofit/>
          </a:bodyPr>
          <a:lstStyle/>
          <a:p>
            <a:pPr algn="l">
              <a:defRPr/>
            </a:pPr>
            <a:r>
              <a:rPr lang="fr-FR" sz="3600" smtClean="0"/>
              <a:t> 	Un </a:t>
            </a:r>
            <a:r>
              <a:rPr lang="fr-FR" sz="3600" dirty="0" smtClean="0"/>
              <a:t>média oublié : le cinéma</a:t>
            </a:r>
            <a:br>
              <a:rPr lang="fr-FR" sz="3600" dirty="0" smtClean="0"/>
            </a:br>
            <a:r>
              <a:rPr lang="fr-FR" sz="3600" dirty="0" smtClean="0"/>
              <a:t/>
            </a:r>
            <a:br>
              <a:rPr lang="fr-FR" sz="3600" dirty="0" smtClean="0"/>
            </a:br>
            <a:r>
              <a:rPr lang="fr-FR" sz="3200" dirty="0" smtClean="0"/>
              <a:t>Le cinéma est aussi un média d’information mais à valeur simplement historique. </a:t>
            </a:r>
            <a:br>
              <a:rPr lang="fr-FR" sz="3200" dirty="0" smtClean="0"/>
            </a:br>
            <a:r>
              <a:rPr lang="fr-FR" sz="3200" dirty="0" smtClean="0"/>
              <a:t>Disparition des actualités au cinéma.</a:t>
            </a:r>
            <a:br>
              <a:rPr lang="fr-FR" sz="3200" dirty="0" smtClean="0"/>
            </a:br>
            <a:r>
              <a:rPr lang="fr-FR" sz="3200" dirty="0" smtClean="0"/>
              <a:t>Une forte  importance historique compte tenu de son importance  à des fins de propagande.</a:t>
            </a:r>
            <a:br>
              <a:rPr lang="fr-FR" sz="3200" dirty="0" smtClean="0"/>
            </a:br>
            <a:r>
              <a:rPr lang="fr-FR" sz="3200" dirty="0" smtClean="0"/>
              <a:t>Age d’or : 1933-1960</a:t>
            </a:r>
            <a:br>
              <a:rPr lang="fr-FR" sz="3200" dirty="0" smtClean="0"/>
            </a:br>
            <a:r>
              <a:rPr lang="fr-FR" sz="3200" dirty="0" smtClean="0"/>
              <a:t>Un média tué par la télévision</a:t>
            </a:r>
            <a:endParaRPr lang="fr-FR" sz="3600" b="1" dirty="0">
              <a:solidFill>
                <a:schemeClr val="tx2">
                  <a:lumMod val="75000"/>
                </a:schemeClr>
              </a:solidFill>
              <a:effectLst>
                <a:outerShdw blurRad="38100" dist="25400" dir="5400000" algn="tl" rotWithShape="0">
                  <a:srgbClr val="000000">
                    <a:alpha val="43000"/>
                  </a:srgbClr>
                </a:outerShdw>
              </a:effectLst>
            </a:endParaRPr>
          </a:p>
        </p:txBody>
      </p:sp>
    </p:spTree>
  </p:cSld>
  <p:clrMapOvr>
    <a:masterClrMapping/>
  </p:clrMapOvr>
  <p:transition>
    <p:cut/>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à coins arrondis 5"/>
          <p:cNvSpPr/>
          <p:nvPr/>
        </p:nvSpPr>
        <p:spPr>
          <a:xfrm>
            <a:off x="107758" y="1052736"/>
            <a:ext cx="8928484" cy="5616624"/>
          </a:xfrm>
          <a:prstGeom prst="roundRect">
            <a:avLst/>
          </a:prstGeom>
          <a:solidFill>
            <a:schemeClr val="tx2">
              <a:lumMod val="20000"/>
              <a:lumOff val="80000"/>
            </a:schemeClr>
          </a:solidFill>
          <a:ln w="41275" cmpd="sng">
            <a:solidFill>
              <a:schemeClr val="accent1"/>
            </a:solidFill>
          </a:ln>
          <a:effectLst>
            <a:outerShdw blurRad="152400" dist="317500" dir="5400000" sx="105000" sy="105000" rotWithShape="0">
              <a:prstClr val="black">
                <a:alpha val="15000"/>
              </a:prstClr>
            </a:outerShdw>
          </a:effectLst>
          <a:scene3d>
            <a:camera prst="orthographicFront"/>
            <a:lightRig rig="threePt" dir="t"/>
          </a:scene3d>
          <a:sp3d>
            <a:bevelT w="25400"/>
            <a:bevelB w="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dirty="0">
              <a:solidFill>
                <a:srgbClr val="333399"/>
              </a:solidFill>
            </a:endParaRPr>
          </a:p>
        </p:txBody>
      </p:sp>
      <p:sp>
        <p:nvSpPr>
          <p:cNvPr id="221186" name="Titre 1"/>
          <p:cNvSpPr>
            <a:spLocks noGrp="1"/>
          </p:cNvSpPr>
          <p:nvPr>
            <p:ph type="ctrTitle"/>
          </p:nvPr>
        </p:nvSpPr>
        <p:spPr>
          <a:xfrm>
            <a:off x="539750" y="188913"/>
            <a:ext cx="8139113" cy="431800"/>
          </a:xfrm>
        </p:spPr>
        <p:txBody>
          <a:bodyPr>
            <a:normAutofit fontScale="90000"/>
          </a:bodyPr>
          <a:lstStyle/>
          <a:p>
            <a:pPr eaLnBrk="1" fontAlgn="auto" hangingPunct="1">
              <a:spcAft>
                <a:spcPts val="0"/>
              </a:spcAft>
              <a:defRPr/>
            </a:pPr>
            <a:r>
              <a:rPr lang="fr-FR" sz="3600" dirty="0" smtClean="0"/>
              <a:t>  </a:t>
            </a:r>
            <a:r>
              <a:rPr lang="fr-FR" sz="4000" dirty="0" smtClean="0">
                <a:solidFill>
                  <a:schemeClr val="bg1"/>
                </a:solidFill>
              </a:rPr>
              <a:t>Presse </a:t>
            </a:r>
          </a:p>
        </p:txBody>
      </p:sp>
      <p:sp>
        <p:nvSpPr>
          <p:cNvPr id="7" name="ZoneTexte 6"/>
          <p:cNvSpPr txBox="1"/>
          <p:nvPr/>
        </p:nvSpPr>
        <p:spPr>
          <a:xfrm>
            <a:off x="539750" y="1125538"/>
            <a:ext cx="8243888" cy="4400550"/>
          </a:xfrm>
          <a:prstGeom prst="rect">
            <a:avLst/>
          </a:prstGeom>
          <a:noFill/>
        </p:spPr>
        <p:txBody>
          <a:bodyPr>
            <a:spAutoFit/>
          </a:bodyPr>
          <a:lstStyle/>
          <a:p>
            <a:pPr algn="l">
              <a:defRPr/>
            </a:pPr>
            <a:r>
              <a:rPr lang="fr-FR" sz="2000" dirty="0">
                <a:latin typeface="+mn-lt"/>
                <a:ea typeface="Adobe Kaiti Std R" pitchFamily="18" charset="-128"/>
              </a:rPr>
              <a:t>Un média diversifié dans sa forme :</a:t>
            </a:r>
          </a:p>
          <a:p>
            <a:pPr lvl="1" algn="l">
              <a:defRPr/>
            </a:pPr>
            <a:r>
              <a:rPr lang="fr-FR" sz="2000" dirty="0">
                <a:latin typeface="+mn-lt"/>
                <a:ea typeface="Adobe Kaiti Std R" pitchFamily="18" charset="-128"/>
              </a:rPr>
              <a:t> PQN</a:t>
            </a:r>
          </a:p>
          <a:p>
            <a:pPr lvl="1" algn="l">
              <a:defRPr/>
            </a:pPr>
            <a:r>
              <a:rPr lang="fr-FR" sz="2000" dirty="0">
                <a:latin typeface="+mn-lt"/>
                <a:ea typeface="Adobe Kaiti Std R" pitchFamily="18" charset="-128"/>
              </a:rPr>
              <a:t> PQR</a:t>
            </a:r>
          </a:p>
          <a:p>
            <a:pPr lvl="1" algn="l">
              <a:defRPr/>
            </a:pPr>
            <a:r>
              <a:rPr lang="fr-FR" sz="2000" dirty="0">
                <a:latin typeface="+mn-lt"/>
                <a:ea typeface="Adobe Kaiti Std R" pitchFamily="18" charset="-128"/>
              </a:rPr>
              <a:t> Presse </a:t>
            </a:r>
            <a:r>
              <a:rPr lang="fr-FR" sz="2000" dirty="0" err="1">
                <a:latin typeface="+mn-lt"/>
                <a:ea typeface="Adobe Kaiti Std R" pitchFamily="18" charset="-128"/>
              </a:rPr>
              <a:t>Mag</a:t>
            </a:r>
            <a:r>
              <a:rPr lang="fr-FR" sz="2000" dirty="0">
                <a:latin typeface="+mn-lt"/>
                <a:ea typeface="Adobe Kaiti Std R" pitchFamily="18" charset="-128"/>
              </a:rPr>
              <a:t> </a:t>
            </a:r>
          </a:p>
          <a:p>
            <a:pPr lvl="1" algn="l">
              <a:defRPr/>
            </a:pPr>
            <a:r>
              <a:rPr lang="fr-FR" sz="2000" dirty="0">
                <a:latin typeface="+mn-lt"/>
                <a:ea typeface="Adobe Kaiti Std R" pitchFamily="18" charset="-128"/>
              </a:rPr>
              <a:t> Presse on line</a:t>
            </a:r>
          </a:p>
          <a:p>
            <a:pPr lvl="1" algn="l">
              <a:defRPr/>
            </a:pPr>
            <a:r>
              <a:rPr lang="fr-FR" sz="2000" dirty="0">
                <a:latin typeface="+mn-lt"/>
                <a:ea typeface="Adobe Kaiti Std R" pitchFamily="18" charset="-128"/>
              </a:rPr>
              <a:t> Un média dont la diffusion est en érosion constante</a:t>
            </a:r>
          </a:p>
          <a:p>
            <a:pPr algn="l">
              <a:defRPr/>
            </a:pPr>
            <a:r>
              <a:rPr lang="fr-FR" sz="2000" dirty="0">
                <a:latin typeface="+mn-lt"/>
                <a:ea typeface="Adobe Kaiti Std R" pitchFamily="18" charset="-128"/>
              </a:rPr>
              <a:t> En  France : importance de la presse </a:t>
            </a:r>
            <a:r>
              <a:rPr lang="fr-FR" sz="2000" dirty="0" err="1">
                <a:latin typeface="+mn-lt"/>
                <a:ea typeface="Adobe Kaiti Std R" pitchFamily="18" charset="-128"/>
              </a:rPr>
              <a:t>mag</a:t>
            </a:r>
            <a:r>
              <a:rPr lang="fr-FR" sz="2000" dirty="0">
                <a:latin typeface="+mn-lt"/>
                <a:ea typeface="Adobe Kaiti Std R" pitchFamily="18" charset="-128"/>
              </a:rPr>
              <a:t>. et faiblesse de la PQN et PQR. (Montée du fonctionnement en tribus)</a:t>
            </a:r>
          </a:p>
          <a:p>
            <a:pPr algn="l">
              <a:defRPr/>
            </a:pPr>
            <a:r>
              <a:rPr lang="fr-FR" sz="2000" dirty="0">
                <a:latin typeface="+mn-lt"/>
                <a:ea typeface="Adobe Kaiti Std R" pitchFamily="18" charset="-128"/>
              </a:rPr>
              <a:t>Un modèle économique remis en question avec la montée d’Internet </a:t>
            </a:r>
          </a:p>
          <a:p>
            <a:pPr algn="l">
              <a:defRPr/>
            </a:pPr>
            <a:endParaRPr lang="fr-FR" sz="2000" dirty="0">
              <a:latin typeface="Adobe Kaiti Std R" pitchFamily="18" charset="-128"/>
              <a:ea typeface="Adobe Kaiti Std R" pitchFamily="18" charset="-128"/>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5083175"/>
            <a:ext cx="981075"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998428" y="5264478"/>
            <a:ext cx="3805819" cy="523220"/>
          </a:xfrm>
          <a:prstGeom prst="rect">
            <a:avLst/>
          </a:prstGeom>
        </p:spPr>
        <p:txBody>
          <a:bodyPr wrap="square">
            <a:spAutoFit/>
          </a:bodyPr>
          <a:lstStyle/>
          <a:p>
            <a:r>
              <a:rPr lang="fr-FR" dirty="0"/>
              <a:t>http://www.acpm.fr/Chiffres</a:t>
            </a:r>
          </a:p>
        </p:txBody>
      </p:sp>
    </p:spTree>
  </p:cSld>
  <p:clrMapOvr>
    <a:masterClrMapping/>
  </p:clrMapOvr>
  <p:transition>
    <p:cut/>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
            <a:ext cx="8534400" cy="548680"/>
          </a:xfrm>
        </p:spPr>
        <p:txBody>
          <a:bodyPr/>
          <a:lstStyle/>
          <a:p>
            <a:r>
              <a:rPr lang="fr-FR" dirty="0" smtClean="0"/>
              <a:t>Tendances</a:t>
            </a:r>
            <a:endParaRPr lang="fr-FR" dirty="0"/>
          </a:p>
        </p:txBody>
      </p:sp>
      <p:sp>
        <p:nvSpPr>
          <p:cNvPr id="5" name="Espace réservé du numéro de diapositive 4"/>
          <p:cNvSpPr>
            <a:spLocks noGrp="1"/>
          </p:cNvSpPr>
          <p:nvPr>
            <p:ph type="sldNum" sz="quarter" idx="12"/>
          </p:nvPr>
        </p:nvSpPr>
        <p:spPr>
          <a:xfrm>
            <a:off x="8532440" y="6416675"/>
            <a:ext cx="457200" cy="441325"/>
          </a:xfrm>
        </p:spPr>
        <p:txBody>
          <a:bodyPr/>
          <a:lstStyle/>
          <a:p>
            <a:pPr>
              <a:defRPr/>
            </a:pPr>
            <a:fld id="{BF75F506-0D46-4657-AE21-7D6A950C5764}" type="slidenum">
              <a:rPr lang="fr-FR" smtClean="0"/>
              <a:pPr>
                <a:defRPr/>
              </a:pPr>
              <a:t>122</a:t>
            </a:fld>
            <a:endParaRPr lang="fr-FR"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93" t="4897"/>
          <a:stretch/>
        </p:blipFill>
        <p:spPr bwMode="auto">
          <a:xfrm>
            <a:off x="107505" y="908720"/>
            <a:ext cx="6912768" cy="5410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Tableau 2"/>
          <p:cNvGraphicFramePr>
            <a:graphicFrameLocks noGrp="1"/>
          </p:cNvGraphicFramePr>
          <p:nvPr>
            <p:extLst>
              <p:ext uri="{D42A27DB-BD31-4B8C-83A1-F6EECF244321}">
                <p14:modId xmlns:p14="http://schemas.microsoft.com/office/powerpoint/2010/main" val="3727639405"/>
              </p:ext>
            </p:extLst>
          </p:nvPr>
        </p:nvGraphicFramePr>
        <p:xfrm>
          <a:off x="7164288" y="3068961"/>
          <a:ext cx="1440160" cy="3000442"/>
        </p:xfrm>
        <a:graphic>
          <a:graphicData uri="http://schemas.openxmlformats.org/drawingml/2006/table">
            <a:tbl>
              <a:tblPr firstRow="1" bandRow="1">
                <a:tableStyleId>{5C22544A-7EE6-4342-B048-85BDC9FD1C3A}</a:tableStyleId>
              </a:tblPr>
              <a:tblGrid>
                <a:gridCol w="864096"/>
                <a:gridCol w="576064"/>
              </a:tblGrid>
              <a:tr h="490464">
                <a:tc>
                  <a:txBody>
                    <a:bodyPr/>
                    <a:lstStyle/>
                    <a:p>
                      <a:r>
                        <a:rPr lang="fr-FR" sz="1200" dirty="0" smtClean="0"/>
                        <a:t>2002</a:t>
                      </a:r>
                      <a:endParaRPr lang="fr-FR" sz="1200" dirty="0"/>
                    </a:p>
                  </a:txBody>
                  <a:tcPr/>
                </a:tc>
                <a:tc>
                  <a:txBody>
                    <a:bodyPr/>
                    <a:lstStyle/>
                    <a:p>
                      <a:r>
                        <a:rPr lang="fr-FR" sz="1200" dirty="0" smtClean="0"/>
                        <a:t>var</a:t>
                      </a:r>
                      <a:endParaRPr lang="fr-FR" sz="1200" dirty="0"/>
                    </a:p>
                  </a:txBody>
                  <a:tcPr/>
                </a:tc>
              </a:tr>
              <a:tr h="280264">
                <a:tc>
                  <a:txBody>
                    <a:bodyPr/>
                    <a:lstStyle/>
                    <a:p>
                      <a:pPr algn="ctr"/>
                      <a:r>
                        <a:rPr lang="fr-FR" sz="1200" baseline="0" dirty="0" smtClean="0"/>
                        <a:t>345000</a:t>
                      </a:r>
                      <a:endParaRPr lang="fr-FR" sz="1200" baseline="0" dirty="0"/>
                    </a:p>
                  </a:txBody>
                  <a:tcPr anchor="ctr"/>
                </a:tc>
                <a:tc>
                  <a:txBody>
                    <a:bodyPr/>
                    <a:lstStyle/>
                    <a:p>
                      <a:pPr algn="ctr" fontAlgn="b"/>
                      <a:r>
                        <a:rPr lang="fr-FR" sz="1200" b="0" i="0" u="none" strike="noStrike" dirty="0">
                          <a:solidFill>
                            <a:srgbClr val="000000"/>
                          </a:solidFill>
                          <a:effectLst/>
                          <a:latin typeface="Calibri"/>
                        </a:rPr>
                        <a:t>-12,5</a:t>
                      </a:r>
                    </a:p>
                  </a:txBody>
                  <a:tcPr marL="9525" marR="9525" marT="9525" marB="0" anchor="ctr"/>
                </a:tc>
              </a:tr>
              <a:tr h="280264">
                <a:tc>
                  <a:txBody>
                    <a:bodyPr/>
                    <a:lstStyle/>
                    <a:p>
                      <a:pPr algn="ctr"/>
                      <a:r>
                        <a:rPr lang="fr-FR" sz="1200" baseline="0" dirty="0" smtClean="0"/>
                        <a:t>361000</a:t>
                      </a:r>
                      <a:endParaRPr lang="fr-FR" sz="1200" baseline="0" dirty="0"/>
                    </a:p>
                  </a:txBody>
                  <a:tcPr anchor="ctr"/>
                </a:tc>
                <a:tc>
                  <a:txBody>
                    <a:bodyPr/>
                    <a:lstStyle/>
                    <a:p>
                      <a:pPr algn="ctr" fontAlgn="b"/>
                      <a:r>
                        <a:rPr lang="fr-FR" sz="1200" b="0" i="0" u="none" strike="noStrike" dirty="0">
                          <a:solidFill>
                            <a:srgbClr val="000000"/>
                          </a:solidFill>
                          <a:effectLst/>
                          <a:latin typeface="Calibri"/>
                        </a:rPr>
                        <a:t>-29,5</a:t>
                      </a:r>
                    </a:p>
                  </a:txBody>
                  <a:tcPr marL="9525" marR="9525" marT="9525" marB="0" anchor="ctr"/>
                </a:tc>
              </a:tr>
              <a:tr h="350330">
                <a:tc>
                  <a:txBody>
                    <a:bodyPr/>
                    <a:lstStyle/>
                    <a:p>
                      <a:pPr algn="ctr"/>
                      <a:r>
                        <a:rPr lang="fr-FR" sz="1200" baseline="0" dirty="0" smtClean="0"/>
                        <a:t>321000</a:t>
                      </a:r>
                      <a:endParaRPr lang="fr-FR" sz="1200" baseline="0" dirty="0"/>
                    </a:p>
                  </a:txBody>
                  <a:tcPr anchor="ctr"/>
                </a:tc>
                <a:tc>
                  <a:txBody>
                    <a:bodyPr/>
                    <a:lstStyle/>
                    <a:p>
                      <a:pPr algn="ctr" fontAlgn="b"/>
                      <a:r>
                        <a:rPr lang="fr-FR" sz="1200" b="0" i="0" u="none" strike="noStrike" dirty="0">
                          <a:solidFill>
                            <a:srgbClr val="000000"/>
                          </a:solidFill>
                          <a:effectLst/>
                          <a:latin typeface="Calibri"/>
                        </a:rPr>
                        <a:t>-37,8</a:t>
                      </a:r>
                    </a:p>
                  </a:txBody>
                  <a:tcPr marL="9525" marR="9525" marT="9525" marB="0" anchor="ctr"/>
                </a:tc>
              </a:tr>
              <a:tr h="297369">
                <a:tc>
                  <a:txBody>
                    <a:bodyPr/>
                    <a:lstStyle/>
                    <a:p>
                      <a:pPr algn="ctr"/>
                      <a:r>
                        <a:rPr lang="fr-FR" sz="1200" baseline="0" dirty="0" smtClean="0"/>
                        <a:t>118000</a:t>
                      </a:r>
                      <a:endParaRPr lang="fr-FR" sz="1200" baseline="0" dirty="0"/>
                    </a:p>
                  </a:txBody>
                  <a:tcPr anchor="ctr"/>
                </a:tc>
                <a:tc>
                  <a:txBody>
                    <a:bodyPr/>
                    <a:lstStyle/>
                    <a:p>
                      <a:pPr algn="ctr" fontAlgn="b"/>
                      <a:r>
                        <a:rPr lang="fr-FR" sz="1200" b="0" i="0" u="none" strike="noStrike" dirty="0">
                          <a:solidFill>
                            <a:srgbClr val="000000"/>
                          </a:solidFill>
                          <a:effectLst/>
                          <a:latin typeface="Calibri"/>
                        </a:rPr>
                        <a:t>8,0</a:t>
                      </a:r>
                    </a:p>
                  </a:txBody>
                  <a:tcPr marL="9525" marR="9525" marT="9525" marB="0" anchor="ctr"/>
                </a:tc>
              </a:tr>
              <a:tr h="280264">
                <a:tc>
                  <a:txBody>
                    <a:bodyPr/>
                    <a:lstStyle/>
                    <a:p>
                      <a:pPr algn="ctr"/>
                      <a:r>
                        <a:rPr lang="fr-FR" sz="1200" baseline="0" dirty="0" smtClean="0"/>
                        <a:t>147000</a:t>
                      </a:r>
                      <a:endParaRPr lang="fr-FR" sz="1200" baseline="0" dirty="0"/>
                    </a:p>
                  </a:txBody>
                  <a:tcPr anchor="ctr"/>
                </a:tc>
                <a:tc>
                  <a:txBody>
                    <a:bodyPr/>
                    <a:lstStyle/>
                    <a:p>
                      <a:pPr algn="ctr" fontAlgn="b"/>
                      <a:r>
                        <a:rPr lang="fr-FR" sz="1200" b="0" i="0" u="none" strike="noStrike" dirty="0">
                          <a:solidFill>
                            <a:srgbClr val="000000"/>
                          </a:solidFill>
                          <a:effectLst/>
                          <a:latin typeface="Calibri"/>
                        </a:rPr>
                        <a:t>-15,5</a:t>
                      </a:r>
                    </a:p>
                  </a:txBody>
                  <a:tcPr marL="9525" marR="9525" marT="9525" marB="0" anchor="ctr"/>
                </a:tc>
              </a:tr>
              <a:tr h="325300">
                <a:tc>
                  <a:txBody>
                    <a:bodyPr/>
                    <a:lstStyle/>
                    <a:p>
                      <a:pPr algn="ctr"/>
                      <a:r>
                        <a:rPr lang="fr-FR" sz="1200" baseline="0" dirty="0" smtClean="0"/>
                        <a:t>92000</a:t>
                      </a:r>
                      <a:endParaRPr lang="fr-FR" sz="1200" baseline="0" dirty="0"/>
                    </a:p>
                  </a:txBody>
                  <a:tcPr anchor="ctr"/>
                </a:tc>
                <a:tc>
                  <a:txBody>
                    <a:bodyPr/>
                    <a:lstStyle/>
                    <a:p>
                      <a:pPr algn="ctr" fontAlgn="b"/>
                      <a:r>
                        <a:rPr lang="fr-FR" sz="1200" b="0" i="0" u="none" strike="noStrike" dirty="0">
                          <a:solidFill>
                            <a:srgbClr val="000000"/>
                          </a:solidFill>
                          <a:effectLst/>
                          <a:latin typeface="Calibri"/>
                        </a:rPr>
                        <a:t>-1,0</a:t>
                      </a:r>
                    </a:p>
                  </a:txBody>
                  <a:tcPr marL="9525" marR="9525" marT="9525" marB="0" anchor="ctr"/>
                </a:tc>
              </a:tr>
              <a:tr h="339012">
                <a:tc>
                  <a:txBody>
                    <a:bodyPr/>
                    <a:lstStyle/>
                    <a:p>
                      <a:pPr algn="ctr"/>
                      <a:r>
                        <a:rPr lang="fr-FR" sz="1200" baseline="0" dirty="0" smtClean="0"/>
                        <a:t>156000</a:t>
                      </a:r>
                      <a:endParaRPr lang="fr-FR" sz="1200" baseline="0" dirty="0"/>
                    </a:p>
                  </a:txBody>
                  <a:tcPr anchor="ctr"/>
                </a:tc>
                <a:tc>
                  <a:txBody>
                    <a:bodyPr/>
                    <a:lstStyle/>
                    <a:p>
                      <a:pPr algn="ctr" fontAlgn="b"/>
                      <a:r>
                        <a:rPr lang="fr-FR" sz="1200" b="0" i="0" u="none" strike="noStrike" dirty="0">
                          <a:solidFill>
                            <a:srgbClr val="000000"/>
                          </a:solidFill>
                          <a:effectLst/>
                          <a:latin typeface="Calibri"/>
                        </a:rPr>
                        <a:t>-105,6</a:t>
                      </a:r>
                    </a:p>
                  </a:txBody>
                  <a:tcPr marL="9525" marR="9525" marT="9525" marB="0" anchor="ctr"/>
                </a:tc>
              </a:tr>
              <a:tr h="357175">
                <a:tc>
                  <a:txBody>
                    <a:bodyPr/>
                    <a:lstStyle/>
                    <a:p>
                      <a:pPr algn="ctr"/>
                      <a:r>
                        <a:rPr lang="fr-FR" sz="1200" baseline="0" dirty="0" smtClean="0"/>
                        <a:t>46000</a:t>
                      </a:r>
                      <a:endParaRPr lang="fr-FR" sz="1200" baseline="0" dirty="0"/>
                    </a:p>
                  </a:txBody>
                  <a:tcPr anchor="ctr"/>
                </a:tc>
                <a:tc>
                  <a:txBody>
                    <a:bodyPr/>
                    <a:lstStyle/>
                    <a:p>
                      <a:pPr algn="ctr" fontAlgn="b"/>
                      <a:r>
                        <a:rPr lang="fr-FR" sz="1200" b="0" i="0" u="none" strike="noStrike" dirty="0">
                          <a:solidFill>
                            <a:srgbClr val="000000"/>
                          </a:solidFill>
                          <a:effectLst/>
                          <a:latin typeface="Calibri"/>
                        </a:rPr>
                        <a:t>-31,9</a:t>
                      </a:r>
                    </a:p>
                  </a:txBody>
                  <a:tcPr marL="9525" marR="9525" marT="9525" marB="0" anchor="ctr"/>
                </a:tc>
              </a:tr>
            </a:tbl>
          </a:graphicData>
        </a:graphic>
      </p:graphicFrame>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
            <a:ext cx="8534400" cy="548680"/>
          </a:xfrm>
        </p:spPr>
        <p:txBody>
          <a:bodyPr/>
          <a:lstStyle/>
          <a:p>
            <a:r>
              <a:rPr lang="fr-FR" dirty="0" smtClean="0"/>
              <a:t>Tendances</a:t>
            </a:r>
            <a:endParaRPr lang="fr-FR" dirty="0"/>
          </a:p>
        </p:txBody>
      </p:sp>
      <p:sp>
        <p:nvSpPr>
          <p:cNvPr id="5" name="Espace réservé du numéro de diapositive 4"/>
          <p:cNvSpPr>
            <a:spLocks noGrp="1"/>
          </p:cNvSpPr>
          <p:nvPr>
            <p:ph type="sldNum" sz="quarter" idx="12"/>
          </p:nvPr>
        </p:nvSpPr>
        <p:spPr>
          <a:xfrm>
            <a:off x="8532440" y="6416675"/>
            <a:ext cx="457200" cy="441325"/>
          </a:xfrm>
        </p:spPr>
        <p:txBody>
          <a:bodyPr/>
          <a:lstStyle/>
          <a:p>
            <a:pPr>
              <a:defRPr/>
            </a:pPr>
            <a:fld id="{BF75F506-0D46-4657-AE21-7D6A950C5764}" type="slidenum">
              <a:rPr lang="fr-FR" smtClean="0"/>
              <a:pPr>
                <a:defRPr/>
              </a:pPr>
              <a:t>123</a:t>
            </a:fld>
            <a:endParaRPr lang="fr-F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351481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
            <a:ext cx="8534400" cy="548680"/>
          </a:xfrm>
        </p:spPr>
        <p:txBody>
          <a:bodyPr/>
          <a:lstStyle/>
          <a:p>
            <a:r>
              <a:rPr lang="fr-FR" dirty="0" smtClean="0"/>
              <a:t>Tendances</a:t>
            </a:r>
            <a:endParaRPr lang="fr-FR" dirty="0"/>
          </a:p>
        </p:txBody>
      </p:sp>
      <p:sp>
        <p:nvSpPr>
          <p:cNvPr id="5" name="Espace réservé du numéro de diapositive 4"/>
          <p:cNvSpPr>
            <a:spLocks noGrp="1"/>
          </p:cNvSpPr>
          <p:nvPr>
            <p:ph type="sldNum" sz="quarter" idx="12"/>
          </p:nvPr>
        </p:nvSpPr>
        <p:spPr>
          <a:xfrm>
            <a:off x="8532440" y="6416675"/>
            <a:ext cx="457200" cy="441325"/>
          </a:xfrm>
        </p:spPr>
        <p:txBody>
          <a:bodyPr/>
          <a:lstStyle/>
          <a:p>
            <a:pPr>
              <a:defRPr/>
            </a:pPr>
            <a:fld id="{BF75F506-0D46-4657-AE21-7D6A950C5764}" type="slidenum">
              <a:rPr lang="fr-FR" smtClean="0"/>
              <a:pPr>
                <a:defRPr/>
              </a:pPr>
              <a:t>124</a:t>
            </a:fld>
            <a:endParaRPr lang="fr-F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973983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
            <a:ext cx="8534400" cy="548680"/>
          </a:xfrm>
        </p:spPr>
        <p:txBody>
          <a:bodyPr/>
          <a:lstStyle/>
          <a:p>
            <a:r>
              <a:rPr lang="fr-FR" dirty="0" smtClean="0"/>
              <a:t>Tendances</a:t>
            </a:r>
            <a:endParaRPr lang="fr-FR" dirty="0"/>
          </a:p>
        </p:txBody>
      </p:sp>
      <p:sp>
        <p:nvSpPr>
          <p:cNvPr id="5" name="Espace réservé du numéro de diapositive 4"/>
          <p:cNvSpPr>
            <a:spLocks noGrp="1"/>
          </p:cNvSpPr>
          <p:nvPr>
            <p:ph type="sldNum" sz="quarter" idx="12"/>
          </p:nvPr>
        </p:nvSpPr>
        <p:spPr>
          <a:xfrm>
            <a:off x="8532440" y="6416675"/>
            <a:ext cx="457200" cy="441325"/>
          </a:xfrm>
        </p:spPr>
        <p:txBody>
          <a:bodyPr/>
          <a:lstStyle/>
          <a:p>
            <a:pPr>
              <a:defRPr/>
            </a:pPr>
            <a:fld id="{BF75F506-0D46-4657-AE21-7D6A950C5764}" type="slidenum">
              <a:rPr lang="fr-FR" smtClean="0"/>
              <a:pPr>
                <a:defRPr/>
              </a:pPr>
              <a:t>125</a:t>
            </a:fld>
            <a:endParaRPr lang="fr-F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594287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
            <a:ext cx="8534400" cy="548680"/>
          </a:xfrm>
        </p:spPr>
        <p:txBody>
          <a:bodyPr/>
          <a:lstStyle/>
          <a:p>
            <a:r>
              <a:rPr lang="fr-FR" dirty="0" smtClean="0"/>
              <a:t>Tendances</a:t>
            </a:r>
            <a:endParaRPr lang="fr-FR" dirty="0"/>
          </a:p>
        </p:txBody>
      </p:sp>
      <p:sp>
        <p:nvSpPr>
          <p:cNvPr id="5" name="Espace réservé du numéro de diapositive 4"/>
          <p:cNvSpPr>
            <a:spLocks noGrp="1"/>
          </p:cNvSpPr>
          <p:nvPr>
            <p:ph type="sldNum" sz="quarter" idx="12"/>
          </p:nvPr>
        </p:nvSpPr>
        <p:spPr>
          <a:xfrm>
            <a:off x="8532440" y="6416675"/>
            <a:ext cx="457200" cy="441325"/>
          </a:xfrm>
        </p:spPr>
        <p:txBody>
          <a:bodyPr/>
          <a:lstStyle/>
          <a:p>
            <a:pPr>
              <a:defRPr/>
            </a:pPr>
            <a:fld id="{BF75F506-0D46-4657-AE21-7D6A950C5764}" type="slidenum">
              <a:rPr lang="fr-FR" smtClean="0"/>
              <a:pPr>
                <a:defRPr/>
              </a:pPr>
              <a:t>126</a:t>
            </a:fld>
            <a:endParaRPr lang="fr-F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00436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
            <a:ext cx="8534400" cy="548680"/>
          </a:xfrm>
        </p:spPr>
        <p:txBody>
          <a:bodyPr/>
          <a:lstStyle/>
          <a:p>
            <a:r>
              <a:rPr lang="fr-FR" dirty="0" smtClean="0"/>
              <a:t>Tendances</a:t>
            </a:r>
            <a:endParaRPr lang="fr-FR" dirty="0"/>
          </a:p>
        </p:txBody>
      </p:sp>
      <p:sp>
        <p:nvSpPr>
          <p:cNvPr id="5" name="Espace réservé du numéro de diapositive 4"/>
          <p:cNvSpPr>
            <a:spLocks noGrp="1"/>
          </p:cNvSpPr>
          <p:nvPr>
            <p:ph type="sldNum" sz="quarter" idx="12"/>
          </p:nvPr>
        </p:nvSpPr>
        <p:spPr>
          <a:xfrm>
            <a:off x="8532440" y="6416675"/>
            <a:ext cx="457200" cy="441325"/>
          </a:xfrm>
        </p:spPr>
        <p:txBody>
          <a:bodyPr/>
          <a:lstStyle/>
          <a:p>
            <a:pPr>
              <a:defRPr/>
            </a:pPr>
            <a:fld id="{BF75F506-0D46-4657-AE21-7D6A950C5764}" type="slidenum">
              <a:rPr lang="fr-FR" smtClean="0"/>
              <a:pPr>
                <a:defRPr/>
              </a:pPr>
              <a:t>127</a:t>
            </a:fld>
            <a:endParaRPr lang="fr-F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612430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
            <a:ext cx="8534400" cy="548680"/>
          </a:xfrm>
        </p:spPr>
        <p:txBody>
          <a:bodyPr/>
          <a:lstStyle/>
          <a:p>
            <a:r>
              <a:rPr lang="fr-FR" dirty="0" smtClean="0"/>
              <a:t>Tendances</a:t>
            </a:r>
            <a:endParaRPr lang="fr-FR" dirty="0"/>
          </a:p>
        </p:txBody>
      </p:sp>
      <p:sp>
        <p:nvSpPr>
          <p:cNvPr id="5" name="Espace réservé du numéro de diapositive 4"/>
          <p:cNvSpPr>
            <a:spLocks noGrp="1"/>
          </p:cNvSpPr>
          <p:nvPr>
            <p:ph type="sldNum" sz="quarter" idx="12"/>
          </p:nvPr>
        </p:nvSpPr>
        <p:spPr>
          <a:xfrm>
            <a:off x="8532440" y="6416675"/>
            <a:ext cx="457200" cy="441325"/>
          </a:xfrm>
        </p:spPr>
        <p:txBody>
          <a:bodyPr/>
          <a:lstStyle/>
          <a:p>
            <a:pPr>
              <a:defRPr/>
            </a:pPr>
            <a:fld id="{BF75F506-0D46-4657-AE21-7D6A950C5764}" type="slidenum">
              <a:rPr lang="fr-FR" smtClean="0"/>
              <a:pPr>
                <a:defRPr/>
              </a:pPr>
              <a:t>128</a:t>
            </a:fld>
            <a:endParaRPr lang="fr-FR" dirty="0"/>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7981"/>
          <a:stretch/>
        </p:blipFill>
        <p:spPr bwMode="auto">
          <a:xfrm>
            <a:off x="0" y="0"/>
            <a:ext cx="9144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101262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
            <a:ext cx="8534400" cy="548680"/>
          </a:xfrm>
        </p:spPr>
        <p:txBody>
          <a:bodyPr/>
          <a:lstStyle/>
          <a:p>
            <a:r>
              <a:rPr lang="fr-FR" dirty="0" smtClean="0"/>
              <a:t>Tendances</a:t>
            </a:r>
            <a:endParaRPr lang="fr-FR" dirty="0"/>
          </a:p>
        </p:txBody>
      </p:sp>
      <p:sp>
        <p:nvSpPr>
          <p:cNvPr id="5" name="Espace réservé du numéro de diapositive 4"/>
          <p:cNvSpPr>
            <a:spLocks noGrp="1"/>
          </p:cNvSpPr>
          <p:nvPr>
            <p:ph type="sldNum" sz="quarter" idx="12"/>
          </p:nvPr>
        </p:nvSpPr>
        <p:spPr>
          <a:xfrm>
            <a:off x="8532440" y="6416675"/>
            <a:ext cx="457200" cy="441325"/>
          </a:xfrm>
        </p:spPr>
        <p:txBody>
          <a:bodyPr/>
          <a:lstStyle/>
          <a:p>
            <a:pPr>
              <a:defRPr/>
            </a:pPr>
            <a:fld id="{BF75F506-0D46-4657-AE21-7D6A950C5764}" type="slidenum">
              <a:rPr lang="fr-FR" smtClean="0"/>
              <a:pPr>
                <a:defRPr/>
              </a:pPr>
              <a:t>129</a:t>
            </a:fld>
            <a:endParaRPr lang="fr-FR"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2117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323850" y="609600"/>
            <a:ext cx="8820150" cy="1143000"/>
          </a:xfrm>
        </p:spPr>
        <p:txBody>
          <a:bodyPr>
            <a:normAutofit/>
          </a:bodyPr>
          <a:lstStyle/>
          <a:p>
            <a:pPr eaLnBrk="1" fontAlgn="auto" hangingPunct="1">
              <a:spcAft>
                <a:spcPts val="0"/>
              </a:spcAft>
              <a:defRPr/>
            </a:pPr>
            <a:r>
              <a:rPr lang="fr-FR" dirty="0" smtClean="0">
                <a:solidFill>
                  <a:schemeClr val="accent3"/>
                </a:solidFill>
              </a:rPr>
              <a:t>Les actes de communication</a:t>
            </a:r>
          </a:p>
        </p:txBody>
      </p:sp>
      <p:sp>
        <p:nvSpPr>
          <p:cNvPr id="28675" name="Rectangle 3"/>
          <p:cNvSpPr>
            <a:spLocks noGrp="1" noChangeArrowheads="1"/>
          </p:cNvSpPr>
          <p:nvPr>
            <p:ph sz="quarter" idx="1"/>
          </p:nvPr>
        </p:nvSpPr>
        <p:spPr>
          <a:xfrm>
            <a:off x="611188" y="1981200"/>
            <a:ext cx="8304212" cy="4114800"/>
          </a:xfrm>
        </p:spPr>
        <p:txBody>
          <a:bodyPr/>
          <a:lstStyle/>
          <a:p>
            <a:pPr eaLnBrk="1" hangingPunct="1"/>
            <a:r>
              <a:rPr lang="fr-FR" smtClean="0"/>
              <a:t>Les visées du discours</a:t>
            </a:r>
            <a:br>
              <a:rPr lang="fr-FR" smtClean="0"/>
            </a:br>
            <a:r>
              <a:rPr lang="fr-FR" smtClean="0"/>
              <a:t>Factitive :     faire  faire</a:t>
            </a:r>
            <a:br>
              <a:rPr lang="fr-FR" smtClean="0"/>
            </a:br>
            <a:r>
              <a:rPr lang="fr-FR" smtClean="0"/>
              <a:t>Informative : faire savoir</a:t>
            </a:r>
            <a:br>
              <a:rPr lang="fr-FR" smtClean="0"/>
            </a:br>
            <a:r>
              <a:rPr lang="fr-FR" smtClean="0"/>
              <a:t>Persuasive : faire croire</a:t>
            </a:r>
            <a:br>
              <a:rPr lang="fr-FR" smtClean="0"/>
            </a:br>
            <a:r>
              <a:rPr lang="fr-FR" smtClean="0"/>
              <a:t>Séductrice : faire ressentir</a:t>
            </a:r>
          </a:p>
        </p:txBody>
      </p:sp>
      <p:sp>
        <p:nvSpPr>
          <p:cNvPr id="4" name="Espace réservé du numéro de diapositive 3"/>
          <p:cNvSpPr>
            <a:spLocks noGrp="1"/>
          </p:cNvSpPr>
          <p:nvPr>
            <p:ph type="sldNum" sz="quarter" idx="12"/>
          </p:nvPr>
        </p:nvSpPr>
        <p:spPr/>
        <p:txBody>
          <a:bodyPr/>
          <a:lstStyle/>
          <a:p>
            <a:pPr>
              <a:defRPr/>
            </a:pPr>
            <a:fld id="{BF75F506-0D46-4657-AE21-7D6A950C5764}" type="slidenum">
              <a:rPr lang="fr-FR" smtClean="0"/>
              <a:pPr>
                <a:defRPr/>
              </a:pPr>
              <a:t>13</a:t>
            </a:fld>
            <a:endParaRPr lang="fr-FR"/>
          </a:p>
        </p:txBody>
      </p:sp>
    </p:spTree>
  </p:cSld>
  <p:clrMapOvr>
    <a:masterClrMapping/>
  </p:clrMapOvr>
  <p:transition>
    <p:cut/>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
            <a:ext cx="8534400" cy="548680"/>
          </a:xfrm>
        </p:spPr>
        <p:txBody>
          <a:bodyPr/>
          <a:lstStyle/>
          <a:p>
            <a:r>
              <a:rPr lang="fr-FR" dirty="0" smtClean="0"/>
              <a:t>Tendances</a:t>
            </a:r>
            <a:endParaRPr lang="fr-FR" dirty="0"/>
          </a:p>
        </p:txBody>
      </p:sp>
      <p:sp>
        <p:nvSpPr>
          <p:cNvPr id="5" name="Espace réservé du numéro de diapositive 4"/>
          <p:cNvSpPr>
            <a:spLocks noGrp="1"/>
          </p:cNvSpPr>
          <p:nvPr>
            <p:ph type="sldNum" sz="quarter" idx="12"/>
          </p:nvPr>
        </p:nvSpPr>
        <p:spPr>
          <a:xfrm>
            <a:off x="8532440" y="6416675"/>
            <a:ext cx="457200" cy="441325"/>
          </a:xfrm>
        </p:spPr>
        <p:txBody>
          <a:bodyPr/>
          <a:lstStyle/>
          <a:p>
            <a:pPr>
              <a:defRPr/>
            </a:pPr>
            <a:fld id="{BF75F506-0D46-4657-AE21-7D6A950C5764}" type="slidenum">
              <a:rPr lang="fr-FR" smtClean="0"/>
              <a:pPr>
                <a:defRPr/>
              </a:pPr>
              <a:t>130</a:t>
            </a:fld>
            <a:endParaRPr lang="fr-FR"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321052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
            <a:ext cx="8534400" cy="548680"/>
          </a:xfrm>
        </p:spPr>
        <p:txBody>
          <a:bodyPr/>
          <a:lstStyle/>
          <a:p>
            <a:r>
              <a:rPr lang="fr-FR" dirty="0" smtClean="0"/>
              <a:t>Tendances</a:t>
            </a:r>
            <a:endParaRPr lang="fr-FR" dirty="0"/>
          </a:p>
        </p:txBody>
      </p:sp>
      <p:sp>
        <p:nvSpPr>
          <p:cNvPr id="5" name="Espace réservé du numéro de diapositive 4"/>
          <p:cNvSpPr>
            <a:spLocks noGrp="1"/>
          </p:cNvSpPr>
          <p:nvPr>
            <p:ph type="sldNum" sz="quarter" idx="12"/>
          </p:nvPr>
        </p:nvSpPr>
        <p:spPr>
          <a:xfrm>
            <a:off x="8532440" y="6416675"/>
            <a:ext cx="457200" cy="441325"/>
          </a:xfrm>
        </p:spPr>
        <p:txBody>
          <a:bodyPr/>
          <a:lstStyle/>
          <a:p>
            <a:pPr>
              <a:defRPr/>
            </a:pPr>
            <a:fld id="{BF75F506-0D46-4657-AE21-7D6A950C5764}" type="slidenum">
              <a:rPr lang="fr-FR" smtClean="0"/>
              <a:pPr>
                <a:defRPr/>
              </a:pPr>
              <a:t>131</a:t>
            </a:fld>
            <a:endParaRPr lang="fr-FR"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849605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
            <a:ext cx="8534400" cy="548680"/>
          </a:xfrm>
        </p:spPr>
        <p:txBody>
          <a:bodyPr/>
          <a:lstStyle/>
          <a:p>
            <a:r>
              <a:rPr lang="fr-FR" dirty="0" smtClean="0"/>
              <a:t>Tendances</a:t>
            </a:r>
            <a:endParaRPr lang="fr-FR" dirty="0"/>
          </a:p>
        </p:txBody>
      </p:sp>
      <p:sp>
        <p:nvSpPr>
          <p:cNvPr id="5" name="Espace réservé du numéro de diapositive 4"/>
          <p:cNvSpPr>
            <a:spLocks noGrp="1"/>
          </p:cNvSpPr>
          <p:nvPr>
            <p:ph type="sldNum" sz="quarter" idx="12"/>
          </p:nvPr>
        </p:nvSpPr>
        <p:spPr>
          <a:xfrm>
            <a:off x="8532440" y="6416675"/>
            <a:ext cx="457200" cy="441325"/>
          </a:xfrm>
        </p:spPr>
        <p:txBody>
          <a:bodyPr/>
          <a:lstStyle/>
          <a:p>
            <a:pPr>
              <a:defRPr/>
            </a:pPr>
            <a:fld id="{BF75F506-0D46-4657-AE21-7D6A950C5764}" type="slidenum">
              <a:rPr lang="fr-FR" smtClean="0"/>
              <a:pPr>
                <a:defRPr/>
              </a:pPr>
              <a:t>132</a:t>
            </a:fld>
            <a:endParaRPr lang="fr-FR"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21191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
            <a:ext cx="8534400" cy="548680"/>
          </a:xfrm>
        </p:spPr>
        <p:txBody>
          <a:bodyPr/>
          <a:lstStyle/>
          <a:p>
            <a:r>
              <a:rPr lang="fr-FR" dirty="0" smtClean="0"/>
              <a:t>Tendances</a:t>
            </a:r>
            <a:endParaRPr lang="fr-FR" dirty="0"/>
          </a:p>
        </p:txBody>
      </p:sp>
      <p:sp>
        <p:nvSpPr>
          <p:cNvPr id="5" name="Espace réservé du numéro de diapositive 4"/>
          <p:cNvSpPr>
            <a:spLocks noGrp="1"/>
          </p:cNvSpPr>
          <p:nvPr>
            <p:ph type="sldNum" sz="quarter" idx="12"/>
          </p:nvPr>
        </p:nvSpPr>
        <p:spPr>
          <a:xfrm>
            <a:off x="8532440" y="6416675"/>
            <a:ext cx="457200" cy="441325"/>
          </a:xfrm>
        </p:spPr>
        <p:txBody>
          <a:bodyPr/>
          <a:lstStyle/>
          <a:p>
            <a:pPr>
              <a:defRPr/>
            </a:pPr>
            <a:fld id="{BF75F506-0D46-4657-AE21-7D6A950C5764}" type="slidenum">
              <a:rPr lang="fr-FR" smtClean="0"/>
              <a:pPr>
                <a:defRPr/>
              </a:pPr>
              <a:t>133</a:t>
            </a:fld>
            <a:endParaRPr lang="fr-FR"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149576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
            <a:ext cx="8534400" cy="548680"/>
          </a:xfrm>
        </p:spPr>
        <p:txBody>
          <a:bodyPr/>
          <a:lstStyle/>
          <a:p>
            <a:r>
              <a:rPr lang="fr-FR" dirty="0" smtClean="0"/>
              <a:t>Tendances</a:t>
            </a:r>
            <a:endParaRPr lang="fr-FR" dirty="0"/>
          </a:p>
        </p:txBody>
      </p:sp>
      <p:sp>
        <p:nvSpPr>
          <p:cNvPr id="5" name="Espace réservé du numéro de diapositive 4"/>
          <p:cNvSpPr>
            <a:spLocks noGrp="1"/>
          </p:cNvSpPr>
          <p:nvPr>
            <p:ph type="sldNum" sz="quarter" idx="12"/>
          </p:nvPr>
        </p:nvSpPr>
        <p:spPr>
          <a:xfrm>
            <a:off x="8532440" y="6416675"/>
            <a:ext cx="457200" cy="441325"/>
          </a:xfrm>
        </p:spPr>
        <p:txBody>
          <a:bodyPr/>
          <a:lstStyle/>
          <a:p>
            <a:pPr>
              <a:defRPr/>
            </a:pPr>
            <a:fld id="{BF75F506-0D46-4657-AE21-7D6A950C5764}" type="slidenum">
              <a:rPr lang="fr-FR" smtClean="0"/>
              <a:pPr>
                <a:defRPr/>
              </a:pPr>
              <a:t>134</a:t>
            </a:fld>
            <a:endParaRPr lang="fr-FR"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708761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Comparaison presse papier presse en ligne</a:t>
            </a:r>
            <a:endParaRPr lang="fr-FR" dirty="0"/>
          </a:p>
        </p:txBody>
      </p:sp>
      <p:graphicFrame>
        <p:nvGraphicFramePr>
          <p:cNvPr id="5" name="Espace réservé du contenu 4"/>
          <p:cNvGraphicFramePr>
            <a:graphicFrameLocks noGrp="1"/>
          </p:cNvGraphicFramePr>
          <p:nvPr>
            <p:ph sz="quarter" idx="1"/>
            <p:extLst>
              <p:ext uri="{D42A27DB-BD31-4B8C-83A1-F6EECF244321}">
                <p14:modId xmlns:p14="http://schemas.microsoft.com/office/powerpoint/2010/main" val="1347252931"/>
              </p:ext>
            </p:extLst>
          </p:nvPr>
        </p:nvGraphicFramePr>
        <p:xfrm>
          <a:off x="301625" y="1527175"/>
          <a:ext cx="8504238" cy="2954574"/>
        </p:xfrm>
        <a:graphic>
          <a:graphicData uri="http://schemas.openxmlformats.org/drawingml/2006/table">
            <a:tbl>
              <a:tblPr firstRow="1" bandRow="1">
                <a:tableStyleId>{5C22544A-7EE6-4342-B048-85BDC9FD1C3A}</a:tableStyleId>
              </a:tblPr>
              <a:tblGrid>
                <a:gridCol w="1417373"/>
                <a:gridCol w="1417373"/>
                <a:gridCol w="1417373"/>
                <a:gridCol w="1417373"/>
                <a:gridCol w="1417373"/>
                <a:gridCol w="1417373"/>
              </a:tblGrid>
              <a:tr h="715841">
                <a:tc>
                  <a:txBody>
                    <a:bodyPr/>
                    <a:lstStyle/>
                    <a:p>
                      <a:pPr algn="ctr" fontAlgn="t"/>
                      <a:r>
                        <a:rPr lang="fr-FR" sz="1800" b="1" i="0" u="none" strike="noStrike" dirty="0" smtClean="0">
                          <a:solidFill>
                            <a:schemeClr val="bg1"/>
                          </a:solidFill>
                          <a:effectLst/>
                          <a:latin typeface="Calibri"/>
                        </a:rPr>
                        <a:t>Titres</a:t>
                      </a:r>
                      <a:endParaRPr lang="fr-FR" sz="1800" b="1" i="0" u="none" strike="noStrike" dirty="0">
                        <a:solidFill>
                          <a:schemeClr val="bg1"/>
                        </a:solidFill>
                        <a:effectLst/>
                        <a:latin typeface="Calibri"/>
                      </a:endParaRPr>
                    </a:p>
                  </a:txBody>
                  <a:tcPr marL="9525" marR="9525" marT="9525" marB="0"/>
                </a:tc>
                <a:tc>
                  <a:txBody>
                    <a:bodyPr/>
                    <a:lstStyle/>
                    <a:p>
                      <a:pPr algn="ctr" fontAlgn="t"/>
                      <a:r>
                        <a:rPr lang="fr-FR" sz="1800" b="1" i="0" u="none" strike="noStrike" dirty="0" smtClean="0">
                          <a:solidFill>
                            <a:schemeClr val="bg1"/>
                          </a:solidFill>
                          <a:effectLst/>
                          <a:latin typeface="Calibri"/>
                        </a:rPr>
                        <a:t>Diffusion </a:t>
                      </a:r>
                      <a:r>
                        <a:rPr lang="fr-FR" sz="1800" b="1" i="0" u="none" strike="noStrike" dirty="0">
                          <a:solidFill>
                            <a:schemeClr val="bg1"/>
                          </a:solidFill>
                          <a:effectLst/>
                          <a:latin typeface="Calibri"/>
                        </a:rPr>
                        <a:t>quotidienne</a:t>
                      </a:r>
                    </a:p>
                  </a:txBody>
                  <a:tcPr marL="9525" marR="9525" marT="9525" marB="0"/>
                </a:tc>
                <a:tc>
                  <a:txBody>
                    <a:bodyPr/>
                    <a:lstStyle/>
                    <a:p>
                      <a:pPr algn="ctr" fontAlgn="t"/>
                      <a:r>
                        <a:rPr lang="fr-FR" sz="1800" b="1" i="0" u="none" strike="noStrike" dirty="0" err="1" smtClean="0">
                          <a:solidFill>
                            <a:schemeClr val="bg1"/>
                          </a:solidFill>
                          <a:effectLst/>
                          <a:latin typeface="Calibri"/>
                        </a:rPr>
                        <a:t>Diff</a:t>
                      </a:r>
                      <a:r>
                        <a:rPr lang="fr-FR" sz="1800" b="1" i="0" u="none" strike="noStrike" dirty="0" smtClean="0">
                          <a:solidFill>
                            <a:schemeClr val="bg1"/>
                          </a:solidFill>
                          <a:effectLst/>
                          <a:latin typeface="Calibri"/>
                        </a:rPr>
                        <a:t>. </a:t>
                      </a:r>
                      <a:r>
                        <a:rPr lang="fr-FR" sz="1800" b="1" i="0" u="none" strike="noStrike" dirty="0" err="1" smtClean="0">
                          <a:solidFill>
                            <a:schemeClr val="bg1"/>
                          </a:solidFill>
                          <a:effectLst/>
                          <a:latin typeface="Calibri"/>
                        </a:rPr>
                        <a:t>estim</a:t>
                      </a:r>
                      <a:r>
                        <a:rPr lang="fr-FR" sz="1800" b="1" i="0" u="none" strike="noStrike" dirty="0" smtClean="0">
                          <a:solidFill>
                            <a:schemeClr val="bg1"/>
                          </a:solidFill>
                          <a:effectLst/>
                          <a:latin typeface="Calibri"/>
                        </a:rPr>
                        <a:t> </a:t>
                      </a:r>
                      <a:r>
                        <a:rPr lang="fr-FR" sz="1800" b="1" i="0" u="none" strike="noStrike" dirty="0">
                          <a:solidFill>
                            <a:schemeClr val="bg1"/>
                          </a:solidFill>
                          <a:effectLst/>
                          <a:latin typeface="Calibri"/>
                        </a:rPr>
                        <a:t>mensuelle</a:t>
                      </a:r>
                    </a:p>
                  </a:txBody>
                  <a:tcPr marL="9525" marR="9525" marT="9525" marB="0"/>
                </a:tc>
                <a:tc>
                  <a:txBody>
                    <a:bodyPr/>
                    <a:lstStyle/>
                    <a:p>
                      <a:pPr algn="ctr" fontAlgn="t"/>
                      <a:r>
                        <a:rPr lang="fr-FR" sz="1800" b="1" i="0" u="none" strike="noStrike" dirty="0" smtClean="0">
                          <a:solidFill>
                            <a:schemeClr val="bg1"/>
                          </a:solidFill>
                          <a:effectLst/>
                          <a:latin typeface="Calibri"/>
                        </a:rPr>
                        <a:t>Visites </a:t>
                      </a:r>
                      <a:r>
                        <a:rPr lang="fr-FR" sz="1800" b="1" i="0" u="none" strike="noStrike" dirty="0">
                          <a:solidFill>
                            <a:schemeClr val="bg1"/>
                          </a:solidFill>
                          <a:effectLst/>
                          <a:latin typeface="Calibri"/>
                        </a:rPr>
                        <a:t>totales </a:t>
                      </a:r>
                      <a:r>
                        <a:rPr lang="fr-FR" sz="1800" b="1" i="0" u="none" strike="noStrike" dirty="0" smtClean="0">
                          <a:solidFill>
                            <a:schemeClr val="bg1"/>
                          </a:solidFill>
                          <a:effectLst/>
                          <a:latin typeface="Calibri"/>
                        </a:rPr>
                        <a:t>août</a:t>
                      </a:r>
                      <a:endParaRPr lang="fr-FR" sz="1800" b="1" i="0" u="none" strike="noStrike" dirty="0">
                        <a:solidFill>
                          <a:schemeClr val="bg1"/>
                        </a:solidFill>
                        <a:effectLst/>
                        <a:latin typeface="Calibri"/>
                      </a:endParaRPr>
                    </a:p>
                  </a:txBody>
                  <a:tcPr marL="9525" marR="9525" marT="9525" marB="0"/>
                </a:tc>
                <a:tc>
                  <a:txBody>
                    <a:bodyPr/>
                    <a:lstStyle/>
                    <a:p>
                      <a:pPr algn="ctr" fontAlgn="t"/>
                      <a:r>
                        <a:rPr lang="fr-FR" sz="1800" b="1" i="0" u="none" strike="noStrike" dirty="0" smtClean="0">
                          <a:solidFill>
                            <a:schemeClr val="bg1"/>
                          </a:solidFill>
                          <a:effectLst/>
                          <a:latin typeface="Calibri"/>
                        </a:rPr>
                        <a:t>Pages </a:t>
                      </a:r>
                      <a:r>
                        <a:rPr lang="fr-FR" sz="1800" b="1" i="0" u="none" strike="noStrike" dirty="0">
                          <a:solidFill>
                            <a:schemeClr val="bg1"/>
                          </a:solidFill>
                          <a:effectLst/>
                          <a:latin typeface="Calibri"/>
                        </a:rPr>
                        <a:t>vues</a:t>
                      </a:r>
                    </a:p>
                  </a:txBody>
                  <a:tcPr marL="9525" marR="9525" marT="9525" marB="0"/>
                </a:tc>
                <a:tc>
                  <a:txBody>
                    <a:bodyPr/>
                    <a:lstStyle/>
                    <a:p>
                      <a:pPr algn="ctr" fontAlgn="t"/>
                      <a:r>
                        <a:rPr lang="fr-FR" sz="1800" b="1" i="0" u="none" strike="noStrike" dirty="0">
                          <a:solidFill>
                            <a:schemeClr val="bg1"/>
                          </a:solidFill>
                          <a:effectLst/>
                          <a:latin typeface="Calibri"/>
                        </a:rPr>
                        <a:t> </a:t>
                      </a:r>
                      <a:r>
                        <a:rPr lang="fr-FR" sz="1800" b="1" i="0" u="none" strike="noStrike" dirty="0" smtClean="0">
                          <a:solidFill>
                            <a:schemeClr val="bg1"/>
                          </a:solidFill>
                          <a:effectLst/>
                          <a:latin typeface="Calibri"/>
                        </a:rPr>
                        <a:t>Visites </a:t>
                      </a:r>
                      <a:r>
                        <a:rPr lang="fr-FR" sz="1800" b="1" i="0" u="none" strike="noStrike" dirty="0">
                          <a:solidFill>
                            <a:schemeClr val="bg1"/>
                          </a:solidFill>
                          <a:effectLst/>
                          <a:latin typeface="Calibri"/>
                        </a:rPr>
                        <a:t>totales/</a:t>
                      </a:r>
                      <a:r>
                        <a:rPr lang="fr-FR" sz="1800" b="1" i="0" u="none" strike="noStrike" dirty="0" err="1">
                          <a:solidFill>
                            <a:schemeClr val="bg1"/>
                          </a:solidFill>
                          <a:effectLst/>
                          <a:latin typeface="Calibri"/>
                        </a:rPr>
                        <a:t>estim</a:t>
                      </a:r>
                      <a:r>
                        <a:rPr lang="fr-FR" sz="1800" b="1" i="0" u="none" strike="noStrike" dirty="0">
                          <a:solidFill>
                            <a:schemeClr val="bg1"/>
                          </a:solidFill>
                          <a:effectLst/>
                          <a:latin typeface="Calibri"/>
                        </a:rPr>
                        <a:t> mensuelle</a:t>
                      </a:r>
                    </a:p>
                  </a:txBody>
                  <a:tcPr marL="9525" marR="9525" marT="9525" marB="0"/>
                </a:tc>
              </a:tr>
              <a:tr h="707363">
                <a:tc>
                  <a:txBody>
                    <a:bodyPr/>
                    <a:lstStyle/>
                    <a:p>
                      <a:pPr algn="ctr" fontAlgn="b"/>
                      <a:r>
                        <a:rPr lang="fr-FR" sz="1800" b="0" i="0" u="none" strike="noStrike" dirty="0">
                          <a:solidFill>
                            <a:srgbClr val="000000"/>
                          </a:solidFill>
                          <a:effectLst/>
                          <a:latin typeface="Calibri"/>
                        </a:rPr>
                        <a:t>Le Figaro</a:t>
                      </a:r>
                    </a:p>
                  </a:txBody>
                  <a:tcPr marL="9525" marR="9525" marT="9525" marB="0" anchor="b"/>
                </a:tc>
                <a:tc>
                  <a:txBody>
                    <a:bodyPr/>
                    <a:lstStyle/>
                    <a:p>
                      <a:pPr algn="ctr" fontAlgn="b"/>
                      <a:r>
                        <a:rPr lang="fr-FR" sz="1800" b="0" i="0" u="none" strike="noStrike">
                          <a:solidFill>
                            <a:srgbClr val="000000"/>
                          </a:solidFill>
                          <a:effectLst/>
                          <a:latin typeface="Calibri"/>
                        </a:rPr>
                        <a:t>306 663</a:t>
                      </a:r>
                    </a:p>
                  </a:txBody>
                  <a:tcPr marL="9525" marR="9525" marT="9525" marB="0" anchor="b"/>
                </a:tc>
                <a:tc>
                  <a:txBody>
                    <a:bodyPr/>
                    <a:lstStyle/>
                    <a:p>
                      <a:pPr algn="ctr" fontAlgn="b"/>
                      <a:r>
                        <a:rPr lang="fr-FR" sz="1800" b="0" i="0" u="none" strike="noStrike">
                          <a:solidFill>
                            <a:srgbClr val="000000"/>
                          </a:solidFill>
                          <a:effectLst/>
                          <a:latin typeface="Calibri"/>
                        </a:rPr>
                        <a:t>9 506 553</a:t>
                      </a:r>
                    </a:p>
                  </a:txBody>
                  <a:tcPr marL="9525" marR="9525" marT="9525" marB="0" anchor="b"/>
                </a:tc>
                <a:tc>
                  <a:txBody>
                    <a:bodyPr/>
                    <a:lstStyle/>
                    <a:p>
                      <a:pPr algn="ctr" fontAlgn="b"/>
                      <a:r>
                        <a:rPr lang="fr-FR" sz="1800" b="0" i="0" u="none" strike="noStrike">
                          <a:solidFill>
                            <a:srgbClr val="000000"/>
                          </a:solidFill>
                          <a:effectLst/>
                          <a:latin typeface="Calibri"/>
                        </a:rPr>
                        <a:t>30 620 240</a:t>
                      </a:r>
                    </a:p>
                  </a:txBody>
                  <a:tcPr marL="9525" marR="9525" marT="9525" marB="0" anchor="b"/>
                </a:tc>
                <a:tc>
                  <a:txBody>
                    <a:bodyPr/>
                    <a:lstStyle/>
                    <a:p>
                      <a:pPr algn="ctr" fontAlgn="b"/>
                      <a:r>
                        <a:rPr lang="fr-FR" sz="1800" b="0" i="0" u="none" strike="noStrike">
                          <a:solidFill>
                            <a:srgbClr val="000000"/>
                          </a:solidFill>
                          <a:effectLst/>
                          <a:latin typeface="Calibri"/>
                        </a:rPr>
                        <a:t>178 383 348</a:t>
                      </a:r>
                    </a:p>
                  </a:txBody>
                  <a:tcPr marL="9525" marR="9525" marT="9525" marB="0" anchor="b"/>
                </a:tc>
                <a:tc>
                  <a:txBody>
                    <a:bodyPr/>
                    <a:lstStyle/>
                    <a:p>
                      <a:pPr algn="ctr" fontAlgn="b"/>
                      <a:r>
                        <a:rPr lang="fr-FR" sz="1800" b="0" i="0" u="none" strike="noStrike">
                          <a:solidFill>
                            <a:srgbClr val="000000"/>
                          </a:solidFill>
                          <a:effectLst/>
                          <a:latin typeface="Calibri"/>
                        </a:rPr>
                        <a:t>3,2</a:t>
                      </a:r>
                    </a:p>
                  </a:txBody>
                  <a:tcPr marL="9525" marR="9525" marT="9525" marB="0" anchor="b"/>
                </a:tc>
              </a:tr>
              <a:tr h="707363">
                <a:tc>
                  <a:txBody>
                    <a:bodyPr/>
                    <a:lstStyle/>
                    <a:p>
                      <a:pPr algn="ctr" fontAlgn="b"/>
                      <a:r>
                        <a:rPr lang="fr-FR" sz="1800" b="0" i="0" u="none" strike="noStrike" dirty="0">
                          <a:solidFill>
                            <a:srgbClr val="000000"/>
                          </a:solidFill>
                          <a:effectLst/>
                          <a:latin typeface="Calibri"/>
                        </a:rPr>
                        <a:t>Le Monde</a:t>
                      </a:r>
                    </a:p>
                  </a:txBody>
                  <a:tcPr marL="9525" marR="9525" marT="9525" marB="0" anchor="b"/>
                </a:tc>
                <a:tc>
                  <a:txBody>
                    <a:bodyPr/>
                    <a:lstStyle/>
                    <a:p>
                      <a:pPr algn="ctr" fontAlgn="b"/>
                      <a:r>
                        <a:rPr lang="fr-FR" sz="1800" b="0" i="0" u="none" strike="noStrike" dirty="0">
                          <a:solidFill>
                            <a:srgbClr val="000000"/>
                          </a:solidFill>
                          <a:effectLst/>
                          <a:latin typeface="Calibri"/>
                        </a:rPr>
                        <a:t>278 790</a:t>
                      </a:r>
                    </a:p>
                  </a:txBody>
                  <a:tcPr marL="9525" marR="9525" marT="9525" marB="0" anchor="b"/>
                </a:tc>
                <a:tc>
                  <a:txBody>
                    <a:bodyPr/>
                    <a:lstStyle/>
                    <a:p>
                      <a:pPr algn="ctr" fontAlgn="b"/>
                      <a:r>
                        <a:rPr lang="fr-FR" sz="1800" b="0" i="0" u="none" strike="noStrike" dirty="0">
                          <a:solidFill>
                            <a:srgbClr val="000000"/>
                          </a:solidFill>
                          <a:effectLst/>
                          <a:latin typeface="Calibri"/>
                        </a:rPr>
                        <a:t>8 642 490</a:t>
                      </a:r>
                    </a:p>
                  </a:txBody>
                  <a:tcPr marL="9525" marR="9525" marT="9525" marB="0" anchor="b"/>
                </a:tc>
                <a:tc>
                  <a:txBody>
                    <a:bodyPr/>
                    <a:lstStyle/>
                    <a:p>
                      <a:pPr algn="ctr" fontAlgn="b"/>
                      <a:r>
                        <a:rPr lang="fr-FR" sz="1800" b="0" i="0" u="none" strike="noStrike">
                          <a:solidFill>
                            <a:srgbClr val="000000"/>
                          </a:solidFill>
                          <a:effectLst/>
                          <a:latin typeface="Calibri"/>
                        </a:rPr>
                        <a:t>34 103 295</a:t>
                      </a:r>
                    </a:p>
                  </a:txBody>
                  <a:tcPr marL="9525" marR="9525" marT="9525" marB="0" anchor="b"/>
                </a:tc>
                <a:tc>
                  <a:txBody>
                    <a:bodyPr/>
                    <a:lstStyle/>
                    <a:p>
                      <a:pPr algn="ctr" fontAlgn="b"/>
                      <a:r>
                        <a:rPr lang="fr-FR" sz="1800" b="0" i="0" u="none" strike="noStrike">
                          <a:solidFill>
                            <a:srgbClr val="000000"/>
                          </a:solidFill>
                          <a:effectLst/>
                          <a:latin typeface="Calibri"/>
                        </a:rPr>
                        <a:t>293 061 700</a:t>
                      </a:r>
                    </a:p>
                  </a:txBody>
                  <a:tcPr marL="9525" marR="9525" marT="9525" marB="0" anchor="b"/>
                </a:tc>
                <a:tc>
                  <a:txBody>
                    <a:bodyPr/>
                    <a:lstStyle/>
                    <a:p>
                      <a:pPr algn="ctr" fontAlgn="b"/>
                      <a:r>
                        <a:rPr lang="fr-FR" sz="1800" b="0" i="0" u="none" strike="noStrike">
                          <a:solidFill>
                            <a:srgbClr val="000000"/>
                          </a:solidFill>
                          <a:effectLst/>
                          <a:latin typeface="Calibri"/>
                        </a:rPr>
                        <a:t>3,9</a:t>
                      </a:r>
                    </a:p>
                  </a:txBody>
                  <a:tcPr marL="9525" marR="9525" marT="9525" marB="0" anchor="b"/>
                </a:tc>
              </a:tr>
              <a:tr h="707363">
                <a:tc>
                  <a:txBody>
                    <a:bodyPr/>
                    <a:lstStyle/>
                    <a:p>
                      <a:pPr algn="ctr" fontAlgn="b"/>
                      <a:r>
                        <a:rPr lang="fr-FR" sz="1800" b="0" i="0" u="none" strike="noStrike">
                          <a:solidFill>
                            <a:srgbClr val="000000"/>
                          </a:solidFill>
                          <a:effectLst/>
                          <a:latin typeface="Calibri"/>
                        </a:rPr>
                        <a:t>L'équipe</a:t>
                      </a:r>
                    </a:p>
                  </a:txBody>
                  <a:tcPr marL="9525" marR="9525" marT="9525" marB="0" anchor="b"/>
                </a:tc>
                <a:tc>
                  <a:txBody>
                    <a:bodyPr/>
                    <a:lstStyle/>
                    <a:p>
                      <a:pPr algn="ctr" fontAlgn="b"/>
                      <a:r>
                        <a:rPr lang="fr-FR" sz="1800" b="0" i="0" u="none" strike="noStrike">
                          <a:solidFill>
                            <a:srgbClr val="000000"/>
                          </a:solidFill>
                          <a:effectLst/>
                          <a:latin typeface="Calibri"/>
                        </a:rPr>
                        <a:t>233 000</a:t>
                      </a:r>
                    </a:p>
                  </a:txBody>
                  <a:tcPr marL="9525" marR="9525" marT="9525" marB="0" anchor="b"/>
                </a:tc>
                <a:tc>
                  <a:txBody>
                    <a:bodyPr/>
                    <a:lstStyle/>
                    <a:p>
                      <a:pPr algn="ctr" fontAlgn="b"/>
                      <a:r>
                        <a:rPr lang="fr-FR" sz="1800" b="0" i="0" u="none" strike="noStrike" dirty="0">
                          <a:solidFill>
                            <a:srgbClr val="000000"/>
                          </a:solidFill>
                          <a:effectLst/>
                          <a:latin typeface="Calibri"/>
                        </a:rPr>
                        <a:t>7 223 000</a:t>
                      </a:r>
                    </a:p>
                  </a:txBody>
                  <a:tcPr marL="9525" marR="9525" marT="9525" marB="0" anchor="b"/>
                </a:tc>
                <a:tc>
                  <a:txBody>
                    <a:bodyPr/>
                    <a:lstStyle/>
                    <a:p>
                      <a:pPr algn="ctr" fontAlgn="b"/>
                      <a:r>
                        <a:rPr lang="fr-FR" sz="1800" b="0" i="0" u="none" strike="noStrike" dirty="0">
                          <a:solidFill>
                            <a:srgbClr val="000000"/>
                          </a:solidFill>
                          <a:effectLst/>
                          <a:latin typeface="Calibri"/>
                        </a:rPr>
                        <a:t>118 497 000</a:t>
                      </a:r>
                    </a:p>
                  </a:txBody>
                  <a:tcPr marL="9525" marR="9525" marT="9525" marB="0" anchor="b"/>
                </a:tc>
                <a:tc>
                  <a:txBody>
                    <a:bodyPr/>
                    <a:lstStyle/>
                    <a:p>
                      <a:pPr algn="ctr" fontAlgn="b"/>
                      <a:r>
                        <a:rPr lang="fr-FR" sz="1800" b="0" i="0" u="none" strike="noStrike" dirty="0">
                          <a:solidFill>
                            <a:srgbClr val="000000"/>
                          </a:solidFill>
                          <a:effectLst/>
                          <a:latin typeface="Calibri"/>
                        </a:rPr>
                        <a:t>1 098 266 073</a:t>
                      </a:r>
                    </a:p>
                  </a:txBody>
                  <a:tcPr marL="9525" marR="9525" marT="9525" marB="0" anchor="b"/>
                </a:tc>
                <a:tc>
                  <a:txBody>
                    <a:bodyPr/>
                    <a:lstStyle/>
                    <a:p>
                      <a:pPr algn="ctr" fontAlgn="b"/>
                      <a:r>
                        <a:rPr lang="fr-FR" sz="1800" b="0" i="0" u="none" strike="noStrike" dirty="0">
                          <a:solidFill>
                            <a:srgbClr val="000000"/>
                          </a:solidFill>
                          <a:effectLst/>
                          <a:latin typeface="Calibri"/>
                        </a:rPr>
                        <a:t>16,4</a:t>
                      </a:r>
                    </a:p>
                  </a:txBody>
                  <a:tcPr marL="9525" marR="9525" marT="9525" marB="0" anchor="b"/>
                </a:tc>
              </a:tr>
            </a:tbl>
          </a:graphicData>
        </a:graphic>
      </p:graphicFrame>
      <p:sp>
        <p:nvSpPr>
          <p:cNvPr id="4" name="Espace réservé du numéro de diapositive 3"/>
          <p:cNvSpPr>
            <a:spLocks noGrp="1"/>
          </p:cNvSpPr>
          <p:nvPr>
            <p:ph type="sldNum" sz="quarter" idx="12"/>
          </p:nvPr>
        </p:nvSpPr>
        <p:spPr/>
        <p:txBody>
          <a:bodyPr/>
          <a:lstStyle/>
          <a:p>
            <a:pPr>
              <a:defRPr/>
            </a:pPr>
            <a:fld id="{BF75F506-0D46-4657-AE21-7D6A950C5764}" type="slidenum">
              <a:rPr lang="fr-FR" smtClean="0"/>
              <a:pPr>
                <a:defRPr/>
              </a:pPr>
              <a:t>135</a:t>
            </a:fld>
            <a:endParaRPr lang="fr-FR"/>
          </a:p>
        </p:txBody>
      </p:sp>
    </p:spTree>
    <p:extLst>
      <p:ext uri="{BB962C8B-B14F-4D97-AF65-F5344CB8AC3E}">
        <p14:creationId xmlns:p14="http://schemas.microsoft.com/office/powerpoint/2010/main" val="149283862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
            <a:ext cx="8534400" cy="548680"/>
          </a:xfrm>
        </p:spPr>
        <p:txBody>
          <a:bodyPr/>
          <a:lstStyle/>
          <a:p>
            <a:r>
              <a:rPr lang="fr-FR" dirty="0" smtClean="0"/>
              <a:t>Tendances</a:t>
            </a:r>
            <a:endParaRPr lang="fr-FR" dirty="0"/>
          </a:p>
        </p:txBody>
      </p:sp>
      <p:sp>
        <p:nvSpPr>
          <p:cNvPr id="5" name="Espace réservé du numéro de diapositive 4"/>
          <p:cNvSpPr>
            <a:spLocks noGrp="1"/>
          </p:cNvSpPr>
          <p:nvPr>
            <p:ph type="sldNum" sz="quarter" idx="12"/>
          </p:nvPr>
        </p:nvSpPr>
        <p:spPr>
          <a:xfrm>
            <a:off x="8532440" y="6416675"/>
            <a:ext cx="457200" cy="441325"/>
          </a:xfrm>
        </p:spPr>
        <p:txBody>
          <a:bodyPr/>
          <a:lstStyle/>
          <a:p>
            <a:pPr>
              <a:defRPr/>
            </a:pPr>
            <a:fld id="{BF75F506-0D46-4657-AE21-7D6A950C5764}" type="slidenum">
              <a:rPr lang="fr-FR" smtClean="0"/>
              <a:pPr>
                <a:defRPr/>
              </a:pPr>
              <a:t>136</a:t>
            </a:fld>
            <a:endParaRPr lang="fr-FR"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3" y="0"/>
            <a:ext cx="9063037"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722186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
            <a:ext cx="8534400" cy="548680"/>
          </a:xfrm>
        </p:spPr>
        <p:txBody>
          <a:bodyPr/>
          <a:lstStyle/>
          <a:p>
            <a:r>
              <a:rPr lang="fr-FR" dirty="0" smtClean="0"/>
              <a:t>Tendances</a:t>
            </a:r>
            <a:endParaRPr lang="fr-FR" dirty="0"/>
          </a:p>
        </p:txBody>
      </p:sp>
      <p:sp>
        <p:nvSpPr>
          <p:cNvPr id="5" name="Espace réservé du numéro de diapositive 4"/>
          <p:cNvSpPr>
            <a:spLocks noGrp="1"/>
          </p:cNvSpPr>
          <p:nvPr>
            <p:ph type="sldNum" sz="quarter" idx="12"/>
          </p:nvPr>
        </p:nvSpPr>
        <p:spPr>
          <a:xfrm>
            <a:off x="8532440" y="6416675"/>
            <a:ext cx="457200" cy="441325"/>
          </a:xfrm>
        </p:spPr>
        <p:txBody>
          <a:bodyPr/>
          <a:lstStyle/>
          <a:p>
            <a:pPr>
              <a:defRPr/>
            </a:pPr>
            <a:fld id="{BF75F506-0D46-4657-AE21-7D6A950C5764}" type="slidenum">
              <a:rPr lang="fr-FR" smtClean="0"/>
              <a:pPr>
                <a:defRPr/>
              </a:pPr>
              <a:t>137</a:t>
            </a:fld>
            <a:endParaRPr lang="fr-FR"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933162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
            <a:ext cx="8534400" cy="548680"/>
          </a:xfrm>
        </p:spPr>
        <p:txBody>
          <a:bodyPr/>
          <a:lstStyle/>
          <a:p>
            <a:r>
              <a:rPr lang="fr-FR" dirty="0" smtClean="0"/>
              <a:t>Tendances</a:t>
            </a:r>
            <a:endParaRPr lang="fr-FR" dirty="0"/>
          </a:p>
        </p:txBody>
      </p:sp>
      <p:sp>
        <p:nvSpPr>
          <p:cNvPr id="5" name="Espace réservé du numéro de diapositive 4"/>
          <p:cNvSpPr>
            <a:spLocks noGrp="1"/>
          </p:cNvSpPr>
          <p:nvPr>
            <p:ph type="sldNum" sz="quarter" idx="12"/>
          </p:nvPr>
        </p:nvSpPr>
        <p:spPr>
          <a:xfrm>
            <a:off x="8532440" y="6416675"/>
            <a:ext cx="457200" cy="441325"/>
          </a:xfrm>
        </p:spPr>
        <p:txBody>
          <a:bodyPr/>
          <a:lstStyle/>
          <a:p>
            <a:pPr>
              <a:defRPr/>
            </a:pPr>
            <a:fld id="{BF75F506-0D46-4657-AE21-7D6A950C5764}" type="slidenum">
              <a:rPr lang="fr-FR" smtClean="0"/>
              <a:pPr>
                <a:defRPr/>
              </a:pPr>
              <a:t>138</a:t>
            </a:fld>
            <a:endParaRPr lang="fr-FR" dirty="0"/>
          </a:p>
        </p:txBody>
      </p:sp>
      <p:pic>
        <p:nvPicPr>
          <p:cNvPr id="519170" name="Picture 2"/>
          <p:cNvPicPr>
            <a:picLocks noChangeAspect="1" noChangeArrowheads="1"/>
          </p:cNvPicPr>
          <p:nvPr/>
        </p:nvPicPr>
        <p:blipFill>
          <a:blip r:embed="rId2" cstate="print"/>
          <a:srcRect/>
          <a:stretch>
            <a:fillRect/>
          </a:stretch>
        </p:blipFill>
        <p:spPr bwMode="auto">
          <a:xfrm>
            <a:off x="1043608" y="692696"/>
            <a:ext cx="7056784" cy="5832648"/>
          </a:xfrm>
          <a:prstGeom prst="rect">
            <a:avLst/>
          </a:prstGeom>
          <a:noFill/>
          <a:ln w="9525">
            <a:noFill/>
            <a:miter lim="800000"/>
            <a:headEnd/>
            <a:tailEnd/>
          </a:ln>
        </p:spPr>
      </p:pic>
    </p:spTree>
    <p:extLst>
      <p:ext uri="{BB962C8B-B14F-4D97-AF65-F5344CB8AC3E}">
        <p14:creationId xmlns:p14="http://schemas.microsoft.com/office/powerpoint/2010/main" val="401621232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à coins arrondis 3"/>
          <p:cNvSpPr/>
          <p:nvPr/>
        </p:nvSpPr>
        <p:spPr>
          <a:xfrm>
            <a:off x="215516" y="260648"/>
            <a:ext cx="8712968" cy="6408712"/>
          </a:xfrm>
          <a:prstGeom prst="roundRect">
            <a:avLst/>
          </a:prstGeom>
          <a:solidFill>
            <a:schemeClr val="tx2">
              <a:lumMod val="20000"/>
              <a:lumOff val="80000"/>
            </a:schemeClr>
          </a:solidFill>
          <a:ln w="41275" cmpd="sng">
            <a:solidFill>
              <a:schemeClr val="accent1"/>
            </a:solidFill>
          </a:ln>
          <a:effectLst>
            <a:outerShdw blurRad="152400" dist="317500" dir="5400000" sx="105000" sy="105000" rotWithShape="0">
              <a:prstClr val="black">
                <a:alpha val="15000"/>
              </a:prstClr>
            </a:outerShdw>
          </a:effectLst>
          <a:scene3d>
            <a:camera prst="orthographicFront"/>
            <a:lightRig rig="threePt" dir="t"/>
          </a:scene3d>
          <a:sp3d>
            <a:bevelT w="25400"/>
            <a:bevelB w="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dirty="0">
              <a:solidFill>
                <a:srgbClr val="333399"/>
              </a:solidFill>
            </a:endParaRPr>
          </a:p>
        </p:txBody>
      </p:sp>
      <p:sp>
        <p:nvSpPr>
          <p:cNvPr id="2" name="Titre 1"/>
          <p:cNvSpPr>
            <a:spLocks noGrp="1"/>
          </p:cNvSpPr>
          <p:nvPr>
            <p:ph type="ctrTitle"/>
          </p:nvPr>
        </p:nvSpPr>
        <p:spPr>
          <a:xfrm>
            <a:off x="468313" y="404813"/>
            <a:ext cx="8139112" cy="792162"/>
          </a:xfrm>
        </p:spPr>
        <p:txBody>
          <a:bodyPr>
            <a:noAutofit/>
          </a:bodyPr>
          <a:lstStyle/>
          <a:p>
            <a:pPr>
              <a:defRPr/>
            </a:pPr>
            <a:r>
              <a:rPr lang="fr-FR" sz="3600" dirty="0" smtClean="0"/>
              <a:t>  </a:t>
            </a:r>
            <a:r>
              <a:rPr lang="fr-FR" sz="3600" b="1" dirty="0" smtClean="0">
                <a:solidFill>
                  <a:schemeClr val="tx2">
                    <a:lumMod val="75000"/>
                  </a:schemeClr>
                </a:solidFill>
                <a:effectLst>
                  <a:outerShdw blurRad="38100" dist="25400" dir="5400000" algn="tl" rotWithShape="0">
                    <a:srgbClr val="000000">
                      <a:alpha val="43000"/>
                    </a:srgbClr>
                  </a:outerShdw>
                </a:effectLst>
              </a:rPr>
              <a:t>Radio</a:t>
            </a:r>
            <a:endParaRPr lang="fr-FR" sz="3600" b="1" dirty="0">
              <a:solidFill>
                <a:schemeClr val="tx2">
                  <a:lumMod val="75000"/>
                </a:schemeClr>
              </a:solidFill>
              <a:effectLst>
                <a:outerShdw blurRad="38100" dist="25400" dir="5400000" algn="tl" rotWithShape="0">
                  <a:srgbClr val="000000">
                    <a:alpha val="43000"/>
                  </a:srgbClr>
                </a:outerShdw>
              </a:effectLst>
            </a:endParaRPr>
          </a:p>
        </p:txBody>
      </p:sp>
      <p:sp>
        <p:nvSpPr>
          <p:cNvPr id="3" name="Sous-titre 2"/>
          <p:cNvSpPr>
            <a:spLocks noGrp="1"/>
          </p:cNvSpPr>
          <p:nvPr>
            <p:ph type="subTitle" idx="1"/>
          </p:nvPr>
        </p:nvSpPr>
        <p:spPr>
          <a:xfrm>
            <a:off x="395288" y="1557338"/>
            <a:ext cx="8280400" cy="4364037"/>
          </a:xfrm>
        </p:spPr>
        <p:txBody>
          <a:bodyPr>
            <a:normAutofit fontScale="92500" lnSpcReduction="10000"/>
          </a:bodyPr>
          <a:lstStyle/>
          <a:p>
            <a:pPr algn="l">
              <a:buFont typeface="Wingdings" pitchFamily="2" charset="2"/>
              <a:buChar char="§"/>
              <a:defRPr/>
            </a:pPr>
            <a:r>
              <a:rPr lang="fr-FR" sz="2900" dirty="0" smtClean="0"/>
              <a:t> Historiquement le 3</a:t>
            </a:r>
            <a:r>
              <a:rPr lang="fr-FR" sz="2900" baseline="30000" dirty="0" smtClean="0"/>
              <a:t>e</a:t>
            </a:r>
            <a:r>
              <a:rPr lang="fr-FR" sz="2900" dirty="0" smtClean="0"/>
              <a:t> média de masse en publicité</a:t>
            </a:r>
            <a:r>
              <a:rPr lang="fr-FR" sz="2800" dirty="0" smtClean="0"/>
              <a:t> </a:t>
            </a:r>
          </a:p>
          <a:p>
            <a:pPr algn="l">
              <a:buFont typeface="Wingdings" pitchFamily="2" charset="2"/>
              <a:buChar char="§"/>
              <a:defRPr/>
            </a:pPr>
            <a:endParaRPr lang="fr-FR" sz="2800" dirty="0" smtClean="0"/>
          </a:p>
          <a:p>
            <a:pPr algn="l">
              <a:buFont typeface="Wingdings" pitchFamily="2" charset="2"/>
              <a:buChar char="§"/>
              <a:defRPr/>
            </a:pPr>
            <a:r>
              <a:rPr lang="fr-FR" sz="2800" dirty="0" smtClean="0"/>
              <a:t>Durée moyenne d’écoute : 2H55 en semaine</a:t>
            </a:r>
          </a:p>
          <a:p>
            <a:pPr lvl="1" algn="l">
              <a:buFont typeface="Wingdings" pitchFamily="2" charset="2"/>
              <a:buChar char="§"/>
              <a:defRPr/>
            </a:pPr>
            <a:r>
              <a:rPr lang="fr-FR" dirty="0" smtClean="0"/>
              <a:t>(2H33 en WE)</a:t>
            </a:r>
          </a:p>
          <a:p>
            <a:pPr algn="l">
              <a:buFont typeface="Wingdings" pitchFamily="2" charset="2"/>
              <a:buChar char="§"/>
              <a:defRPr/>
            </a:pPr>
            <a:endParaRPr lang="fr-FR" sz="2800" dirty="0" smtClean="0"/>
          </a:p>
          <a:p>
            <a:pPr algn="l">
              <a:buFont typeface="Wingdings" pitchFamily="2" charset="2"/>
              <a:buChar char="§"/>
              <a:defRPr/>
            </a:pPr>
            <a:r>
              <a:rPr lang="fr-FR" sz="2800" dirty="0" smtClean="0"/>
              <a:t> Caractéristique : Un média à utilisation non exclusive :</a:t>
            </a:r>
          </a:p>
          <a:p>
            <a:pPr lvl="1" algn="l">
              <a:buFont typeface="Wingdings" pitchFamily="2" charset="2"/>
              <a:buChar char="§"/>
              <a:defRPr/>
            </a:pPr>
            <a:r>
              <a:rPr lang="fr-FR" dirty="0" smtClean="0"/>
              <a:t>Importance de l’écoute conjointe à d’autres activités (travail, déplacements)</a:t>
            </a:r>
            <a:endParaRPr lang="fr-FR" sz="2400" dirty="0" smtClean="0"/>
          </a:p>
        </p:txBody>
      </p:sp>
    </p:spTree>
  </p:cSld>
  <p:clrMapOvr>
    <a:masterClrMapping/>
  </p:clrMapOvr>
  <p:transition>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323850" y="609600"/>
            <a:ext cx="8820150" cy="1143000"/>
          </a:xfrm>
        </p:spPr>
        <p:txBody>
          <a:bodyPr>
            <a:normAutofit/>
          </a:bodyPr>
          <a:lstStyle/>
          <a:p>
            <a:pPr eaLnBrk="1" fontAlgn="auto" hangingPunct="1">
              <a:spcAft>
                <a:spcPts val="0"/>
              </a:spcAft>
              <a:defRPr/>
            </a:pPr>
            <a:r>
              <a:rPr lang="fr-FR" dirty="0" smtClean="0">
                <a:solidFill>
                  <a:schemeClr val="accent3"/>
                </a:solidFill>
              </a:rPr>
              <a:t>Le discours : éléments d’analyse</a:t>
            </a:r>
          </a:p>
        </p:txBody>
      </p:sp>
      <p:sp>
        <p:nvSpPr>
          <p:cNvPr id="29699" name="Rectangle 3"/>
          <p:cNvSpPr>
            <a:spLocks noGrp="1" noChangeArrowheads="1"/>
          </p:cNvSpPr>
          <p:nvPr>
            <p:ph sz="quarter" idx="1"/>
          </p:nvPr>
        </p:nvSpPr>
        <p:spPr>
          <a:xfrm>
            <a:off x="468313" y="2060575"/>
            <a:ext cx="4535487" cy="2600325"/>
          </a:xfrm>
        </p:spPr>
        <p:txBody>
          <a:bodyPr/>
          <a:lstStyle/>
          <a:p>
            <a:pPr eaLnBrk="1" hangingPunct="1"/>
            <a:r>
              <a:rPr lang="fr-FR" b="1" smtClean="0"/>
              <a:t>Les genres du discours</a:t>
            </a:r>
          </a:p>
          <a:p>
            <a:pPr eaLnBrk="1" hangingPunct="1"/>
            <a:r>
              <a:rPr lang="fr-FR" smtClean="0"/>
              <a:t>Narratif</a:t>
            </a:r>
          </a:p>
          <a:p>
            <a:pPr eaLnBrk="1" hangingPunct="1"/>
            <a:r>
              <a:rPr lang="fr-FR" smtClean="0"/>
              <a:t>Descriptif</a:t>
            </a:r>
          </a:p>
          <a:p>
            <a:pPr eaLnBrk="1" hangingPunct="1"/>
            <a:r>
              <a:rPr lang="fr-FR" smtClean="0"/>
              <a:t>Argumentatif</a:t>
            </a:r>
          </a:p>
          <a:p>
            <a:pPr eaLnBrk="1" hangingPunct="1"/>
            <a:r>
              <a:rPr lang="fr-FR" smtClean="0"/>
              <a:t>Explicatif</a:t>
            </a:r>
          </a:p>
        </p:txBody>
      </p:sp>
      <p:sp>
        <p:nvSpPr>
          <p:cNvPr id="29700" name="Rectangle 16"/>
          <p:cNvSpPr>
            <a:spLocks noChangeArrowheads="1"/>
          </p:cNvSpPr>
          <p:nvPr/>
        </p:nvSpPr>
        <p:spPr bwMode="auto">
          <a:xfrm>
            <a:off x="0" y="1543050"/>
            <a:ext cx="9144000" cy="0"/>
          </a:xfrm>
          <a:prstGeom prst="rect">
            <a:avLst/>
          </a:prstGeom>
          <a:noFill/>
          <a:ln w="12700">
            <a:noFill/>
            <a:miter lim="800000"/>
            <a:headEnd/>
            <a:tailEnd/>
          </a:ln>
        </p:spPr>
        <p:txBody>
          <a:bodyPr wrap="none" anchor="ctr">
            <a:spAutoFit/>
          </a:bodyPr>
          <a:lstStyle/>
          <a:p>
            <a:pPr algn="l">
              <a:spcBef>
                <a:spcPct val="0"/>
              </a:spcBef>
            </a:pPr>
            <a:endParaRPr kumimoji="1" lang="fr-FR" sz="2400" b="0">
              <a:latin typeface="Times New Roman" pitchFamily="18" charset="0"/>
            </a:endParaRPr>
          </a:p>
        </p:txBody>
      </p:sp>
      <p:grpSp>
        <p:nvGrpSpPr>
          <p:cNvPr id="29701" name="Group 13"/>
          <p:cNvGrpSpPr>
            <a:grpSpLocks noChangeAspect="1"/>
          </p:cNvGrpSpPr>
          <p:nvPr/>
        </p:nvGrpSpPr>
        <p:grpSpPr bwMode="auto">
          <a:xfrm>
            <a:off x="3779838" y="2636838"/>
            <a:ext cx="2171700" cy="342900"/>
            <a:chOff x="2194" y="4580"/>
            <a:chExt cx="2736" cy="432"/>
          </a:xfrm>
        </p:grpSpPr>
        <p:sp>
          <p:nvSpPr>
            <p:cNvPr id="29712" name="AutoShape 15"/>
            <p:cNvSpPr>
              <a:spLocks noChangeAspect="1" noChangeArrowheads="1" noTextEdit="1"/>
            </p:cNvSpPr>
            <p:nvPr/>
          </p:nvSpPr>
          <p:spPr bwMode="auto">
            <a:xfrm>
              <a:off x="2194" y="4580"/>
              <a:ext cx="2736" cy="432"/>
            </a:xfrm>
            <a:prstGeom prst="rect">
              <a:avLst/>
            </a:prstGeom>
            <a:noFill/>
            <a:ln w="9525">
              <a:noFill/>
              <a:miter lim="800000"/>
              <a:headEnd/>
              <a:tailEnd/>
            </a:ln>
          </p:spPr>
          <p:txBody>
            <a:bodyPr/>
            <a:lstStyle/>
            <a:p>
              <a:endParaRPr lang="fr-FR"/>
            </a:p>
          </p:txBody>
        </p:sp>
        <p:sp>
          <p:nvSpPr>
            <p:cNvPr id="29713" name="Text Box 14"/>
            <p:cNvSpPr txBox="1">
              <a:spLocks noChangeArrowheads="1"/>
            </p:cNvSpPr>
            <p:nvPr/>
          </p:nvSpPr>
          <p:spPr bwMode="auto">
            <a:xfrm>
              <a:off x="2914" y="4580"/>
              <a:ext cx="2016" cy="346"/>
            </a:xfrm>
            <a:prstGeom prst="rect">
              <a:avLst/>
            </a:prstGeom>
            <a:solidFill>
              <a:srgbClr val="FFFFFF">
                <a:alpha val="0"/>
              </a:srgbClr>
            </a:solidFill>
            <a:ln w="9525">
              <a:noFill/>
              <a:miter lim="800000"/>
              <a:headEnd/>
              <a:tailEnd/>
            </a:ln>
          </p:spPr>
          <p:txBody>
            <a:bodyPr>
              <a:spAutoFit/>
            </a:bodyPr>
            <a:lstStyle/>
            <a:p>
              <a:pPr algn="l">
                <a:spcBef>
                  <a:spcPct val="0"/>
                </a:spcBef>
              </a:pPr>
              <a:r>
                <a:rPr kumimoji="1" lang="en-US" sz="1200" b="0">
                  <a:latin typeface="Arial" pitchFamily="34" charset="0"/>
                  <a:ea typeface="Times New Roman" pitchFamily="18" charset="0"/>
                  <a:cs typeface="Arial" pitchFamily="34" charset="0"/>
                </a:rPr>
                <a:t>Axe argumentatif</a:t>
              </a:r>
              <a:endParaRPr kumimoji="1" lang="en-US" sz="2400" b="0">
                <a:latin typeface="Times New Roman" pitchFamily="18" charset="0"/>
                <a:ea typeface="Times New Roman" pitchFamily="18" charset="0"/>
                <a:cs typeface="Arial" pitchFamily="34" charset="0"/>
              </a:endParaRPr>
            </a:p>
          </p:txBody>
        </p:sp>
      </p:grpSp>
      <p:sp>
        <p:nvSpPr>
          <p:cNvPr id="29702" name="Rectangle 18"/>
          <p:cNvSpPr>
            <a:spLocks noChangeArrowheads="1"/>
          </p:cNvSpPr>
          <p:nvPr/>
        </p:nvSpPr>
        <p:spPr bwMode="auto">
          <a:xfrm>
            <a:off x="0" y="1885950"/>
            <a:ext cx="9144000" cy="0"/>
          </a:xfrm>
          <a:prstGeom prst="rect">
            <a:avLst/>
          </a:prstGeom>
          <a:noFill/>
          <a:ln w="12700">
            <a:noFill/>
            <a:miter lim="800000"/>
            <a:headEnd/>
            <a:tailEnd/>
          </a:ln>
        </p:spPr>
        <p:txBody>
          <a:bodyPr wrap="none" anchor="ctr">
            <a:spAutoFit/>
          </a:bodyPr>
          <a:lstStyle/>
          <a:p>
            <a:endParaRPr lang="fr-FR"/>
          </a:p>
        </p:txBody>
      </p:sp>
      <p:grpSp>
        <p:nvGrpSpPr>
          <p:cNvPr id="29703" name="Group 5"/>
          <p:cNvGrpSpPr>
            <a:grpSpLocks noChangeAspect="1"/>
          </p:cNvGrpSpPr>
          <p:nvPr/>
        </p:nvGrpSpPr>
        <p:grpSpPr bwMode="auto">
          <a:xfrm>
            <a:off x="3276600" y="2708275"/>
            <a:ext cx="5715000" cy="3429000"/>
            <a:chOff x="2194" y="3860"/>
            <a:chExt cx="7200" cy="4320"/>
          </a:xfrm>
        </p:grpSpPr>
        <p:sp>
          <p:nvSpPr>
            <p:cNvPr id="29705" name="AutoShape 12"/>
            <p:cNvSpPr>
              <a:spLocks noChangeAspect="1" noChangeArrowheads="1" noTextEdit="1"/>
            </p:cNvSpPr>
            <p:nvPr/>
          </p:nvSpPr>
          <p:spPr bwMode="auto">
            <a:xfrm>
              <a:off x="2194" y="3860"/>
              <a:ext cx="7200" cy="4320"/>
            </a:xfrm>
            <a:prstGeom prst="rect">
              <a:avLst/>
            </a:prstGeom>
            <a:noFill/>
            <a:ln w="9525">
              <a:noFill/>
              <a:miter lim="800000"/>
              <a:headEnd/>
              <a:tailEnd/>
            </a:ln>
          </p:spPr>
          <p:txBody>
            <a:bodyPr/>
            <a:lstStyle/>
            <a:p>
              <a:endParaRPr lang="fr-FR"/>
            </a:p>
          </p:txBody>
        </p:sp>
        <p:sp>
          <p:nvSpPr>
            <p:cNvPr id="29706" name="Line 11"/>
            <p:cNvSpPr>
              <a:spLocks noChangeShapeType="1"/>
            </p:cNvSpPr>
            <p:nvPr/>
          </p:nvSpPr>
          <p:spPr bwMode="auto">
            <a:xfrm flipV="1">
              <a:off x="3922" y="4004"/>
              <a:ext cx="1" cy="2736"/>
            </a:xfrm>
            <a:prstGeom prst="line">
              <a:avLst/>
            </a:prstGeom>
            <a:noFill/>
            <a:ln w="9525">
              <a:solidFill>
                <a:srgbClr val="FFCC66"/>
              </a:solidFill>
              <a:round/>
              <a:headEnd/>
              <a:tailEnd type="triangle" w="med" len="med"/>
            </a:ln>
          </p:spPr>
          <p:txBody>
            <a:bodyPr/>
            <a:lstStyle/>
            <a:p>
              <a:endParaRPr lang="fr-FR"/>
            </a:p>
          </p:txBody>
        </p:sp>
        <p:sp>
          <p:nvSpPr>
            <p:cNvPr id="29707" name="Line 10"/>
            <p:cNvSpPr>
              <a:spLocks noChangeShapeType="1"/>
            </p:cNvSpPr>
            <p:nvPr/>
          </p:nvSpPr>
          <p:spPr bwMode="auto">
            <a:xfrm>
              <a:off x="3922" y="6740"/>
              <a:ext cx="2736" cy="0"/>
            </a:xfrm>
            <a:prstGeom prst="line">
              <a:avLst/>
            </a:prstGeom>
            <a:noFill/>
            <a:ln w="9525">
              <a:solidFill>
                <a:srgbClr val="FFCC66"/>
              </a:solidFill>
              <a:round/>
              <a:headEnd/>
              <a:tailEnd type="triangle" w="med" len="med"/>
            </a:ln>
          </p:spPr>
          <p:txBody>
            <a:bodyPr/>
            <a:lstStyle/>
            <a:p>
              <a:endParaRPr lang="fr-FR"/>
            </a:p>
          </p:txBody>
        </p:sp>
        <p:sp>
          <p:nvSpPr>
            <p:cNvPr id="29708" name="Line 9"/>
            <p:cNvSpPr>
              <a:spLocks noChangeShapeType="1"/>
            </p:cNvSpPr>
            <p:nvPr/>
          </p:nvSpPr>
          <p:spPr bwMode="auto">
            <a:xfrm flipH="1">
              <a:off x="2482" y="6740"/>
              <a:ext cx="1440" cy="1152"/>
            </a:xfrm>
            <a:prstGeom prst="line">
              <a:avLst/>
            </a:prstGeom>
            <a:noFill/>
            <a:ln w="9525">
              <a:solidFill>
                <a:srgbClr val="FFCC66"/>
              </a:solidFill>
              <a:round/>
              <a:headEnd/>
              <a:tailEnd type="triangle" w="med" len="med"/>
            </a:ln>
          </p:spPr>
          <p:txBody>
            <a:bodyPr/>
            <a:lstStyle/>
            <a:p>
              <a:endParaRPr lang="fr-FR"/>
            </a:p>
          </p:txBody>
        </p:sp>
        <p:sp>
          <p:nvSpPr>
            <p:cNvPr id="29709" name="Freeform 8"/>
            <p:cNvSpPr>
              <a:spLocks/>
            </p:cNvSpPr>
            <p:nvPr/>
          </p:nvSpPr>
          <p:spPr bwMode="auto">
            <a:xfrm>
              <a:off x="3346" y="5588"/>
              <a:ext cx="4608" cy="1056"/>
            </a:xfrm>
            <a:custGeom>
              <a:avLst/>
              <a:gdLst>
                <a:gd name="T0" fmla="*/ 0 w 5760"/>
                <a:gd name="T1" fmla="*/ 13 h 1320"/>
                <a:gd name="T2" fmla="*/ 23 w 5760"/>
                <a:gd name="T3" fmla="*/ 2 h 1320"/>
                <a:gd name="T4" fmla="*/ 40 w 5760"/>
                <a:gd name="T5" fmla="*/ 11 h 1320"/>
                <a:gd name="T6" fmla="*/ 52 w 5760"/>
                <a:gd name="T7" fmla="*/ 7 h 1320"/>
                <a:gd name="T8" fmla="*/ 60 w 5760"/>
                <a:gd name="T9" fmla="*/ 13 h 1320"/>
                <a:gd name="T10" fmla="*/ 62 w 5760"/>
                <a:gd name="T11" fmla="*/ 14 h 1320"/>
                <a:gd name="T12" fmla="*/ 65 w 5760"/>
                <a:gd name="T13" fmla="*/ 14 h 1320"/>
                <a:gd name="T14" fmla="*/ 66 w 5760"/>
                <a:gd name="T15" fmla="*/ 14 h 1320"/>
                <a:gd name="T16" fmla="*/ 0 60000 65536"/>
                <a:gd name="T17" fmla="*/ 0 60000 65536"/>
                <a:gd name="T18" fmla="*/ 0 60000 65536"/>
                <a:gd name="T19" fmla="*/ 0 60000 65536"/>
                <a:gd name="T20" fmla="*/ 0 60000 65536"/>
                <a:gd name="T21" fmla="*/ 0 60000 65536"/>
                <a:gd name="T22" fmla="*/ 0 60000 65536"/>
                <a:gd name="T23" fmla="*/ 0 60000 65536"/>
                <a:gd name="T24" fmla="*/ 0 w 5760"/>
                <a:gd name="T25" fmla="*/ 0 h 1320"/>
                <a:gd name="T26" fmla="*/ 5760 w 5760"/>
                <a:gd name="T27" fmla="*/ 1320 h 13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60" h="1320">
                  <a:moveTo>
                    <a:pt x="0" y="1110"/>
                  </a:moveTo>
                  <a:cubicBezTo>
                    <a:pt x="705" y="585"/>
                    <a:pt x="1410" y="60"/>
                    <a:pt x="1980" y="30"/>
                  </a:cubicBezTo>
                  <a:cubicBezTo>
                    <a:pt x="2550" y="0"/>
                    <a:pt x="3000" y="840"/>
                    <a:pt x="3420" y="930"/>
                  </a:cubicBezTo>
                  <a:cubicBezTo>
                    <a:pt x="3840" y="1020"/>
                    <a:pt x="4200" y="540"/>
                    <a:pt x="4500" y="570"/>
                  </a:cubicBezTo>
                  <a:cubicBezTo>
                    <a:pt x="4800" y="600"/>
                    <a:pt x="5070" y="990"/>
                    <a:pt x="5220" y="1110"/>
                  </a:cubicBezTo>
                  <a:cubicBezTo>
                    <a:pt x="5370" y="1230"/>
                    <a:pt x="5340" y="1260"/>
                    <a:pt x="5400" y="1290"/>
                  </a:cubicBezTo>
                  <a:cubicBezTo>
                    <a:pt x="5460" y="1320"/>
                    <a:pt x="5520" y="1290"/>
                    <a:pt x="5580" y="1290"/>
                  </a:cubicBezTo>
                  <a:cubicBezTo>
                    <a:pt x="5640" y="1290"/>
                    <a:pt x="5700" y="1290"/>
                    <a:pt x="5760" y="1290"/>
                  </a:cubicBezTo>
                </a:path>
              </a:pathLst>
            </a:custGeom>
            <a:noFill/>
            <a:ln w="9525">
              <a:solidFill>
                <a:srgbClr val="CC3300"/>
              </a:solidFill>
              <a:round/>
              <a:headEnd/>
              <a:tailEnd/>
            </a:ln>
          </p:spPr>
          <p:txBody>
            <a:bodyPr/>
            <a:lstStyle/>
            <a:p>
              <a:endParaRPr lang="fr-FR"/>
            </a:p>
          </p:txBody>
        </p:sp>
        <p:sp>
          <p:nvSpPr>
            <p:cNvPr id="29710" name="Text Box 7"/>
            <p:cNvSpPr txBox="1">
              <a:spLocks noChangeArrowheads="1"/>
            </p:cNvSpPr>
            <p:nvPr/>
          </p:nvSpPr>
          <p:spPr bwMode="auto">
            <a:xfrm>
              <a:off x="6802" y="6596"/>
              <a:ext cx="1728" cy="576"/>
            </a:xfrm>
            <a:prstGeom prst="rect">
              <a:avLst/>
            </a:prstGeom>
            <a:noFill/>
            <a:ln w="9525">
              <a:noFill/>
              <a:miter lim="800000"/>
              <a:headEnd/>
              <a:tailEnd/>
            </a:ln>
          </p:spPr>
          <p:txBody>
            <a:bodyPr/>
            <a:lstStyle/>
            <a:p>
              <a:pPr algn="l">
                <a:spcBef>
                  <a:spcPct val="0"/>
                </a:spcBef>
              </a:pPr>
              <a:r>
                <a:rPr kumimoji="1" lang="en-US" sz="1200" b="0">
                  <a:latin typeface="Arial" pitchFamily="34" charset="0"/>
                  <a:ea typeface="Times New Roman" pitchFamily="18" charset="0"/>
                  <a:cs typeface="Arial" pitchFamily="34" charset="0"/>
                </a:rPr>
                <a:t>Axe narratif</a:t>
              </a:r>
              <a:endParaRPr kumimoji="1" lang="en-US" sz="2400" b="0">
                <a:latin typeface="Times New Roman" pitchFamily="18" charset="0"/>
                <a:ea typeface="Times New Roman" pitchFamily="18" charset="0"/>
                <a:cs typeface="Arial" pitchFamily="34" charset="0"/>
              </a:endParaRPr>
            </a:p>
          </p:txBody>
        </p:sp>
        <p:sp>
          <p:nvSpPr>
            <p:cNvPr id="29711" name="Text Box 6"/>
            <p:cNvSpPr txBox="1">
              <a:spLocks noChangeArrowheads="1"/>
            </p:cNvSpPr>
            <p:nvPr/>
          </p:nvSpPr>
          <p:spPr bwMode="auto">
            <a:xfrm>
              <a:off x="2914" y="7604"/>
              <a:ext cx="1728" cy="576"/>
            </a:xfrm>
            <a:prstGeom prst="rect">
              <a:avLst/>
            </a:prstGeom>
            <a:noFill/>
            <a:ln w="9525">
              <a:noFill/>
              <a:miter lim="800000"/>
              <a:headEnd/>
              <a:tailEnd/>
            </a:ln>
          </p:spPr>
          <p:txBody>
            <a:bodyPr/>
            <a:lstStyle/>
            <a:p>
              <a:pPr algn="l">
                <a:spcBef>
                  <a:spcPct val="0"/>
                </a:spcBef>
              </a:pPr>
              <a:r>
                <a:rPr kumimoji="1" lang="en-US" sz="1200" b="0">
                  <a:latin typeface="Arial" pitchFamily="34" charset="0"/>
                  <a:ea typeface="Times New Roman" pitchFamily="18" charset="0"/>
                  <a:cs typeface="Arial" pitchFamily="34" charset="0"/>
                </a:rPr>
                <a:t>Axe descriptif</a:t>
              </a:r>
              <a:endParaRPr kumimoji="1" lang="en-US" sz="2400" b="0">
                <a:latin typeface="Times New Roman" pitchFamily="18" charset="0"/>
                <a:ea typeface="Times New Roman" pitchFamily="18" charset="0"/>
                <a:cs typeface="Arial" pitchFamily="34" charset="0"/>
              </a:endParaRPr>
            </a:p>
          </p:txBody>
        </p:sp>
      </p:grpSp>
      <p:sp>
        <p:nvSpPr>
          <p:cNvPr id="29704" name="Rectangle 21"/>
          <p:cNvSpPr>
            <a:spLocks noChangeArrowheads="1"/>
          </p:cNvSpPr>
          <p:nvPr/>
        </p:nvSpPr>
        <p:spPr bwMode="auto">
          <a:xfrm>
            <a:off x="0" y="5314950"/>
            <a:ext cx="9144000" cy="0"/>
          </a:xfrm>
          <a:prstGeom prst="rect">
            <a:avLst/>
          </a:prstGeom>
          <a:noFill/>
          <a:ln w="12700">
            <a:noFill/>
            <a:miter lim="800000"/>
            <a:headEnd/>
            <a:tailEnd/>
          </a:ln>
        </p:spPr>
        <p:txBody>
          <a:bodyPr wrap="none" anchor="ctr">
            <a:spAutoFit/>
          </a:bodyPr>
          <a:lstStyle/>
          <a:p>
            <a:pPr algn="l">
              <a:spcBef>
                <a:spcPct val="0"/>
              </a:spcBef>
            </a:pPr>
            <a:endParaRPr kumimoji="1" lang="fr-FR" sz="2400" b="0">
              <a:latin typeface="Times New Roman" pitchFamily="18" charset="0"/>
            </a:endParaRPr>
          </a:p>
        </p:txBody>
      </p:sp>
      <p:sp>
        <p:nvSpPr>
          <p:cNvPr id="18" name="Espace réservé du numéro de diapositive 17"/>
          <p:cNvSpPr>
            <a:spLocks noGrp="1"/>
          </p:cNvSpPr>
          <p:nvPr>
            <p:ph type="sldNum" sz="quarter" idx="12"/>
          </p:nvPr>
        </p:nvSpPr>
        <p:spPr/>
        <p:txBody>
          <a:bodyPr/>
          <a:lstStyle/>
          <a:p>
            <a:pPr>
              <a:defRPr/>
            </a:pPr>
            <a:fld id="{BF75F506-0D46-4657-AE21-7D6A950C5764}" type="slidenum">
              <a:rPr lang="fr-FR" smtClean="0"/>
              <a:pPr>
                <a:defRPr/>
              </a:pPr>
              <a:t>14</a:t>
            </a:fld>
            <a:endParaRPr lang="fr-FR"/>
          </a:p>
        </p:txBody>
      </p:sp>
    </p:spTree>
  </p:cSld>
  <p:clrMapOvr>
    <a:masterClrMapping/>
  </p:clrMapOvr>
  <p:transition>
    <p:cut/>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à coins arrondis 3"/>
          <p:cNvSpPr/>
          <p:nvPr/>
        </p:nvSpPr>
        <p:spPr>
          <a:xfrm>
            <a:off x="215516" y="260648"/>
            <a:ext cx="8712968" cy="6408712"/>
          </a:xfrm>
          <a:prstGeom prst="roundRect">
            <a:avLst/>
          </a:prstGeom>
          <a:solidFill>
            <a:schemeClr val="tx2">
              <a:lumMod val="20000"/>
              <a:lumOff val="80000"/>
            </a:schemeClr>
          </a:solidFill>
          <a:ln w="41275" cmpd="sng">
            <a:solidFill>
              <a:schemeClr val="accent1"/>
            </a:solidFill>
          </a:ln>
          <a:effectLst>
            <a:outerShdw blurRad="152400" dist="317500" dir="5400000" sx="105000" sy="105000" rotWithShape="0">
              <a:prstClr val="black">
                <a:alpha val="15000"/>
              </a:prstClr>
            </a:outerShdw>
          </a:effectLst>
          <a:scene3d>
            <a:camera prst="orthographicFront"/>
            <a:lightRig rig="threePt" dir="t"/>
          </a:scene3d>
          <a:sp3d>
            <a:bevelT w="25400"/>
            <a:bevelB w="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dirty="0">
              <a:solidFill>
                <a:srgbClr val="333399"/>
              </a:solidFill>
            </a:endParaRPr>
          </a:p>
        </p:txBody>
      </p:sp>
      <p:sp>
        <p:nvSpPr>
          <p:cNvPr id="2" name="Titre 1"/>
          <p:cNvSpPr>
            <a:spLocks noGrp="1"/>
          </p:cNvSpPr>
          <p:nvPr>
            <p:ph type="ctrTitle"/>
          </p:nvPr>
        </p:nvSpPr>
        <p:spPr>
          <a:xfrm>
            <a:off x="468313" y="404813"/>
            <a:ext cx="8139112" cy="792162"/>
          </a:xfrm>
        </p:spPr>
        <p:txBody>
          <a:bodyPr>
            <a:noAutofit/>
          </a:bodyPr>
          <a:lstStyle/>
          <a:p>
            <a:pPr>
              <a:defRPr/>
            </a:pPr>
            <a:r>
              <a:rPr lang="fr-FR" sz="3600" dirty="0" smtClean="0"/>
              <a:t>  </a:t>
            </a:r>
            <a:r>
              <a:rPr lang="fr-FR" sz="3600" b="1" dirty="0" smtClean="0">
                <a:solidFill>
                  <a:schemeClr val="tx2">
                    <a:lumMod val="75000"/>
                  </a:schemeClr>
                </a:solidFill>
                <a:effectLst>
                  <a:outerShdw blurRad="38100" dist="25400" dir="5400000" algn="tl" rotWithShape="0">
                    <a:srgbClr val="000000">
                      <a:alpha val="43000"/>
                    </a:srgbClr>
                  </a:outerShdw>
                </a:effectLst>
              </a:rPr>
              <a:t>Radio</a:t>
            </a:r>
            <a:endParaRPr lang="fr-FR" sz="3600" b="1" dirty="0">
              <a:solidFill>
                <a:schemeClr val="tx2">
                  <a:lumMod val="75000"/>
                </a:schemeClr>
              </a:solidFill>
              <a:effectLst>
                <a:outerShdw blurRad="38100" dist="25400" dir="5400000" algn="tl" rotWithShape="0">
                  <a:srgbClr val="000000">
                    <a:alpha val="43000"/>
                  </a:srgbClr>
                </a:outerShdw>
              </a:effectLst>
            </a:endParaRPr>
          </a:p>
        </p:txBody>
      </p:sp>
      <p:sp>
        <p:nvSpPr>
          <p:cNvPr id="3" name="Sous-titre 2"/>
          <p:cNvSpPr>
            <a:spLocks noGrp="1"/>
          </p:cNvSpPr>
          <p:nvPr>
            <p:ph type="subTitle" idx="1"/>
          </p:nvPr>
        </p:nvSpPr>
        <p:spPr>
          <a:xfrm>
            <a:off x="611188" y="1341438"/>
            <a:ext cx="8064500" cy="4364037"/>
          </a:xfrm>
        </p:spPr>
        <p:txBody>
          <a:bodyPr>
            <a:normAutofit fontScale="92500" lnSpcReduction="10000"/>
          </a:bodyPr>
          <a:lstStyle/>
          <a:p>
            <a:pPr algn="l">
              <a:buFont typeface="Wingdings" pitchFamily="2" charset="2"/>
              <a:buChar char="§"/>
              <a:defRPr/>
            </a:pPr>
            <a:r>
              <a:rPr lang="fr-FR" sz="2900" dirty="0" smtClean="0"/>
              <a:t> </a:t>
            </a:r>
            <a:endParaRPr lang="fr-FR" sz="2800" dirty="0" smtClean="0"/>
          </a:p>
          <a:p>
            <a:pPr algn="l">
              <a:buFont typeface="Wingdings" pitchFamily="2" charset="2"/>
              <a:buChar char="§"/>
              <a:defRPr/>
            </a:pPr>
            <a:r>
              <a:rPr lang="fr-FR" sz="2800" dirty="0" smtClean="0"/>
              <a:t> Un média segmenté :</a:t>
            </a:r>
          </a:p>
          <a:p>
            <a:pPr algn="l">
              <a:buFont typeface="Wingdings" pitchFamily="2" charset="2"/>
              <a:buChar char="§"/>
              <a:defRPr/>
            </a:pPr>
            <a:endParaRPr lang="fr-FR" sz="2800" dirty="0" smtClean="0"/>
          </a:p>
          <a:p>
            <a:pPr lvl="1" algn="l">
              <a:buFont typeface="Wingdings" pitchFamily="2" charset="2"/>
              <a:buChar char="§"/>
              <a:defRPr/>
            </a:pPr>
            <a:r>
              <a:rPr lang="fr-FR" dirty="0" smtClean="0"/>
              <a:t>Radio généralistes</a:t>
            </a:r>
          </a:p>
          <a:p>
            <a:pPr lvl="1" algn="l">
              <a:buFont typeface="Wingdings" pitchFamily="2" charset="2"/>
              <a:buChar char="§"/>
              <a:defRPr/>
            </a:pPr>
            <a:endParaRPr lang="fr-FR" dirty="0" smtClean="0"/>
          </a:p>
          <a:p>
            <a:pPr lvl="1" algn="l">
              <a:buFont typeface="Wingdings" pitchFamily="2" charset="2"/>
              <a:buChar char="§"/>
              <a:defRPr/>
            </a:pPr>
            <a:r>
              <a:rPr lang="fr-FR" dirty="0" smtClean="0"/>
              <a:t>Radios musicales</a:t>
            </a:r>
          </a:p>
          <a:p>
            <a:pPr lvl="1" algn="l">
              <a:buFont typeface="Wingdings" pitchFamily="2" charset="2"/>
              <a:buChar char="§"/>
              <a:defRPr/>
            </a:pPr>
            <a:endParaRPr lang="fr-FR" dirty="0" smtClean="0"/>
          </a:p>
          <a:p>
            <a:pPr lvl="1" algn="l">
              <a:buFont typeface="Wingdings" pitchFamily="2" charset="2"/>
              <a:buChar char="§"/>
              <a:defRPr/>
            </a:pPr>
            <a:r>
              <a:rPr lang="fr-FR" dirty="0" smtClean="0"/>
              <a:t>Radios thématiques</a:t>
            </a:r>
          </a:p>
          <a:p>
            <a:pPr lvl="1" algn="l">
              <a:buFont typeface="Wingdings" pitchFamily="2" charset="2"/>
              <a:buChar char="§"/>
              <a:defRPr/>
            </a:pPr>
            <a:endParaRPr lang="fr-FR" dirty="0" smtClean="0"/>
          </a:p>
          <a:p>
            <a:pPr lvl="1" algn="l">
              <a:buFont typeface="Wingdings" pitchFamily="2" charset="2"/>
              <a:buChar char="§"/>
              <a:defRPr/>
            </a:pPr>
            <a:r>
              <a:rPr lang="fr-FR" dirty="0" smtClean="0"/>
              <a:t>Radios locales</a:t>
            </a:r>
          </a:p>
          <a:p>
            <a:pPr lvl="1" algn="l">
              <a:buFont typeface="Wingdings" pitchFamily="2" charset="2"/>
              <a:buChar char="§"/>
              <a:defRPr/>
            </a:pPr>
            <a:endParaRPr lang="fr-FR" dirty="0" smtClean="0"/>
          </a:p>
          <a:p>
            <a:pPr lvl="1" algn="l">
              <a:buFont typeface="Wingdings" pitchFamily="2" charset="2"/>
              <a:buChar char="§"/>
              <a:defRPr/>
            </a:pPr>
            <a:r>
              <a:rPr lang="fr-FR" dirty="0" smtClean="0"/>
              <a:t>Radios  on line</a:t>
            </a:r>
          </a:p>
          <a:p>
            <a:pPr lvl="1" algn="l">
              <a:buFont typeface="Wingdings" pitchFamily="2" charset="2"/>
              <a:buChar char="§"/>
              <a:defRPr/>
            </a:pPr>
            <a:endParaRPr lang="fr-FR" sz="2600" dirty="0" smtClean="0"/>
          </a:p>
        </p:txBody>
      </p:sp>
    </p:spTree>
  </p:cSld>
  <p:clrMapOvr>
    <a:masterClrMapping/>
  </p:clrMapOvr>
  <p:transition>
    <p:cut/>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8834" name="Titre 1"/>
          <p:cNvSpPr>
            <a:spLocks noGrp="1"/>
          </p:cNvSpPr>
          <p:nvPr>
            <p:ph type="ctrTitle"/>
          </p:nvPr>
        </p:nvSpPr>
        <p:spPr>
          <a:xfrm>
            <a:off x="468313" y="404813"/>
            <a:ext cx="8139112" cy="792162"/>
          </a:xfrm>
        </p:spPr>
        <p:txBody>
          <a:bodyPr>
            <a:normAutofit/>
          </a:bodyPr>
          <a:lstStyle/>
          <a:p>
            <a:pPr eaLnBrk="1" fontAlgn="auto" hangingPunct="1">
              <a:spcAft>
                <a:spcPts val="0"/>
              </a:spcAft>
              <a:defRPr/>
            </a:pPr>
            <a:r>
              <a:rPr lang="fr-FR" sz="3600" dirty="0" smtClean="0"/>
              <a:t>  </a:t>
            </a:r>
            <a:r>
              <a:rPr lang="fr-FR" sz="3600" dirty="0" smtClean="0">
                <a:solidFill>
                  <a:schemeClr val="accent3"/>
                </a:solidFill>
              </a:rPr>
              <a:t>Radio et Internet</a:t>
            </a:r>
          </a:p>
        </p:txBody>
      </p:sp>
      <p:sp>
        <p:nvSpPr>
          <p:cNvPr id="248835" name="Sous-titre 2"/>
          <p:cNvSpPr>
            <a:spLocks noGrp="1"/>
          </p:cNvSpPr>
          <p:nvPr>
            <p:ph type="subTitle" idx="1"/>
          </p:nvPr>
        </p:nvSpPr>
        <p:spPr>
          <a:xfrm>
            <a:off x="900113" y="1412875"/>
            <a:ext cx="7343775" cy="4365625"/>
          </a:xfrm>
        </p:spPr>
        <p:txBody>
          <a:bodyPr>
            <a:noAutofit/>
          </a:bodyPr>
          <a:lstStyle/>
          <a:p>
            <a:pPr algn="l">
              <a:spcBef>
                <a:spcPct val="0"/>
              </a:spcBef>
              <a:buClrTx/>
              <a:buSzTx/>
              <a:buFontTx/>
              <a:buChar char="•"/>
              <a:defRPr/>
            </a:pPr>
            <a:r>
              <a:rPr lang="fr-FR" sz="2000" cap="none" dirty="0" smtClean="0">
                <a:solidFill>
                  <a:schemeClr val="tx1"/>
                </a:solidFill>
                <a:ea typeface="Calibri" pitchFamily="34" charset="0"/>
                <a:cs typeface="Times New Roman" pitchFamily="18" charset="0"/>
              </a:rPr>
              <a:t>Un modèle économique remis en question avec la montée d’Internet </a:t>
            </a:r>
          </a:p>
          <a:p>
            <a:pPr algn="l">
              <a:spcBef>
                <a:spcPct val="0"/>
              </a:spcBef>
              <a:buClrTx/>
              <a:buSzTx/>
              <a:buFontTx/>
              <a:buChar char="•"/>
              <a:defRPr/>
            </a:pPr>
            <a:endParaRPr lang="fr-FR" sz="2000" cap="none" dirty="0" smtClean="0">
              <a:solidFill>
                <a:schemeClr val="tx1"/>
              </a:solidFill>
              <a:ea typeface="Calibri" pitchFamily="34" charset="0"/>
              <a:cs typeface="Times New Roman" pitchFamily="18" charset="0"/>
            </a:endParaRPr>
          </a:p>
          <a:p>
            <a:pPr algn="l">
              <a:spcBef>
                <a:spcPct val="0"/>
              </a:spcBef>
              <a:buClrTx/>
              <a:buSzTx/>
              <a:buFontTx/>
              <a:buChar char="•"/>
              <a:defRPr/>
            </a:pPr>
            <a:r>
              <a:rPr lang="fr-FR" sz="2000" cap="none" dirty="0" smtClean="0">
                <a:solidFill>
                  <a:schemeClr val="tx1"/>
                </a:solidFill>
                <a:ea typeface="Calibri" pitchFamily="34" charset="0"/>
                <a:cs typeface="Times New Roman" pitchFamily="18" charset="0"/>
              </a:rPr>
              <a:t>un phénomène émergent  : radio et Internet</a:t>
            </a:r>
          </a:p>
          <a:p>
            <a:pPr algn="l">
              <a:spcBef>
                <a:spcPct val="0"/>
              </a:spcBef>
              <a:buClrTx/>
              <a:buSzTx/>
              <a:buFontTx/>
              <a:buChar char="•"/>
              <a:defRPr/>
            </a:pPr>
            <a:endParaRPr lang="fr-FR" sz="2000" cap="none" dirty="0" smtClean="0">
              <a:solidFill>
                <a:schemeClr val="tx1"/>
              </a:solidFill>
              <a:ea typeface="Calibri" pitchFamily="34" charset="0"/>
              <a:cs typeface="Times New Roman" pitchFamily="18" charset="0"/>
            </a:endParaRPr>
          </a:p>
          <a:p>
            <a:pPr algn="l">
              <a:spcBef>
                <a:spcPct val="0"/>
              </a:spcBef>
              <a:buClrTx/>
              <a:buSzTx/>
              <a:buFontTx/>
              <a:buChar char="•"/>
              <a:defRPr/>
            </a:pPr>
            <a:r>
              <a:rPr lang="fr-FR" sz="2000" cap="none" dirty="0" smtClean="0">
                <a:solidFill>
                  <a:schemeClr val="tx1"/>
                </a:solidFill>
                <a:ea typeface="Calibri" pitchFamily="34" charset="0"/>
                <a:cs typeface="Times New Roman" pitchFamily="18" charset="0"/>
              </a:rPr>
              <a:t> Modification des usages </a:t>
            </a:r>
          </a:p>
          <a:p>
            <a:pPr algn="l">
              <a:spcBef>
                <a:spcPct val="0"/>
              </a:spcBef>
              <a:buClrTx/>
              <a:buSzTx/>
              <a:buFontTx/>
              <a:buChar char="•"/>
              <a:defRPr/>
            </a:pPr>
            <a:endParaRPr lang="fr-FR" sz="2000" cap="none" dirty="0" smtClean="0">
              <a:solidFill>
                <a:schemeClr val="tx1"/>
              </a:solidFill>
              <a:ea typeface="Calibri" pitchFamily="34" charset="0"/>
              <a:cs typeface="Times New Roman" pitchFamily="18" charset="0"/>
            </a:endParaRPr>
          </a:p>
          <a:p>
            <a:pPr algn="l">
              <a:spcBef>
                <a:spcPct val="0"/>
              </a:spcBef>
              <a:buClrTx/>
              <a:buSzTx/>
              <a:buFontTx/>
              <a:buChar char="•"/>
              <a:defRPr/>
            </a:pPr>
            <a:r>
              <a:rPr lang="fr-FR" sz="2000" cap="none" dirty="0" smtClean="0">
                <a:solidFill>
                  <a:schemeClr val="tx1"/>
                </a:solidFill>
                <a:ea typeface="Calibri" pitchFamily="34" charset="0"/>
                <a:cs typeface="Times New Roman" pitchFamily="18" charset="0"/>
              </a:rPr>
              <a:t>Accroissement du comportement tribal</a:t>
            </a:r>
            <a:endParaRPr lang="fr-FR" sz="2000" cap="none" dirty="0" smtClean="0">
              <a:solidFill>
                <a:schemeClr val="tx1"/>
              </a:solidFill>
            </a:endParaRPr>
          </a:p>
          <a:p>
            <a:pPr lvl="1" algn="l">
              <a:spcBef>
                <a:spcPct val="0"/>
              </a:spcBef>
              <a:buClrTx/>
              <a:buSzTx/>
              <a:buFont typeface="Wingdings" pitchFamily="2" charset="2"/>
              <a:buChar char=""/>
              <a:defRPr/>
            </a:pPr>
            <a:r>
              <a:rPr lang="fr-FR" sz="2000" b="1" dirty="0" smtClean="0">
                <a:solidFill>
                  <a:schemeClr val="tx1"/>
                </a:solidFill>
                <a:ea typeface="Calibri" pitchFamily="34" charset="0"/>
                <a:cs typeface="Times New Roman" pitchFamily="18" charset="0"/>
              </a:rPr>
              <a:t> (radios communautaires, radios confessionnelles)</a:t>
            </a:r>
          </a:p>
          <a:p>
            <a:pPr lvl="1" algn="l">
              <a:spcBef>
                <a:spcPct val="0"/>
              </a:spcBef>
              <a:buClrTx/>
              <a:buSzTx/>
              <a:buFont typeface="Wingdings" pitchFamily="2" charset="2"/>
              <a:buChar char=""/>
              <a:defRPr/>
            </a:pPr>
            <a:r>
              <a:rPr lang="fr-FR" sz="2000" b="1" dirty="0" smtClean="0">
                <a:solidFill>
                  <a:schemeClr val="tx1"/>
                </a:solidFill>
                <a:ea typeface="Calibri" pitchFamily="34" charset="0"/>
                <a:cs typeface="Times New Roman" pitchFamily="18" charset="0"/>
              </a:rPr>
              <a:t> radio et e-mobilité: sites de radios en ligne: messages publicitaires</a:t>
            </a:r>
            <a:endParaRPr lang="fr-FR" sz="2000" dirty="0" smtClean="0"/>
          </a:p>
        </p:txBody>
      </p:sp>
      <p:sp>
        <p:nvSpPr>
          <p:cNvPr id="148485" name="Rectangle 1"/>
          <p:cNvSpPr>
            <a:spLocks noChangeArrowheads="1"/>
          </p:cNvSpPr>
          <p:nvPr/>
        </p:nvSpPr>
        <p:spPr bwMode="auto">
          <a:xfrm>
            <a:off x="0" y="-477838"/>
            <a:ext cx="184150" cy="955676"/>
          </a:xfrm>
          <a:prstGeom prst="rect">
            <a:avLst/>
          </a:prstGeom>
          <a:noFill/>
          <a:ln w="12700">
            <a:noFill/>
            <a:miter lim="800000"/>
            <a:headEnd/>
            <a:tailEnd/>
          </a:ln>
        </p:spPr>
        <p:txBody>
          <a:bodyPr wrap="none" anchor="ctr">
            <a:spAutoFit/>
          </a:bodyPr>
          <a:lstStyle/>
          <a:p>
            <a:pPr algn="l" eaLnBrk="0" hangingPunct="0"/>
            <a:endParaRPr lang="fr-FR"/>
          </a:p>
          <a:p>
            <a:pPr algn="l" eaLnBrk="0" hangingPunct="0">
              <a:spcBef>
                <a:spcPct val="0"/>
              </a:spcBef>
            </a:pPr>
            <a:endParaRPr lang="fr-FR"/>
          </a:p>
        </p:txBody>
      </p:sp>
    </p:spTree>
  </p:cSld>
  <p:clrMapOvr>
    <a:masterClrMapping/>
  </p:clrMapOvr>
  <p:transition>
    <p:cut/>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à coins arrondis 3"/>
          <p:cNvSpPr/>
          <p:nvPr/>
        </p:nvSpPr>
        <p:spPr>
          <a:xfrm>
            <a:off x="215516" y="260648"/>
            <a:ext cx="8712968" cy="6408712"/>
          </a:xfrm>
          <a:prstGeom prst="roundRect">
            <a:avLst/>
          </a:prstGeom>
          <a:solidFill>
            <a:schemeClr val="tx2">
              <a:lumMod val="20000"/>
              <a:lumOff val="80000"/>
            </a:schemeClr>
          </a:solidFill>
          <a:ln w="41275" cmpd="sng">
            <a:solidFill>
              <a:schemeClr val="accent1"/>
            </a:solidFill>
          </a:ln>
          <a:effectLst>
            <a:outerShdw blurRad="152400" dist="317500" dir="5400000" sx="105000" sy="105000" rotWithShape="0">
              <a:prstClr val="black">
                <a:alpha val="15000"/>
              </a:prstClr>
            </a:outerShdw>
          </a:effectLst>
          <a:scene3d>
            <a:camera prst="orthographicFront"/>
            <a:lightRig rig="threePt" dir="t"/>
          </a:scene3d>
          <a:sp3d>
            <a:bevelT w="25400"/>
            <a:bevelB w="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dirty="0">
              <a:solidFill>
                <a:srgbClr val="333399"/>
              </a:solidFill>
            </a:endParaRPr>
          </a:p>
        </p:txBody>
      </p:sp>
      <p:sp>
        <p:nvSpPr>
          <p:cNvPr id="2" name="Titre 1"/>
          <p:cNvSpPr>
            <a:spLocks noGrp="1"/>
          </p:cNvSpPr>
          <p:nvPr>
            <p:ph type="ctrTitle"/>
          </p:nvPr>
        </p:nvSpPr>
        <p:spPr>
          <a:xfrm>
            <a:off x="468313" y="836613"/>
            <a:ext cx="8139112" cy="792162"/>
          </a:xfrm>
        </p:spPr>
        <p:txBody>
          <a:bodyPr>
            <a:noAutofit/>
          </a:bodyPr>
          <a:lstStyle/>
          <a:p>
            <a:pPr>
              <a:defRPr/>
            </a:pPr>
            <a:r>
              <a:rPr lang="fr-FR" sz="3200" b="1" dirty="0" smtClean="0">
                <a:solidFill>
                  <a:schemeClr val="tx2">
                    <a:lumMod val="75000"/>
                  </a:schemeClr>
                </a:solidFill>
                <a:effectLst>
                  <a:outerShdw blurRad="38100" dist="25400" dir="5400000" algn="tl" rotWithShape="0">
                    <a:srgbClr val="000000">
                      <a:alpha val="43000"/>
                    </a:srgbClr>
                  </a:outerShdw>
                </a:effectLst>
              </a:rPr>
              <a:t>La définition des indicateurs d’audience Radio</a:t>
            </a:r>
            <a:endParaRPr lang="fr-FR" sz="3200" b="1" dirty="0">
              <a:solidFill>
                <a:schemeClr val="tx2">
                  <a:lumMod val="75000"/>
                </a:schemeClr>
              </a:solidFill>
              <a:effectLst>
                <a:outerShdw blurRad="38100" dist="25400" dir="5400000" algn="tl" rotWithShape="0">
                  <a:srgbClr val="000000">
                    <a:alpha val="43000"/>
                  </a:srgbClr>
                </a:outerShdw>
              </a:effectLst>
            </a:endParaRPr>
          </a:p>
        </p:txBody>
      </p:sp>
      <p:sp>
        <p:nvSpPr>
          <p:cNvPr id="3" name="Sous-titre 2"/>
          <p:cNvSpPr>
            <a:spLocks noGrp="1"/>
          </p:cNvSpPr>
          <p:nvPr>
            <p:ph type="subTitle" idx="1"/>
          </p:nvPr>
        </p:nvSpPr>
        <p:spPr>
          <a:xfrm>
            <a:off x="900113" y="1844675"/>
            <a:ext cx="7343775" cy="4365625"/>
          </a:xfrm>
        </p:spPr>
        <p:txBody>
          <a:bodyPr>
            <a:normAutofit fontScale="62500" lnSpcReduction="20000"/>
          </a:bodyPr>
          <a:lstStyle/>
          <a:p>
            <a:pPr algn="l">
              <a:buFont typeface="Wingdings" pitchFamily="2" charset="2"/>
              <a:buChar char="§"/>
              <a:defRPr/>
            </a:pPr>
            <a:r>
              <a:rPr lang="fr-FR" sz="2800" dirty="0" smtClean="0"/>
              <a:t>AM   : Audience Moyenne = Moyenne des audiences des quarts d’heure, en pourcentage de la population ou en Milliers.</a:t>
            </a:r>
          </a:p>
          <a:p>
            <a:pPr algn="l">
              <a:buFont typeface="Wingdings" pitchFamily="2" charset="2"/>
              <a:buChar char="§"/>
              <a:defRPr/>
            </a:pPr>
            <a:r>
              <a:rPr lang="fr-FR" sz="2800" dirty="0" smtClean="0"/>
              <a:t> </a:t>
            </a:r>
          </a:p>
          <a:p>
            <a:pPr algn="l">
              <a:buFont typeface="Wingdings" pitchFamily="2" charset="2"/>
              <a:buChar char="§"/>
              <a:defRPr/>
            </a:pPr>
            <a:r>
              <a:rPr lang="fr-FR" sz="2800" dirty="0" smtClean="0"/>
              <a:t>AC  : Audience Cumulée = Ensemble des personnes ayant écouté au moins une fois dans la tranche horaire ou la journée (5h-24h), en pourcentage de la population ou Milliers.</a:t>
            </a:r>
          </a:p>
          <a:p>
            <a:pPr algn="l">
              <a:buFont typeface="Wingdings" pitchFamily="2" charset="2"/>
              <a:buChar char="§"/>
              <a:defRPr/>
            </a:pPr>
            <a:r>
              <a:rPr lang="fr-FR" sz="2800" dirty="0" smtClean="0"/>
              <a:t> </a:t>
            </a:r>
          </a:p>
          <a:p>
            <a:pPr algn="l">
              <a:buFont typeface="Wingdings" pitchFamily="2" charset="2"/>
              <a:buChar char="§"/>
              <a:defRPr/>
            </a:pPr>
            <a:r>
              <a:rPr lang="fr-FR" sz="2800" dirty="0" smtClean="0"/>
              <a:t>DEA : Durée d’Ecoute par Auditeur (en heures / minutes). </a:t>
            </a:r>
          </a:p>
          <a:p>
            <a:pPr algn="l">
              <a:buFont typeface="Wingdings" pitchFamily="2" charset="2"/>
              <a:buChar char="§"/>
              <a:defRPr/>
            </a:pPr>
            <a:endParaRPr lang="fr-FR" sz="2800" dirty="0" smtClean="0"/>
          </a:p>
          <a:p>
            <a:pPr algn="l">
              <a:buFont typeface="Wingdings" pitchFamily="2" charset="2"/>
              <a:buChar char="§"/>
              <a:defRPr/>
            </a:pPr>
            <a:r>
              <a:rPr lang="fr-FR" sz="2800" dirty="0" smtClean="0"/>
              <a:t>PDA : Part D’Audience (Part de Marché) = part que représente le volume d’écoute d’une station, d’un agrégat ou d’un couplage dans le volume d’écoute global du média radio. </a:t>
            </a:r>
            <a:endParaRPr lang="fr-FR" sz="3200" dirty="0" smtClean="0"/>
          </a:p>
          <a:p>
            <a:pPr algn="l">
              <a:buFont typeface="Wingdings" pitchFamily="2" charset="2"/>
              <a:buChar char="§"/>
              <a:defRPr/>
            </a:pPr>
            <a:endParaRPr lang="fr-FR" sz="2800" dirty="0" smtClean="0"/>
          </a:p>
          <a:p>
            <a:pPr lvl="1" algn="l">
              <a:buFont typeface="Wingdings" pitchFamily="2" charset="2"/>
              <a:buChar char="§"/>
              <a:defRPr/>
            </a:pPr>
            <a:endParaRPr lang="fr-FR" sz="2600" dirty="0" smtClean="0"/>
          </a:p>
        </p:txBody>
      </p:sp>
    </p:spTree>
  </p:cSld>
  <p:clrMapOvr>
    <a:masterClrMapping/>
  </p:clrMapOvr>
  <p:transition>
    <p:cut/>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
            <a:ext cx="8534400" cy="548680"/>
          </a:xfrm>
        </p:spPr>
        <p:txBody>
          <a:bodyPr/>
          <a:lstStyle/>
          <a:p>
            <a:r>
              <a:rPr lang="fr-FR" dirty="0" smtClean="0"/>
              <a:t>Tendances</a:t>
            </a:r>
            <a:endParaRPr lang="fr-FR" dirty="0"/>
          </a:p>
        </p:txBody>
      </p:sp>
      <p:sp>
        <p:nvSpPr>
          <p:cNvPr id="5" name="Espace réservé du numéro de diapositive 4"/>
          <p:cNvSpPr>
            <a:spLocks noGrp="1"/>
          </p:cNvSpPr>
          <p:nvPr>
            <p:ph type="sldNum" sz="quarter" idx="12"/>
          </p:nvPr>
        </p:nvSpPr>
        <p:spPr>
          <a:xfrm>
            <a:off x="8532440" y="6416675"/>
            <a:ext cx="457200" cy="441325"/>
          </a:xfrm>
        </p:spPr>
        <p:txBody>
          <a:bodyPr/>
          <a:lstStyle/>
          <a:p>
            <a:pPr>
              <a:defRPr/>
            </a:pPr>
            <a:fld id="{BF75F506-0D46-4657-AE21-7D6A950C5764}" type="slidenum">
              <a:rPr lang="fr-FR" smtClean="0"/>
              <a:pPr>
                <a:defRPr/>
              </a:pPr>
              <a:t>143</a:t>
            </a:fld>
            <a:endParaRPr lang="fr-FR"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797606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
            <a:ext cx="8534400" cy="548680"/>
          </a:xfrm>
        </p:spPr>
        <p:txBody>
          <a:bodyPr/>
          <a:lstStyle/>
          <a:p>
            <a:r>
              <a:rPr lang="fr-FR" dirty="0" smtClean="0"/>
              <a:t>Tendances</a:t>
            </a:r>
            <a:endParaRPr lang="fr-FR" dirty="0"/>
          </a:p>
        </p:txBody>
      </p:sp>
      <p:sp>
        <p:nvSpPr>
          <p:cNvPr id="5" name="Espace réservé du numéro de diapositive 4"/>
          <p:cNvSpPr>
            <a:spLocks noGrp="1"/>
          </p:cNvSpPr>
          <p:nvPr>
            <p:ph type="sldNum" sz="quarter" idx="12"/>
          </p:nvPr>
        </p:nvSpPr>
        <p:spPr>
          <a:xfrm>
            <a:off x="8532440" y="6416675"/>
            <a:ext cx="457200" cy="441325"/>
          </a:xfrm>
        </p:spPr>
        <p:txBody>
          <a:bodyPr/>
          <a:lstStyle/>
          <a:p>
            <a:pPr>
              <a:defRPr/>
            </a:pPr>
            <a:fld id="{BF75F506-0D46-4657-AE21-7D6A950C5764}" type="slidenum">
              <a:rPr lang="fr-FR" smtClean="0"/>
              <a:pPr>
                <a:defRPr/>
              </a:pPr>
              <a:t>144</a:t>
            </a:fld>
            <a:endParaRPr lang="fr-FR"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1"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435653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
            <a:ext cx="8534400" cy="548680"/>
          </a:xfrm>
        </p:spPr>
        <p:txBody>
          <a:bodyPr/>
          <a:lstStyle/>
          <a:p>
            <a:r>
              <a:rPr lang="fr-FR" dirty="0" smtClean="0"/>
              <a:t>Tendances</a:t>
            </a:r>
            <a:endParaRPr lang="fr-FR" dirty="0"/>
          </a:p>
        </p:txBody>
      </p:sp>
      <p:sp>
        <p:nvSpPr>
          <p:cNvPr id="5" name="Espace réservé du numéro de diapositive 4"/>
          <p:cNvSpPr>
            <a:spLocks noGrp="1"/>
          </p:cNvSpPr>
          <p:nvPr>
            <p:ph type="sldNum" sz="quarter" idx="12"/>
          </p:nvPr>
        </p:nvSpPr>
        <p:spPr>
          <a:xfrm>
            <a:off x="8532440" y="6416675"/>
            <a:ext cx="457200" cy="441325"/>
          </a:xfrm>
        </p:spPr>
        <p:txBody>
          <a:bodyPr/>
          <a:lstStyle/>
          <a:p>
            <a:pPr>
              <a:defRPr/>
            </a:pPr>
            <a:fld id="{BF75F506-0D46-4657-AE21-7D6A950C5764}" type="slidenum">
              <a:rPr lang="fr-FR" smtClean="0"/>
              <a:pPr>
                <a:defRPr/>
              </a:pPr>
              <a:t>145</a:t>
            </a:fld>
            <a:endParaRPr lang="fr-FR"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971"/>
            <a:ext cx="9144000" cy="6839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055963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
            <a:ext cx="8534400" cy="548680"/>
          </a:xfrm>
        </p:spPr>
        <p:txBody>
          <a:bodyPr/>
          <a:lstStyle/>
          <a:p>
            <a:r>
              <a:rPr lang="fr-FR" dirty="0" smtClean="0"/>
              <a:t>Tendances</a:t>
            </a:r>
            <a:endParaRPr lang="fr-FR" dirty="0"/>
          </a:p>
        </p:txBody>
      </p:sp>
      <p:sp>
        <p:nvSpPr>
          <p:cNvPr id="5" name="Espace réservé du numéro de diapositive 4"/>
          <p:cNvSpPr>
            <a:spLocks noGrp="1"/>
          </p:cNvSpPr>
          <p:nvPr>
            <p:ph type="sldNum" sz="quarter" idx="12"/>
          </p:nvPr>
        </p:nvSpPr>
        <p:spPr>
          <a:xfrm>
            <a:off x="8532440" y="6416675"/>
            <a:ext cx="457200" cy="441325"/>
          </a:xfrm>
        </p:spPr>
        <p:txBody>
          <a:bodyPr/>
          <a:lstStyle/>
          <a:p>
            <a:pPr>
              <a:defRPr/>
            </a:pPr>
            <a:fld id="{BF75F506-0D46-4657-AE21-7D6A950C5764}" type="slidenum">
              <a:rPr lang="fr-FR" smtClean="0"/>
              <a:pPr>
                <a:defRPr/>
              </a:pPr>
              <a:t>146</a:t>
            </a:fld>
            <a:endParaRPr lang="fr-FR"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7" y="0"/>
            <a:ext cx="6192688"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524656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
            <a:ext cx="8534400" cy="548680"/>
          </a:xfrm>
        </p:spPr>
        <p:txBody>
          <a:bodyPr/>
          <a:lstStyle/>
          <a:p>
            <a:r>
              <a:rPr lang="fr-FR" dirty="0" smtClean="0"/>
              <a:t>Tendances</a:t>
            </a:r>
            <a:endParaRPr lang="fr-FR" dirty="0"/>
          </a:p>
        </p:txBody>
      </p:sp>
      <p:sp>
        <p:nvSpPr>
          <p:cNvPr id="5" name="Espace réservé du numéro de diapositive 4"/>
          <p:cNvSpPr>
            <a:spLocks noGrp="1"/>
          </p:cNvSpPr>
          <p:nvPr>
            <p:ph type="sldNum" sz="quarter" idx="12"/>
          </p:nvPr>
        </p:nvSpPr>
        <p:spPr>
          <a:xfrm>
            <a:off x="8532440" y="6416675"/>
            <a:ext cx="457200" cy="441325"/>
          </a:xfrm>
        </p:spPr>
        <p:txBody>
          <a:bodyPr/>
          <a:lstStyle/>
          <a:p>
            <a:pPr>
              <a:defRPr/>
            </a:pPr>
            <a:fld id="{BF75F506-0D46-4657-AE21-7D6A950C5764}" type="slidenum">
              <a:rPr lang="fr-FR" smtClean="0"/>
              <a:pPr>
                <a:defRPr/>
              </a:pPr>
              <a:t>147</a:t>
            </a:fld>
            <a:endParaRPr lang="fr-FR" dirty="0"/>
          </a:p>
        </p:txBody>
      </p:sp>
      <p:pic>
        <p:nvPicPr>
          <p:cNvPr id="2457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2658"/>
          <a:stretch/>
        </p:blipFill>
        <p:spPr bwMode="auto">
          <a:xfrm>
            <a:off x="179512" y="0"/>
            <a:ext cx="8712968"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773045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0530" name="Titre 1"/>
          <p:cNvSpPr>
            <a:spLocks noGrp="1"/>
          </p:cNvSpPr>
          <p:nvPr>
            <p:ph type="title"/>
          </p:nvPr>
        </p:nvSpPr>
        <p:spPr>
          <a:xfrm>
            <a:off x="323528" y="1"/>
            <a:ext cx="8534400" cy="692696"/>
          </a:xfrm>
        </p:spPr>
        <p:txBody>
          <a:bodyPr/>
          <a:lstStyle/>
          <a:p>
            <a:r>
              <a:rPr lang="fr-FR" sz="2800" dirty="0" smtClean="0">
                <a:solidFill>
                  <a:schemeClr val="bg1"/>
                </a:solidFill>
              </a:rPr>
              <a:t>Audience de la radio </a:t>
            </a:r>
            <a:r>
              <a:rPr lang="fr-FR" sz="1800" dirty="0" smtClean="0">
                <a:solidFill>
                  <a:schemeClr val="bg1"/>
                </a:solidFill>
              </a:rPr>
              <a:t/>
            </a:r>
            <a:br>
              <a:rPr lang="fr-FR" sz="1800" dirty="0" smtClean="0">
                <a:solidFill>
                  <a:schemeClr val="bg1"/>
                </a:solidFill>
              </a:rPr>
            </a:br>
            <a:r>
              <a:rPr lang="fr-FR" sz="1600" dirty="0" smtClean="0">
                <a:solidFill>
                  <a:schemeClr val="bg1"/>
                </a:solidFill>
              </a:rPr>
              <a:t>(enquête  périodique </a:t>
            </a:r>
            <a:r>
              <a:rPr lang="fr-FR" sz="1600" dirty="0" err="1" smtClean="0">
                <a:solidFill>
                  <a:schemeClr val="bg1"/>
                </a:solidFill>
              </a:rPr>
              <a:t>Médiametrie</a:t>
            </a:r>
            <a:r>
              <a:rPr lang="fr-FR" sz="1600" dirty="0" smtClean="0">
                <a:solidFill>
                  <a:schemeClr val="bg1"/>
                </a:solidFill>
              </a:rPr>
              <a:t>  avril juin 2015</a:t>
            </a:r>
          </a:p>
        </p:txBody>
      </p:sp>
      <p:sp>
        <p:nvSpPr>
          <p:cNvPr id="4" name="Espace réservé du numéro de diapositive 3"/>
          <p:cNvSpPr>
            <a:spLocks noGrp="1"/>
          </p:cNvSpPr>
          <p:nvPr>
            <p:ph type="sldNum" sz="quarter" idx="12"/>
          </p:nvPr>
        </p:nvSpPr>
        <p:spPr>
          <a:xfrm>
            <a:off x="8686800" y="6308725"/>
            <a:ext cx="457200" cy="441325"/>
          </a:xfrm>
        </p:spPr>
        <p:txBody>
          <a:bodyPr/>
          <a:lstStyle/>
          <a:p>
            <a:pPr>
              <a:defRPr/>
            </a:pPr>
            <a:fld id="{6A23DEAA-5DDD-445D-A2C1-68659DB0E899}" type="slidenum">
              <a:rPr lang="fr-FR" smtClean="0"/>
              <a:pPr>
                <a:defRPr/>
              </a:pPr>
              <a:t>148</a:t>
            </a:fld>
            <a:endParaRPr lang="fr-FR"/>
          </a:p>
        </p:txBody>
      </p:sp>
      <p:sp>
        <p:nvSpPr>
          <p:cNvPr id="150532" name="ZoneTexte 6"/>
          <p:cNvSpPr txBox="1">
            <a:spLocks noChangeArrowheads="1"/>
          </p:cNvSpPr>
          <p:nvPr/>
        </p:nvSpPr>
        <p:spPr bwMode="auto">
          <a:xfrm>
            <a:off x="683568" y="5301208"/>
            <a:ext cx="7992888" cy="830997"/>
          </a:xfrm>
          <a:prstGeom prst="rect">
            <a:avLst/>
          </a:prstGeom>
          <a:noFill/>
          <a:ln w="9525">
            <a:noFill/>
            <a:miter lim="800000"/>
            <a:headEnd/>
            <a:tailEnd/>
          </a:ln>
        </p:spPr>
        <p:txBody>
          <a:bodyPr wrap="square">
            <a:spAutoFit/>
          </a:bodyPr>
          <a:lstStyle/>
          <a:p>
            <a:r>
              <a:rPr lang="fr-FR" sz="1600" b="0" dirty="0">
                <a:solidFill>
                  <a:srgbClr val="003E6C"/>
                </a:solidFill>
              </a:rPr>
              <a:t>Seule l'audience cumulée permet de calculer le nombre d'auditeurs : Audience cumulée (en %) x 526 400 = nombre d'auditeurs. Le point de part d’audience ne peut, lui, faire l'objet d'une telle opération.  526 0000 =1% d la pop. </a:t>
            </a:r>
            <a:r>
              <a:rPr lang="fr-FR" sz="1600" b="0" dirty="0" smtClean="0">
                <a:solidFill>
                  <a:srgbClr val="003E6C"/>
                </a:solidFill>
              </a:rPr>
              <a:t>Française de  plus de </a:t>
            </a:r>
            <a:r>
              <a:rPr lang="fr-FR" sz="1600" b="0" dirty="0">
                <a:solidFill>
                  <a:srgbClr val="003E6C"/>
                </a:solidFill>
              </a:rPr>
              <a:t>13 ans</a:t>
            </a:r>
          </a:p>
        </p:txBody>
      </p:sp>
      <p:pic>
        <p:nvPicPr>
          <p:cNvPr id="297986" name="Picture 2"/>
          <p:cNvPicPr>
            <a:picLocks noChangeAspect="1" noChangeArrowheads="1"/>
          </p:cNvPicPr>
          <p:nvPr/>
        </p:nvPicPr>
        <p:blipFill>
          <a:blip r:embed="rId2" cstate="print"/>
          <a:srcRect/>
          <a:stretch>
            <a:fillRect/>
          </a:stretch>
        </p:blipFill>
        <p:spPr bwMode="auto">
          <a:xfrm>
            <a:off x="769124" y="973474"/>
            <a:ext cx="7331268" cy="4303376"/>
          </a:xfrm>
          <a:prstGeom prst="rect">
            <a:avLst/>
          </a:prstGeom>
          <a:noFill/>
          <a:ln w="9525">
            <a:noFill/>
            <a:miter lim="800000"/>
            <a:headEnd/>
            <a:tailEnd/>
          </a:ln>
        </p:spPr>
      </p:pic>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8686800" y="6308725"/>
            <a:ext cx="457200" cy="441325"/>
          </a:xfrm>
        </p:spPr>
        <p:txBody>
          <a:bodyPr/>
          <a:lstStyle/>
          <a:p>
            <a:pPr>
              <a:defRPr/>
            </a:pPr>
            <a:fld id="{6A23DEAA-5DDD-445D-A2C1-68659DB0E899}" type="slidenum">
              <a:rPr lang="fr-FR" smtClean="0"/>
              <a:pPr>
                <a:defRPr/>
              </a:pPr>
              <a:t>149</a:t>
            </a:fld>
            <a:endParaRPr lang="fr-FR"/>
          </a:p>
        </p:txBody>
      </p:sp>
      <p:sp>
        <p:nvSpPr>
          <p:cNvPr id="8" name="Titre 1"/>
          <p:cNvSpPr>
            <a:spLocks noGrp="1"/>
          </p:cNvSpPr>
          <p:nvPr>
            <p:ph type="title"/>
          </p:nvPr>
        </p:nvSpPr>
        <p:spPr>
          <a:xfrm>
            <a:off x="251520" y="188640"/>
            <a:ext cx="8534400" cy="476672"/>
          </a:xfrm>
        </p:spPr>
        <p:txBody>
          <a:bodyPr/>
          <a:lstStyle/>
          <a:p>
            <a:r>
              <a:rPr lang="fr-FR" sz="2400" dirty="0" smtClean="0">
                <a:solidFill>
                  <a:schemeClr val="bg1"/>
                </a:solidFill>
              </a:rPr>
              <a:t>Audience de la radio </a:t>
            </a:r>
            <a:r>
              <a:rPr lang="fr-FR" sz="2000" dirty="0" smtClean="0">
                <a:solidFill>
                  <a:schemeClr val="bg1"/>
                </a:solidFill>
              </a:rPr>
              <a:t/>
            </a:r>
            <a:br>
              <a:rPr lang="fr-FR" sz="2000" dirty="0" smtClean="0">
                <a:solidFill>
                  <a:schemeClr val="bg1"/>
                </a:solidFill>
              </a:rPr>
            </a:br>
            <a:r>
              <a:rPr lang="fr-FR" sz="1800" dirty="0" smtClean="0">
                <a:solidFill>
                  <a:schemeClr val="bg1"/>
                </a:solidFill>
              </a:rPr>
              <a:t>(enquête  périodique </a:t>
            </a:r>
            <a:r>
              <a:rPr lang="fr-FR" sz="1800" dirty="0" err="1" smtClean="0">
                <a:solidFill>
                  <a:schemeClr val="bg1"/>
                </a:solidFill>
              </a:rPr>
              <a:t>Médiametrie</a:t>
            </a:r>
            <a:r>
              <a:rPr lang="fr-FR" sz="1800" dirty="0" smtClean="0">
                <a:solidFill>
                  <a:schemeClr val="bg1"/>
                </a:solidFill>
              </a:rPr>
              <a:t>  avril juin 2015</a:t>
            </a:r>
          </a:p>
        </p:txBody>
      </p:sp>
      <p:pic>
        <p:nvPicPr>
          <p:cNvPr id="296961" name="Picture 1"/>
          <p:cNvPicPr>
            <a:picLocks noChangeAspect="1" noChangeArrowheads="1"/>
          </p:cNvPicPr>
          <p:nvPr/>
        </p:nvPicPr>
        <p:blipFill>
          <a:blip r:embed="rId2" cstate="print"/>
          <a:srcRect/>
          <a:stretch>
            <a:fillRect/>
          </a:stretch>
        </p:blipFill>
        <p:spPr bwMode="auto">
          <a:xfrm>
            <a:off x="0" y="763543"/>
            <a:ext cx="9143999" cy="582299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23850" y="0"/>
            <a:ext cx="8820150" cy="658813"/>
          </a:xfrm>
        </p:spPr>
        <p:txBody>
          <a:bodyPr/>
          <a:lstStyle/>
          <a:p>
            <a:pPr eaLnBrk="1" hangingPunct="1"/>
            <a:r>
              <a:rPr lang="fr-FR" smtClean="0">
                <a:solidFill>
                  <a:schemeClr val="bg1"/>
                </a:solidFill>
              </a:rPr>
              <a:t>Le discours : éléments d’analyse</a:t>
            </a:r>
          </a:p>
        </p:txBody>
      </p:sp>
      <p:sp>
        <p:nvSpPr>
          <p:cNvPr id="30723" name="Rectangle 4"/>
          <p:cNvSpPr>
            <a:spLocks noChangeArrowheads="1"/>
          </p:cNvSpPr>
          <p:nvPr/>
        </p:nvSpPr>
        <p:spPr bwMode="auto">
          <a:xfrm>
            <a:off x="0" y="836613"/>
            <a:ext cx="9144000" cy="0"/>
          </a:xfrm>
          <a:prstGeom prst="rect">
            <a:avLst/>
          </a:prstGeom>
          <a:noFill/>
          <a:ln w="12700">
            <a:noFill/>
            <a:miter lim="800000"/>
            <a:headEnd/>
            <a:tailEnd/>
          </a:ln>
        </p:spPr>
        <p:txBody>
          <a:bodyPr wrap="none" anchor="ctr">
            <a:spAutoFit/>
          </a:bodyPr>
          <a:lstStyle/>
          <a:p>
            <a:pPr algn="l">
              <a:spcBef>
                <a:spcPct val="0"/>
              </a:spcBef>
            </a:pPr>
            <a:endParaRPr kumimoji="1" lang="fr-FR" sz="2400" b="0">
              <a:latin typeface="Times New Roman" pitchFamily="18" charset="0"/>
            </a:endParaRPr>
          </a:p>
        </p:txBody>
      </p:sp>
      <p:sp>
        <p:nvSpPr>
          <p:cNvPr id="30724" name="Rectangle 17"/>
          <p:cNvSpPr>
            <a:spLocks noChangeArrowheads="1"/>
          </p:cNvSpPr>
          <p:nvPr/>
        </p:nvSpPr>
        <p:spPr bwMode="auto">
          <a:xfrm>
            <a:off x="0" y="4608513"/>
            <a:ext cx="9144000" cy="0"/>
          </a:xfrm>
          <a:prstGeom prst="rect">
            <a:avLst/>
          </a:prstGeom>
          <a:noFill/>
          <a:ln w="12700">
            <a:noFill/>
            <a:miter lim="800000"/>
            <a:headEnd/>
            <a:tailEnd/>
          </a:ln>
        </p:spPr>
        <p:txBody>
          <a:bodyPr wrap="none" anchor="ctr">
            <a:spAutoFit/>
          </a:bodyPr>
          <a:lstStyle/>
          <a:p>
            <a:pPr algn="l">
              <a:spcBef>
                <a:spcPct val="0"/>
              </a:spcBef>
            </a:pPr>
            <a:endParaRPr kumimoji="1" lang="fr-FR" sz="2400" b="0">
              <a:latin typeface="Times New Roman" pitchFamily="18" charset="0"/>
            </a:endParaRPr>
          </a:p>
        </p:txBody>
      </p:sp>
      <p:grpSp>
        <p:nvGrpSpPr>
          <p:cNvPr id="30725" name="Group 57"/>
          <p:cNvGrpSpPr>
            <a:grpSpLocks noChangeAspect="1"/>
          </p:cNvGrpSpPr>
          <p:nvPr/>
        </p:nvGrpSpPr>
        <p:grpSpPr bwMode="auto">
          <a:xfrm>
            <a:off x="1042988" y="922338"/>
            <a:ext cx="5715000" cy="2857500"/>
            <a:chOff x="2194" y="6054"/>
            <a:chExt cx="7200" cy="3600"/>
          </a:xfrm>
        </p:grpSpPr>
        <p:sp>
          <p:nvSpPr>
            <p:cNvPr id="30731" name="AutoShape 66"/>
            <p:cNvSpPr>
              <a:spLocks noChangeAspect="1" noChangeArrowheads="1" noTextEdit="1"/>
            </p:cNvSpPr>
            <p:nvPr/>
          </p:nvSpPr>
          <p:spPr bwMode="auto">
            <a:xfrm>
              <a:off x="2194" y="6054"/>
              <a:ext cx="7200" cy="3600"/>
            </a:xfrm>
            <a:prstGeom prst="rect">
              <a:avLst/>
            </a:prstGeom>
            <a:noFill/>
            <a:ln w="9525">
              <a:noFill/>
              <a:miter lim="800000"/>
              <a:headEnd/>
              <a:tailEnd/>
            </a:ln>
          </p:spPr>
          <p:txBody>
            <a:bodyPr/>
            <a:lstStyle/>
            <a:p>
              <a:endParaRPr lang="fr-FR"/>
            </a:p>
          </p:txBody>
        </p:sp>
        <p:sp>
          <p:nvSpPr>
            <p:cNvPr id="30732" name="Text Box 65"/>
            <p:cNvSpPr txBox="1">
              <a:spLocks noChangeArrowheads="1"/>
            </p:cNvSpPr>
            <p:nvPr/>
          </p:nvSpPr>
          <p:spPr bwMode="auto">
            <a:xfrm>
              <a:off x="2194" y="6054"/>
              <a:ext cx="1296" cy="432"/>
            </a:xfrm>
            <a:prstGeom prst="rect">
              <a:avLst/>
            </a:prstGeom>
            <a:solidFill>
              <a:srgbClr val="FFFFFF"/>
            </a:solidFill>
            <a:ln w="9525">
              <a:solidFill>
                <a:srgbClr val="000000"/>
              </a:solidFill>
              <a:miter lim="800000"/>
              <a:headEnd/>
              <a:tailEnd/>
            </a:ln>
          </p:spPr>
          <p:txBody>
            <a:bodyPr/>
            <a:lstStyle/>
            <a:p>
              <a:pPr algn="l">
                <a:spcBef>
                  <a:spcPct val="0"/>
                </a:spcBef>
              </a:pPr>
              <a:r>
                <a:rPr kumimoji="1" lang="en-US" sz="1200" b="0">
                  <a:solidFill>
                    <a:schemeClr val="accent1"/>
                  </a:solidFill>
                  <a:latin typeface="Arial" pitchFamily="34" charset="0"/>
                  <a:ea typeface="Times New Roman" pitchFamily="18" charset="0"/>
                  <a:cs typeface="Arial" pitchFamily="34" charset="0"/>
                </a:rPr>
                <a:t>Données</a:t>
              </a:r>
              <a:endParaRPr kumimoji="1" lang="en-US" sz="2400" b="0">
                <a:solidFill>
                  <a:schemeClr val="accent1"/>
                </a:solidFill>
                <a:latin typeface="Times New Roman" pitchFamily="18" charset="0"/>
                <a:ea typeface="Times New Roman" pitchFamily="18" charset="0"/>
                <a:cs typeface="Arial" pitchFamily="34" charset="0"/>
              </a:endParaRPr>
            </a:p>
          </p:txBody>
        </p:sp>
        <p:sp>
          <p:nvSpPr>
            <p:cNvPr id="30733" name="Text Box 64"/>
            <p:cNvSpPr txBox="1">
              <a:spLocks noChangeArrowheads="1"/>
            </p:cNvSpPr>
            <p:nvPr/>
          </p:nvSpPr>
          <p:spPr bwMode="auto">
            <a:xfrm>
              <a:off x="7090" y="6054"/>
              <a:ext cx="1296" cy="432"/>
            </a:xfrm>
            <a:prstGeom prst="rect">
              <a:avLst/>
            </a:prstGeom>
            <a:solidFill>
              <a:srgbClr val="FFFFFF"/>
            </a:solidFill>
            <a:ln w="9525">
              <a:solidFill>
                <a:srgbClr val="000000"/>
              </a:solidFill>
              <a:miter lim="800000"/>
              <a:headEnd/>
              <a:tailEnd/>
            </a:ln>
          </p:spPr>
          <p:txBody>
            <a:bodyPr/>
            <a:lstStyle/>
            <a:p>
              <a:pPr algn="l">
                <a:spcBef>
                  <a:spcPct val="0"/>
                </a:spcBef>
              </a:pPr>
              <a:r>
                <a:rPr kumimoji="1" lang="en-US" sz="1200" b="0">
                  <a:solidFill>
                    <a:schemeClr val="accent1"/>
                  </a:solidFill>
                  <a:latin typeface="Arial" pitchFamily="34" charset="0"/>
                  <a:ea typeface="Times New Roman" pitchFamily="18" charset="0"/>
                  <a:cs typeface="Arial" pitchFamily="34" charset="0"/>
                </a:rPr>
                <a:t>Donc</a:t>
              </a:r>
              <a:r>
                <a:rPr kumimoji="1" lang="en-US" sz="1200" b="0">
                  <a:latin typeface="Arial" pitchFamily="34" charset="0"/>
                  <a:ea typeface="Times New Roman" pitchFamily="18" charset="0"/>
                  <a:cs typeface="Arial" pitchFamily="34" charset="0"/>
                </a:rPr>
                <a:t> </a:t>
              </a:r>
              <a:r>
                <a:rPr kumimoji="1" lang="en-US" sz="1200" b="0">
                  <a:solidFill>
                    <a:schemeClr val="accent1"/>
                  </a:solidFill>
                  <a:latin typeface="Arial" pitchFamily="34" charset="0"/>
                  <a:ea typeface="Times New Roman" pitchFamily="18" charset="0"/>
                  <a:cs typeface="Arial" pitchFamily="34" charset="0"/>
                </a:rPr>
                <a:t>M, C</a:t>
              </a:r>
              <a:endParaRPr kumimoji="1" lang="en-US" sz="2400" b="0">
                <a:solidFill>
                  <a:schemeClr val="accent1"/>
                </a:solidFill>
                <a:latin typeface="Times New Roman" pitchFamily="18" charset="0"/>
                <a:ea typeface="Times New Roman" pitchFamily="18" charset="0"/>
                <a:cs typeface="Arial" pitchFamily="34" charset="0"/>
              </a:endParaRPr>
            </a:p>
          </p:txBody>
        </p:sp>
        <p:sp>
          <p:nvSpPr>
            <p:cNvPr id="30734" name="Text Box 63"/>
            <p:cNvSpPr txBox="1">
              <a:spLocks noChangeArrowheads="1"/>
            </p:cNvSpPr>
            <p:nvPr/>
          </p:nvSpPr>
          <p:spPr bwMode="auto">
            <a:xfrm>
              <a:off x="4210" y="7782"/>
              <a:ext cx="1296" cy="432"/>
            </a:xfrm>
            <a:prstGeom prst="rect">
              <a:avLst/>
            </a:prstGeom>
            <a:solidFill>
              <a:srgbClr val="FFFFFF"/>
            </a:solidFill>
            <a:ln w="9525">
              <a:solidFill>
                <a:srgbClr val="000000"/>
              </a:solidFill>
              <a:miter lim="800000"/>
              <a:headEnd/>
              <a:tailEnd/>
            </a:ln>
          </p:spPr>
          <p:txBody>
            <a:bodyPr/>
            <a:lstStyle/>
            <a:p>
              <a:pPr algn="l">
                <a:spcBef>
                  <a:spcPct val="0"/>
                </a:spcBef>
              </a:pPr>
              <a:r>
                <a:rPr kumimoji="1" lang="en-US" sz="1200" b="0">
                  <a:solidFill>
                    <a:schemeClr val="accent1"/>
                  </a:solidFill>
                  <a:latin typeface="Arial" pitchFamily="34" charset="0"/>
                  <a:ea typeface="Times New Roman" pitchFamily="18" charset="0"/>
                  <a:cs typeface="Arial" pitchFamily="34" charset="0"/>
                </a:rPr>
                <a:t>Puisque</a:t>
              </a:r>
              <a:r>
                <a:rPr kumimoji="1" lang="en-US" sz="1200" b="0">
                  <a:latin typeface="Arial" pitchFamily="34" charset="0"/>
                  <a:ea typeface="Times New Roman" pitchFamily="18" charset="0"/>
                  <a:cs typeface="Arial" pitchFamily="34" charset="0"/>
                </a:rPr>
                <a:t> </a:t>
              </a:r>
              <a:r>
                <a:rPr kumimoji="1" lang="en-US" sz="1200" b="0">
                  <a:solidFill>
                    <a:schemeClr val="accent1"/>
                  </a:solidFill>
                  <a:latin typeface="Arial" pitchFamily="34" charset="0"/>
                  <a:ea typeface="Times New Roman" pitchFamily="18" charset="0"/>
                  <a:cs typeface="Arial" pitchFamily="34" charset="0"/>
                </a:rPr>
                <a:t>L </a:t>
              </a:r>
              <a:endParaRPr kumimoji="1" lang="en-US" sz="2400" b="0">
                <a:solidFill>
                  <a:schemeClr val="accent1"/>
                </a:solidFill>
                <a:latin typeface="Times New Roman" pitchFamily="18" charset="0"/>
                <a:ea typeface="Times New Roman" pitchFamily="18" charset="0"/>
                <a:cs typeface="Arial" pitchFamily="34" charset="0"/>
              </a:endParaRPr>
            </a:p>
          </p:txBody>
        </p:sp>
        <p:sp>
          <p:nvSpPr>
            <p:cNvPr id="30735" name="Text Box 62"/>
            <p:cNvSpPr txBox="1">
              <a:spLocks noChangeArrowheads="1"/>
            </p:cNvSpPr>
            <p:nvPr/>
          </p:nvSpPr>
          <p:spPr bwMode="auto">
            <a:xfrm>
              <a:off x="3922" y="8934"/>
              <a:ext cx="1728" cy="432"/>
            </a:xfrm>
            <a:prstGeom prst="rect">
              <a:avLst/>
            </a:prstGeom>
            <a:solidFill>
              <a:srgbClr val="FFFFFF"/>
            </a:solidFill>
            <a:ln w="9525">
              <a:solidFill>
                <a:srgbClr val="000000"/>
              </a:solidFill>
              <a:miter lim="800000"/>
              <a:headEnd/>
              <a:tailEnd/>
            </a:ln>
          </p:spPr>
          <p:txBody>
            <a:bodyPr/>
            <a:lstStyle/>
            <a:p>
              <a:pPr algn="l">
                <a:spcBef>
                  <a:spcPct val="0"/>
                </a:spcBef>
              </a:pPr>
              <a:r>
                <a:rPr kumimoji="1" lang="en-US" sz="1200" b="0">
                  <a:solidFill>
                    <a:schemeClr val="accent1"/>
                  </a:solidFill>
                  <a:latin typeface="Arial" pitchFamily="34" charset="0"/>
                  <a:ea typeface="Times New Roman" pitchFamily="18" charset="0"/>
                  <a:cs typeface="Arial" pitchFamily="34" charset="0"/>
                </a:rPr>
                <a:t>Etant donné S</a:t>
              </a:r>
              <a:endParaRPr kumimoji="1" lang="en-US" sz="2400" b="0">
                <a:solidFill>
                  <a:schemeClr val="accent1"/>
                </a:solidFill>
                <a:latin typeface="Times New Roman" pitchFamily="18" charset="0"/>
                <a:ea typeface="Times New Roman" pitchFamily="18" charset="0"/>
                <a:cs typeface="Arial" pitchFamily="34" charset="0"/>
              </a:endParaRPr>
            </a:p>
          </p:txBody>
        </p:sp>
        <p:sp>
          <p:nvSpPr>
            <p:cNvPr id="30736" name="Line 61"/>
            <p:cNvSpPr>
              <a:spLocks noChangeShapeType="1"/>
            </p:cNvSpPr>
            <p:nvPr/>
          </p:nvSpPr>
          <p:spPr bwMode="auto">
            <a:xfrm>
              <a:off x="3490" y="6198"/>
              <a:ext cx="3456" cy="1"/>
            </a:xfrm>
            <a:prstGeom prst="line">
              <a:avLst/>
            </a:prstGeom>
            <a:noFill/>
            <a:ln w="9525">
              <a:solidFill>
                <a:schemeClr val="tx1"/>
              </a:solidFill>
              <a:round/>
              <a:headEnd/>
              <a:tailEnd type="triangle" w="med" len="med"/>
            </a:ln>
          </p:spPr>
          <p:txBody>
            <a:bodyPr/>
            <a:lstStyle/>
            <a:p>
              <a:endParaRPr lang="fr-FR"/>
            </a:p>
          </p:txBody>
        </p:sp>
        <p:sp>
          <p:nvSpPr>
            <p:cNvPr id="30737" name="Text Box 60"/>
            <p:cNvSpPr txBox="1">
              <a:spLocks noChangeArrowheads="1"/>
            </p:cNvSpPr>
            <p:nvPr/>
          </p:nvSpPr>
          <p:spPr bwMode="auto">
            <a:xfrm>
              <a:off x="6946" y="8070"/>
              <a:ext cx="1728" cy="432"/>
            </a:xfrm>
            <a:prstGeom prst="rect">
              <a:avLst/>
            </a:prstGeom>
            <a:solidFill>
              <a:srgbClr val="FFFFFF"/>
            </a:solidFill>
            <a:ln w="9525">
              <a:solidFill>
                <a:schemeClr val="tx1"/>
              </a:solidFill>
              <a:miter lim="800000"/>
              <a:headEnd/>
              <a:tailEnd/>
            </a:ln>
          </p:spPr>
          <p:txBody>
            <a:bodyPr/>
            <a:lstStyle/>
            <a:p>
              <a:pPr algn="l">
                <a:spcBef>
                  <a:spcPct val="0"/>
                </a:spcBef>
              </a:pPr>
              <a:r>
                <a:rPr kumimoji="1" lang="en-US" sz="1200" b="0">
                  <a:solidFill>
                    <a:schemeClr val="accent1"/>
                  </a:solidFill>
                  <a:latin typeface="Arial" pitchFamily="34" charset="0"/>
                  <a:ea typeface="Times New Roman" pitchFamily="18" charset="0"/>
                  <a:cs typeface="Arial" pitchFamily="34" charset="0"/>
                </a:rPr>
                <a:t>A moins  que R </a:t>
              </a:r>
              <a:endParaRPr kumimoji="1" lang="en-US" sz="2400" b="0">
                <a:solidFill>
                  <a:schemeClr val="accent1"/>
                </a:solidFill>
                <a:latin typeface="Times New Roman" pitchFamily="18" charset="0"/>
                <a:ea typeface="Times New Roman" pitchFamily="18" charset="0"/>
                <a:cs typeface="Arial" pitchFamily="34" charset="0"/>
              </a:endParaRPr>
            </a:p>
          </p:txBody>
        </p:sp>
        <p:sp>
          <p:nvSpPr>
            <p:cNvPr id="30738" name="Line 59"/>
            <p:cNvSpPr>
              <a:spLocks noChangeShapeType="1"/>
            </p:cNvSpPr>
            <p:nvPr/>
          </p:nvSpPr>
          <p:spPr bwMode="auto">
            <a:xfrm flipH="1">
              <a:off x="7804" y="6486"/>
              <a:ext cx="6" cy="1482"/>
            </a:xfrm>
            <a:prstGeom prst="line">
              <a:avLst/>
            </a:prstGeom>
            <a:noFill/>
            <a:ln w="9525">
              <a:solidFill>
                <a:schemeClr val="tx1"/>
              </a:solidFill>
              <a:round/>
              <a:headEnd/>
              <a:tailEnd type="triangle" w="med" len="med"/>
            </a:ln>
          </p:spPr>
          <p:txBody>
            <a:bodyPr/>
            <a:lstStyle/>
            <a:p>
              <a:endParaRPr lang="fr-FR"/>
            </a:p>
          </p:txBody>
        </p:sp>
        <p:sp>
          <p:nvSpPr>
            <p:cNvPr id="30739" name="Line 58"/>
            <p:cNvSpPr>
              <a:spLocks noChangeShapeType="1"/>
            </p:cNvSpPr>
            <p:nvPr/>
          </p:nvSpPr>
          <p:spPr bwMode="auto">
            <a:xfrm>
              <a:off x="4778" y="8302"/>
              <a:ext cx="0" cy="576"/>
            </a:xfrm>
            <a:prstGeom prst="line">
              <a:avLst/>
            </a:prstGeom>
            <a:noFill/>
            <a:ln w="9525">
              <a:solidFill>
                <a:schemeClr val="tx1"/>
              </a:solidFill>
              <a:round/>
              <a:headEnd/>
              <a:tailEnd type="triangle" w="med" len="med"/>
            </a:ln>
          </p:spPr>
          <p:txBody>
            <a:bodyPr/>
            <a:lstStyle/>
            <a:p>
              <a:endParaRPr lang="fr-FR"/>
            </a:p>
          </p:txBody>
        </p:sp>
      </p:grpSp>
      <p:sp>
        <p:nvSpPr>
          <p:cNvPr id="30726" name="Line 67"/>
          <p:cNvSpPr>
            <a:spLocks noChangeShapeType="1"/>
          </p:cNvSpPr>
          <p:nvPr/>
        </p:nvSpPr>
        <p:spPr bwMode="auto">
          <a:xfrm>
            <a:off x="3130550" y="1138238"/>
            <a:ext cx="0" cy="1104900"/>
          </a:xfrm>
          <a:prstGeom prst="line">
            <a:avLst/>
          </a:prstGeom>
          <a:noFill/>
          <a:ln w="9525">
            <a:solidFill>
              <a:schemeClr val="tx1"/>
            </a:solidFill>
            <a:round/>
            <a:headEnd/>
            <a:tailEnd type="triangle" w="med" len="med"/>
          </a:ln>
        </p:spPr>
        <p:txBody>
          <a:bodyPr/>
          <a:lstStyle/>
          <a:p>
            <a:endParaRPr lang="fr-FR"/>
          </a:p>
        </p:txBody>
      </p:sp>
      <p:sp>
        <p:nvSpPr>
          <p:cNvPr id="30727" name="Rectangle 68"/>
          <p:cNvSpPr>
            <a:spLocks noChangeArrowheads="1"/>
          </p:cNvSpPr>
          <p:nvPr/>
        </p:nvSpPr>
        <p:spPr bwMode="auto">
          <a:xfrm>
            <a:off x="0" y="974725"/>
            <a:ext cx="9144000" cy="0"/>
          </a:xfrm>
          <a:prstGeom prst="rect">
            <a:avLst/>
          </a:prstGeom>
          <a:noFill/>
          <a:ln w="12700">
            <a:noFill/>
            <a:miter lim="800000"/>
            <a:headEnd/>
            <a:tailEnd/>
          </a:ln>
        </p:spPr>
        <p:txBody>
          <a:bodyPr wrap="none" anchor="ctr">
            <a:spAutoFit/>
          </a:bodyPr>
          <a:lstStyle/>
          <a:p>
            <a:endParaRPr lang="fr-FR"/>
          </a:p>
        </p:txBody>
      </p:sp>
      <p:sp>
        <p:nvSpPr>
          <p:cNvPr id="30728" name="Rectangle 69"/>
          <p:cNvSpPr>
            <a:spLocks noChangeArrowheads="1"/>
          </p:cNvSpPr>
          <p:nvPr/>
        </p:nvSpPr>
        <p:spPr bwMode="auto">
          <a:xfrm>
            <a:off x="0" y="974725"/>
            <a:ext cx="9144000" cy="0"/>
          </a:xfrm>
          <a:prstGeom prst="rect">
            <a:avLst/>
          </a:prstGeom>
          <a:noFill/>
          <a:ln w="12700">
            <a:noFill/>
            <a:miter lim="800000"/>
            <a:headEnd/>
            <a:tailEnd/>
          </a:ln>
        </p:spPr>
        <p:txBody>
          <a:bodyPr wrap="none" anchor="ctr">
            <a:spAutoFit/>
          </a:bodyPr>
          <a:lstStyle/>
          <a:p>
            <a:endParaRPr lang="fr-FR"/>
          </a:p>
        </p:txBody>
      </p:sp>
      <p:sp>
        <p:nvSpPr>
          <p:cNvPr id="30729" name="Rectangle 76"/>
          <p:cNvSpPr>
            <a:spLocks noChangeArrowheads="1"/>
          </p:cNvSpPr>
          <p:nvPr/>
        </p:nvSpPr>
        <p:spPr bwMode="auto">
          <a:xfrm>
            <a:off x="1331913" y="3482975"/>
            <a:ext cx="7561262" cy="2800350"/>
          </a:xfrm>
          <a:prstGeom prst="rect">
            <a:avLst/>
          </a:prstGeom>
          <a:noFill/>
          <a:ln w="12700">
            <a:noFill/>
            <a:miter lim="800000"/>
            <a:headEnd/>
            <a:tailEnd/>
          </a:ln>
        </p:spPr>
        <p:txBody>
          <a:bodyPr anchor="ctr">
            <a:spAutoFit/>
          </a:bodyPr>
          <a:lstStyle/>
          <a:p>
            <a:pPr algn="l"/>
            <a:r>
              <a:rPr kumimoji="1" lang="en-US" sz="1600">
                <a:latin typeface="Arial" pitchFamily="34" charset="0"/>
              </a:rPr>
              <a:t>Donnée : </a:t>
            </a:r>
            <a:r>
              <a:rPr kumimoji="1" lang="en-US" sz="1600" b="0" i="1">
                <a:latin typeface="Arial" pitchFamily="34" charset="0"/>
              </a:rPr>
              <a:t>Harry est né aux Bermudes</a:t>
            </a:r>
            <a:endParaRPr kumimoji="1" lang="en-US" sz="1600" b="0">
              <a:latin typeface="Arial" pitchFamily="34" charset="0"/>
            </a:endParaRPr>
          </a:p>
          <a:p>
            <a:pPr algn="l"/>
            <a:r>
              <a:rPr kumimoji="1" lang="en-US" sz="1600">
                <a:latin typeface="Arial" pitchFamily="34" charset="0"/>
              </a:rPr>
              <a:t>Conclusion : </a:t>
            </a:r>
            <a:r>
              <a:rPr kumimoji="1" lang="en-US" sz="1600" b="0" i="1">
                <a:latin typeface="Arial" pitchFamily="34" charset="0"/>
              </a:rPr>
              <a:t>Harry est citoyen britannique</a:t>
            </a:r>
            <a:endParaRPr kumimoji="1" lang="en-US" sz="1600" b="0">
              <a:latin typeface="Arial" pitchFamily="34" charset="0"/>
            </a:endParaRPr>
          </a:p>
          <a:p>
            <a:pPr algn="l"/>
            <a:r>
              <a:rPr kumimoji="1" lang="en-US" sz="1600">
                <a:latin typeface="Arial" pitchFamily="34" charset="0"/>
              </a:rPr>
              <a:t>Loi de passage ou Garant : </a:t>
            </a:r>
            <a:r>
              <a:rPr kumimoji="1" lang="en-US" sz="1600" b="0" i="1">
                <a:latin typeface="Arial" pitchFamily="34" charset="0"/>
              </a:rPr>
              <a:t>puisque les gens nés aux Bermudes</a:t>
            </a:r>
          </a:p>
          <a:p>
            <a:pPr algn="l"/>
            <a:r>
              <a:rPr kumimoji="1" lang="en-US" sz="1600" b="0" i="1">
                <a:latin typeface="Arial" pitchFamily="34" charset="0"/>
              </a:rPr>
              <a:t>sont généralement citoyens britanniques</a:t>
            </a:r>
            <a:endParaRPr kumimoji="1" lang="en-US" sz="1600" b="0">
              <a:latin typeface="Arial" pitchFamily="34" charset="0"/>
            </a:endParaRPr>
          </a:p>
          <a:p>
            <a:pPr algn="l"/>
            <a:r>
              <a:rPr kumimoji="1" lang="en-US" sz="1600">
                <a:latin typeface="Arial" pitchFamily="34" charset="0"/>
              </a:rPr>
              <a:t>Support : </a:t>
            </a:r>
            <a:r>
              <a:rPr kumimoji="1" lang="en-US" sz="1600" b="0" i="1">
                <a:latin typeface="Arial" pitchFamily="34" charset="0"/>
              </a:rPr>
              <a:t>étant donné les statuts et décrets suivants</a:t>
            </a:r>
            <a:endParaRPr kumimoji="1" lang="en-US" sz="1600" b="0">
              <a:latin typeface="Arial" pitchFamily="34" charset="0"/>
            </a:endParaRPr>
          </a:p>
          <a:p>
            <a:pPr algn="l"/>
            <a:r>
              <a:rPr kumimoji="1" lang="en-US" sz="1600">
                <a:latin typeface="Arial" pitchFamily="34" charset="0"/>
              </a:rPr>
              <a:t>Modalisateur correspond à un adverbe</a:t>
            </a:r>
            <a:r>
              <a:rPr kumimoji="1" lang="en-US" sz="1600" b="0">
                <a:latin typeface="Arial" pitchFamily="34" charset="0"/>
              </a:rPr>
              <a:t>  et renvoie  à</a:t>
            </a:r>
          </a:p>
          <a:p>
            <a:pPr algn="l"/>
            <a:r>
              <a:rPr kumimoji="1" lang="en-US" sz="1600" b="0">
                <a:latin typeface="Arial" pitchFamily="34" charset="0"/>
              </a:rPr>
              <a:t>une </a:t>
            </a:r>
            <a:r>
              <a:rPr kumimoji="1" lang="en-US" sz="1600">
                <a:latin typeface="Arial" pitchFamily="34" charset="0"/>
              </a:rPr>
              <a:t>Restriction : </a:t>
            </a:r>
            <a:r>
              <a:rPr kumimoji="1" lang="en-US" sz="1600" b="0" i="1">
                <a:latin typeface="Arial" pitchFamily="34" charset="0"/>
              </a:rPr>
              <a:t>à moins que ses deux parents n’aient été étrangers ou qu’il ait été naturalisé</a:t>
            </a:r>
          </a:p>
        </p:txBody>
      </p:sp>
      <p:sp>
        <p:nvSpPr>
          <p:cNvPr id="30730" name="Rectangle 77"/>
          <p:cNvSpPr>
            <a:spLocks noChangeArrowheads="1"/>
          </p:cNvSpPr>
          <p:nvPr/>
        </p:nvSpPr>
        <p:spPr bwMode="auto">
          <a:xfrm>
            <a:off x="6802438" y="1714500"/>
            <a:ext cx="2341562" cy="1249363"/>
          </a:xfrm>
          <a:prstGeom prst="rect">
            <a:avLst/>
          </a:prstGeom>
          <a:noFill/>
          <a:ln w="12700">
            <a:noFill/>
            <a:miter lim="800000"/>
            <a:headEnd/>
            <a:tailEnd/>
          </a:ln>
        </p:spPr>
        <p:txBody>
          <a:bodyPr anchor="ctr">
            <a:spAutoFit/>
          </a:bodyPr>
          <a:lstStyle/>
          <a:p>
            <a:pPr algn="l">
              <a:spcBef>
                <a:spcPct val="0"/>
              </a:spcBef>
            </a:pPr>
            <a:r>
              <a:rPr kumimoji="1" lang="fr-FR" sz="2400" b="0"/>
              <a:t>SI p ALORS q </a:t>
            </a:r>
          </a:p>
          <a:p>
            <a:pPr algn="l">
              <a:spcBef>
                <a:spcPct val="0"/>
              </a:spcBef>
            </a:pPr>
            <a:r>
              <a:rPr kumimoji="1" lang="fr-FR" sz="2400" b="0"/>
              <a:t>p</a:t>
            </a:r>
            <a:r>
              <a:rPr kumimoji="1" lang="fr-FR" sz="2400" b="0">
                <a:sym typeface="Wingdings" pitchFamily="2" charset="2"/>
              </a:rPr>
              <a:t></a:t>
            </a:r>
            <a:r>
              <a:rPr kumimoji="1" lang="fr-FR" sz="2400" b="0"/>
              <a:t>DONC </a:t>
            </a:r>
            <a:r>
              <a:rPr kumimoji="1" lang="fr-FR" sz="2400" b="0">
                <a:sym typeface="Wingdings" pitchFamily="2" charset="2"/>
              </a:rPr>
              <a:t></a:t>
            </a:r>
            <a:r>
              <a:rPr kumimoji="1" lang="fr-FR" sz="2400" b="0"/>
              <a:t>q </a:t>
            </a:r>
          </a:p>
          <a:p>
            <a:pPr algn="l">
              <a:spcBef>
                <a:spcPct val="0"/>
              </a:spcBef>
            </a:pPr>
            <a:r>
              <a:rPr kumimoji="1" lang="fr-FR" sz="2400" b="0"/>
              <a:t> p</a:t>
            </a:r>
            <a:r>
              <a:rPr kumimoji="1" lang="fr-FR" sz="2400" b="0">
                <a:sym typeface="Wingdings" pitchFamily="2" charset="2"/>
              </a:rPr>
              <a:t></a:t>
            </a:r>
            <a:r>
              <a:rPr kumimoji="1" lang="fr-FR" sz="2400" b="0"/>
              <a:t>CAR</a:t>
            </a:r>
            <a:r>
              <a:rPr kumimoji="1" lang="fr-FR" sz="2400" b="0">
                <a:sym typeface="Wingdings" pitchFamily="2" charset="2"/>
              </a:rPr>
              <a:t></a:t>
            </a:r>
            <a:r>
              <a:rPr kumimoji="1" lang="fr-FR" sz="2400" b="0"/>
              <a:t>q.</a:t>
            </a:r>
            <a:r>
              <a:rPr kumimoji="1" lang="en-US">
                <a:sym typeface="Wingdings" pitchFamily="2" charset="2"/>
              </a:rPr>
              <a:t> </a:t>
            </a:r>
          </a:p>
        </p:txBody>
      </p:sp>
      <p:sp>
        <p:nvSpPr>
          <p:cNvPr id="20" name="Espace réservé du numéro de diapositive 19"/>
          <p:cNvSpPr>
            <a:spLocks noGrp="1"/>
          </p:cNvSpPr>
          <p:nvPr>
            <p:ph type="sldNum" sz="quarter" idx="12"/>
          </p:nvPr>
        </p:nvSpPr>
        <p:spPr/>
        <p:txBody>
          <a:bodyPr/>
          <a:lstStyle/>
          <a:p>
            <a:pPr>
              <a:defRPr/>
            </a:pPr>
            <a:fld id="{BF75F506-0D46-4657-AE21-7D6A950C5764}" type="slidenum">
              <a:rPr lang="fr-FR" smtClean="0"/>
              <a:pPr>
                <a:defRPr/>
              </a:pPr>
              <a:t>15</a:t>
            </a:fld>
            <a:endParaRPr lang="fr-FR"/>
          </a:p>
        </p:txBody>
      </p:sp>
    </p:spTree>
  </p:cSld>
  <p:clrMapOvr>
    <a:masterClrMapping/>
  </p:clrMapOvr>
  <p:transition>
    <p:cut/>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8686800" y="6308725"/>
            <a:ext cx="457200" cy="441325"/>
          </a:xfrm>
        </p:spPr>
        <p:txBody>
          <a:bodyPr/>
          <a:lstStyle/>
          <a:p>
            <a:pPr>
              <a:defRPr/>
            </a:pPr>
            <a:fld id="{6A23DEAA-5DDD-445D-A2C1-68659DB0E899}" type="slidenum">
              <a:rPr lang="fr-FR" smtClean="0"/>
              <a:pPr>
                <a:defRPr/>
              </a:pPr>
              <a:t>150</a:t>
            </a:fld>
            <a:endParaRPr lang="fr-FR"/>
          </a:p>
        </p:txBody>
      </p:sp>
      <p:sp>
        <p:nvSpPr>
          <p:cNvPr id="8" name="Titre 1"/>
          <p:cNvSpPr>
            <a:spLocks noGrp="1"/>
          </p:cNvSpPr>
          <p:nvPr>
            <p:ph type="title"/>
          </p:nvPr>
        </p:nvSpPr>
        <p:spPr>
          <a:xfrm>
            <a:off x="251520" y="188640"/>
            <a:ext cx="8534400" cy="476672"/>
          </a:xfrm>
        </p:spPr>
        <p:txBody>
          <a:bodyPr/>
          <a:lstStyle/>
          <a:p>
            <a:r>
              <a:rPr lang="fr-FR" sz="2400" dirty="0" smtClean="0">
                <a:solidFill>
                  <a:schemeClr val="bg1"/>
                </a:solidFill>
              </a:rPr>
              <a:t>Audience de la radio </a:t>
            </a:r>
            <a:r>
              <a:rPr lang="fr-FR" sz="2000" dirty="0" smtClean="0">
                <a:solidFill>
                  <a:schemeClr val="bg1"/>
                </a:solidFill>
              </a:rPr>
              <a:t/>
            </a:r>
            <a:br>
              <a:rPr lang="fr-FR" sz="2000" dirty="0" smtClean="0">
                <a:solidFill>
                  <a:schemeClr val="bg1"/>
                </a:solidFill>
              </a:rPr>
            </a:br>
            <a:r>
              <a:rPr lang="fr-FR" sz="1800" dirty="0" smtClean="0">
                <a:solidFill>
                  <a:schemeClr val="bg1"/>
                </a:solidFill>
              </a:rPr>
              <a:t>(enquête  périodique </a:t>
            </a:r>
            <a:r>
              <a:rPr lang="fr-FR" sz="1800" dirty="0" err="1" smtClean="0">
                <a:solidFill>
                  <a:schemeClr val="bg1"/>
                </a:solidFill>
              </a:rPr>
              <a:t>Médiametrie</a:t>
            </a:r>
            <a:r>
              <a:rPr lang="fr-FR" sz="1800" dirty="0" smtClean="0">
                <a:solidFill>
                  <a:schemeClr val="bg1"/>
                </a:solidFill>
              </a:rPr>
              <a:t>  avril juin 2015</a:t>
            </a:r>
          </a:p>
        </p:txBody>
      </p:sp>
      <p:pic>
        <p:nvPicPr>
          <p:cNvPr id="520194" name="Picture 2"/>
          <p:cNvPicPr>
            <a:picLocks noChangeAspect="1" noChangeArrowheads="1"/>
          </p:cNvPicPr>
          <p:nvPr/>
        </p:nvPicPr>
        <p:blipFill>
          <a:blip r:embed="rId2" cstate="print"/>
          <a:srcRect/>
          <a:stretch>
            <a:fillRect/>
          </a:stretch>
        </p:blipFill>
        <p:spPr bwMode="auto">
          <a:xfrm>
            <a:off x="0" y="692696"/>
            <a:ext cx="9144000" cy="5688632"/>
          </a:xfrm>
          <a:prstGeom prst="rect">
            <a:avLst/>
          </a:prstGeom>
          <a:noFill/>
          <a:ln w="9525">
            <a:noFill/>
            <a:miter lim="800000"/>
            <a:headEnd/>
            <a:tailEnd/>
          </a:ln>
        </p:spPr>
      </p:pic>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88640"/>
            <a:ext cx="8534400" cy="354161"/>
          </a:xfrm>
        </p:spPr>
        <p:txBody>
          <a:bodyPr/>
          <a:lstStyle/>
          <a:p>
            <a:r>
              <a:rPr lang="fr-FR" dirty="0" smtClean="0"/>
              <a:t>Répartition par catégories</a:t>
            </a:r>
            <a:endParaRPr lang="fr-FR" dirty="0"/>
          </a:p>
        </p:txBody>
      </p:sp>
      <p:sp>
        <p:nvSpPr>
          <p:cNvPr id="4" name="Espace réservé du numéro de diapositive 3"/>
          <p:cNvSpPr>
            <a:spLocks noGrp="1"/>
          </p:cNvSpPr>
          <p:nvPr>
            <p:ph type="sldNum" sz="quarter" idx="12"/>
          </p:nvPr>
        </p:nvSpPr>
        <p:spPr>
          <a:xfrm>
            <a:off x="8686800" y="6416675"/>
            <a:ext cx="457200" cy="441325"/>
          </a:xfrm>
        </p:spPr>
        <p:txBody>
          <a:bodyPr/>
          <a:lstStyle/>
          <a:p>
            <a:pPr>
              <a:defRPr/>
            </a:pPr>
            <a:fld id="{BF75F506-0D46-4657-AE21-7D6A950C5764}" type="slidenum">
              <a:rPr lang="fr-FR" smtClean="0"/>
              <a:pPr>
                <a:defRPr/>
              </a:pPr>
              <a:t>151</a:t>
            </a:fld>
            <a:endParaRPr lang="fr-FR" dirty="0"/>
          </a:p>
        </p:txBody>
      </p:sp>
      <p:pic>
        <p:nvPicPr>
          <p:cNvPr id="521218" name="Picture 2"/>
          <p:cNvPicPr>
            <a:picLocks noChangeAspect="1" noChangeArrowheads="1"/>
          </p:cNvPicPr>
          <p:nvPr/>
        </p:nvPicPr>
        <p:blipFill>
          <a:blip r:embed="rId2" cstate="print"/>
          <a:srcRect/>
          <a:stretch>
            <a:fillRect/>
          </a:stretch>
        </p:blipFill>
        <p:spPr bwMode="auto">
          <a:xfrm>
            <a:off x="1" y="692696"/>
            <a:ext cx="9144000" cy="5903590"/>
          </a:xfrm>
          <a:prstGeom prst="rect">
            <a:avLst/>
          </a:prstGeom>
          <a:noFill/>
          <a:ln w="9525">
            <a:noFill/>
            <a:miter lim="800000"/>
            <a:headEnd/>
            <a:tailEnd/>
          </a:ln>
        </p:spPr>
      </p:pic>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
            <a:ext cx="8534400" cy="620688"/>
          </a:xfrm>
        </p:spPr>
        <p:txBody>
          <a:bodyPr/>
          <a:lstStyle/>
          <a:p>
            <a:r>
              <a:rPr lang="fr-FR" dirty="0" smtClean="0">
                <a:solidFill>
                  <a:schemeClr val="bg1"/>
                </a:solidFill>
              </a:rPr>
              <a:t>L’équipement des foyers e France  en 2014</a:t>
            </a:r>
            <a:endParaRPr lang="fr-FR" dirty="0">
              <a:solidFill>
                <a:schemeClr val="bg1"/>
              </a:solidFill>
            </a:endParaRPr>
          </a:p>
        </p:txBody>
      </p:sp>
      <p:sp>
        <p:nvSpPr>
          <p:cNvPr id="5" name="Espace réservé du numéro de diapositive 4"/>
          <p:cNvSpPr>
            <a:spLocks noGrp="1"/>
          </p:cNvSpPr>
          <p:nvPr>
            <p:ph type="sldNum" sz="quarter" idx="12"/>
          </p:nvPr>
        </p:nvSpPr>
        <p:spPr/>
        <p:txBody>
          <a:bodyPr/>
          <a:lstStyle/>
          <a:p>
            <a:pPr>
              <a:defRPr/>
            </a:pPr>
            <a:fld id="{BF75F506-0D46-4657-AE21-7D6A950C5764}" type="slidenum">
              <a:rPr lang="fr-FR" smtClean="0"/>
              <a:pPr>
                <a:defRPr/>
              </a:pPr>
              <a:t>152</a:t>
            </a:fld>
            <a:endParaRPr lang="fr-FR"/>
          </a:p>
        </p:txBody>
      </p:sp>
      <p:pic>
        <p:nvPicPr>
          <p:cNvPr id="391170" name="Picture 2"/>
          <p:cNvPicPr>
            <a:picLocks noGrp="1" noChangeAspect="1" noChangeArrowheads="1"/>
          </p:cNvPicPr>
          <p:nvPr>
            <p:ph sz="quarter" idx="1"/>
          </p:nvPr>
        </p:nvPicPr>
        <p:blipFill>
          <a:blip r:embed="rId2" cstate="print"/>
          <a:srcRect/>
          <a:stretch>
            <a:fillRect/>
          </a:stretch>
        </p:blipFill>
        <p:spPr bwMode="auto">
          <a:xfrm>
            <a:off x="1619672" y="919998"/>
            <a:ext cx="6282645" cy="5179178"/>
          </a:xfrm>
          <a:prstGeom prst="rect">
            <a:avLst/>
          </a:prstGeom>
          <a:noFill/>
          <a:ln w="9525">
            <a:noFill/>
            <a:miter lim="800000"/>
            <a:headEnd/>
            <a:tailEnd/>
          </a:ln>
        </p:spPr>
      </p:pic>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
            <a:ext cx="8534400" cy="620688"/>
          </a:xfrm>
        </p:spPr>
        <p:txBody>
          <a:bodyPr/>
          <a:lstStyle/>
          <a:p>
            <a:r>
              <a:rPr lang="fr-FR" dirty="0" smtClean="0">
                <a:solidFill>
                  <a:schemeClr val="bg1"/>
                </a:solidFill>
              </a:rPr>
              <a:t>Utilisation des </a:t>
            </a:r>
            <a:r>
              <a:rPr lang="fr-FR" dirty="0" err="1" smtClean="0">
                <a:solidFill>
                  <a:schemeClr val="bg1"/>
                </a:solidFill>
              </a:rPr>
              <a:t>smartphones</a:t>
            </a:r>
            <a:r>
              <a:rPr lang="fr-FR" dirty="0" smtClean="0">
                <a:solidFill>
                  <a:schemeClr val="bg1"/>
                </a:solidFill>
              </a:rPr>
              <a:t> et tablettes</a:t>
            </a:r>
            <a:endParaRPr lang="fr-FR" dirty="0">
              <a:solidFill>
                <a:schemeClr val="bg1"/>
              </a:solidFill>
            </a:endParaRPr>
          </a:p>
        </p:txBody>
      </p:sp>
      <p:sp>
        <p:nvSpPr>
          <p:cNvPr id="5" name="Espace réservé du numéro de diapositive 4"/>
          <p:cNvSpPr>
            <a:spLocks noGrp="1"/>
          </p:cNvSpPr>
          <p:nvPr>
            <p:ph type="sldNum" sz="quarter" idx="12"/>
          </p:nvPr>
        </p:nvSpPr>
        <p:spPr/>
        <p:txBody>
          <a:bodyPr/>
          <a:lstStyle/>
          <a:p>
            <a:pPr>
              <a:defRPr/>
            </a:pPr>
            <a:fld id="{BF75F506-0D46-4657-AE21-7D6A950C5764}" type="slidenum">
              <a:rPr lang="fr-FR" smtClean="0"/>
              <a:pPr>
                <a:defRPr/>
              </a:pPr>
              <a:t>153</a:t>
            </a:fld>
            <a:endParaRPr lang="fr-FR"/>
          </a:p>
        </p:txBody>
      </p:sp>
      <p:pic>
        <p:nvPicPr>
          <p:cNvPr id="392194" name="Picture 2"/>
          <p:cNvPicPr>
            <a:picLocks noGrp="1" noChangeAspect="1" noChangeArrowheads="1"/>
          </p:cNvPicPr>
          <p:nvPr>
            <p:ph sz="quarter" idx="1"/>
          </p:nvPr>
        </p:nvPicPr>
        <p:blipFill>
          <a:blip r:embed="rId2" cstate="print">
            <a:lum bright="-19000" contrast="21000"/>
          </a:blip>
          <a:srcRect/>
          <a:stretch>
            <a:fillRect/>
          </a:stretch>
        </p:blipFill>
        <p:spPr bwMode="auto">
          <a:xfrm>
            <a:off x="1475656" y="1025882"/>
            <a:ext cx="6408712" cy="5363245"/>
          </a:xfrm>
          <a:prstGeom prst="rect">
            <a:avLst/>
          </a:prstGeom>
          <a:noFill/>
          <a:ln w="9525">
            <a:noFill/>
            <a:miter lim="800000"/>
            <a:headEnd/>
            <a:tailEnd/>
          </a:ln>
        </p:spPr>
      </p:pic>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EA996234-0F57-401F-B085-BFB67EC3F638}" type="slidenum">
              <a:rPr lang="fr-FR" smtClean="0"/>
              <a:pPr>
                <a:defRPr/>
              </a:pPr>
              <a:t>154</a:t>
            </a:fld>
            <a:endParaRPr lang="fr-FR"/>
          </a:p>
        </p:txBody>
      </p:sp>
      <p:sp>
        <p:nvSpPr>
          <p:cNvPr id="152579" name="ZoneTexte 4"/>
          <p:cNvSpPr txBox="1">
            <a:spLocks noChangeArrowheads="1"/>
          </p:cNvSpPr>
          <p:nvPr/>
        </p:nvSpPr>
        <p:spPr bwMode="auto">
          <a:xfrm>
            <a:off x="1187450" y="692150"/>
            <a:ext cx="6524625" cy="646113"/>
          </a:xfrm>
          <a:prstGeom prst="rect">
            <a:avLst/>
          </a:prstGeom>
          <a:noFill/>
          <a:ln w="9525">
            <a:noFill/>
            <a:miter lim="800000"/>
            <a:headEnd/>
            <a:tailEnd/>
          </a:ln>
        </p:spPr>
        <p:txBody>
          <a:bodyPr>
            <a:spAutoFit/>
          </a:bodyPr>
          <a:lstStyle/>
          <a:p>
            <a:r>
              <a:rPr lang="fr-FR" sz="3600">
                <a:solidFill>
                  <a:schemeClr val="bg1"/>
                </a:solidFill>
              </a:rPr>
              <a:t>Les sociétés de médias en France</a:t>
            </a:r>
          </a:p>
        </p:txBody>
      </p:sp>
      <p:pic>
        <p:nvPicPr>
          <p:cNvPr id="152580" name="Picture 4"/>
          <p:cNvPicPr>
            <a:picLocks noChangeAspect="1" noChangeArrowheads="1"/>
          </p:cNvPicPr>
          <p:nvPr/>
        </p:nvPicPr>
        <p:blipFill>
          <a:blip r:embed="rId2" cstate="print"/>
          <a:srcRect/>
          <a:stretch>
            <a:fillRect/>
          </a:stretch>
        </p:blipFill>
        <p:spPr bwMode="auto">
          <a:xfrm>
            <a:off x="539750" y="1412875"/>
            <a:ext cx="7934325" cy="4537075"/>
          </a:xfrm>
          <a:prstGeom prst="rect">
            <a:avLst/>
          </a:prstGeom>
          <a:noFill/>
          <a:ln w="12700">
            <a:noFill/>
            <a:miter lim="800000"/>
            <a:headEnd/>
            <a:tailEnd/>
          </a:ln>
        </p:spPr>
      </p:pic>
      <p:sp>
        <p:nvSpPr>
          <p:cNvPr id="152581" name="ZoneTexte 4"/>
          <p:cNvSpPr txBox="1">
            <a:spLocks noChangeArrowheads="1"/>
          </p:cNvSpPr>
          <p:nvPr/>
        </p:nvSpPr>
        <p:spPr bwMode="auto">
          <a:xfrm>
            <a:off x="900113" y="6092825"/>
            <a:ext cx="2433637" cy="277813"/>
          </a:xfrm>
          <a:prstGeom prst="rect">
            <a:avLst/>
          </a:prstGeom>
          <a:noFill/>
          <a:ln w="9525">
            <a:noFill/>
            <a:miter lim="800000"/>
            <a:headEnd/>
            <a:tailEnd/>
          </a:ln>
        </p:spPr>
        <p:txBody>
          <a:bodyPr wrap="none">
            <a:spAutoFit/>
          </a:bodyPr>
          <a:lstStyle/>
          <a:p>
            <a:r>
              <a:rPr lang="fr-FR" sz="1200">
                <a:latin typeface="Arial" pitchFamily="34" charset="0"/>
                <a:ea typeface="Adobe Fangsong Std R" pitchFamily="18" charset="-128"/>
                <a:cs typeface="Arial" pitchFamily="34" charset="0"/>
              </a:rPr>
              <a:t>Stratégies  données bilan 2012</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D2955335-9B1E-4596-A9B6-184EB092EAB8}" type="slidenum">
              <a:rPr lang="fr-FR" smtClean="0"/>
              <a:pPr>
                <a:defRPr/>
              </a:pPr>
              <a:t>155</a:t>
            </a:fld>
            <a:endParaRPr lang="fr-FR"/>
          </a:p>
        </p:txBody>
      </p:sp>
      <p:sp>
        <p:nvSpPr>
          <p:cNvPr id="153603" name="ZoneTexte 5"/>
          <p:cNvSpPr txBox="1">
            <a:spLocks noChangeArrowheads="1"/>
          </p:cNvSpPr>
          <p:nvPr/>
        </p:nvSpPr>
        <p:spPr bwMode="auto">
          <a:xfrm>
            <a:off x="1403350" y="115888"/>
            <a:ext cx="6526213" cy="646112"/>
          </a:xfrm>
          <a:prstGeom prst="rect">
            <a:avLst/>
          </a:prstGeom>
          <a:noFill/>
          <a:ln w="9525">
            <a:noFill/>
            <a:miter lim="800000"/>
            <a:headEnd/>
            <a:tailEnd/>
          </a:ln>
        </p:spPr>
        <p:txBody>
          <a:bodyPr>
            <a:spAutoFit/>
          </a:bodyPr>
          <a:lstStyle/>
          <a:p>
            <a:r>
              <a:rPr lang="fr-FR" sz="3600">
                <a:solidFill>
                  <a:schemeClr val="bg1"/>
                </a:solidFill>
              </a:rPr>
              <a:t>Les sociétés de médias en France</a:t>
            </a:r>
          </a:p>
        </p:txBody>
      </p:sp>
      <p:pic>
        <p:nvPicPr>
          <p:cNvPr id="153604" name="Picture 4"/>
          <p:cNvPicPr>
            <a:picLocks noChangeAspect="1" noChangeArrowheads="1"/>
          </p:cNvPicPr>
          <p:nvPr/>
        </p:nvPicPr>
        <p:blipFill>
          <a:blip r:embed="rId2" cstate="print"/>
          <a:srcRect/>
          <a:stretch>
            <a:fillRect/>
          </a:stretch>
        </p:blipFill>
        <p:spPr bwMode="auto">
          <a:xfrm>
            <a:off x="468313" y="1841500"/>
            <a:ext cx="8135937" cy="3132138"/>
          </a:xfrm>
          <a:prstGeom prst="rect">
            <a:avLst/>
          </a:prstGeom>
          <a:noFill/>
          <a:ln w="12700">
            <a:noFill/>
            <a:miter lim="800000"/>
            <a:headEnd/>
            <a:tailEnd/>
          </a:ln>
        </p:spPr>
      </p:pic>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323850" y="0"/>
            <a:ext cx="8534400" cy="549275"/>
          </a:xfrm>
        </p:spPr>
        <p:txBody>
          <a:bodyPr>
            <a:normAutofit fontScale="90000"/>
          </a:bodyPr>
          <a:lstStyle/>
          <a:p>
            <a:pPr>
              <a:defRPr/>
            </a:pPr>
            <a:r>
              <a:rPr lang="fr-FR" dirty="0" smtClean="0"/>
              <a:t/>
            </a:r>
            <a:br>
              <a:rPr lang="fr-FR" dirty="0" smtClean="0"/>
            </a:br>
            <a:r>
              <a:rPr lang="fr-FR" dirty="0" smtClean="0"/>
              <a:t> </a:t>
            </a:r>
            <a:r>
              <a:rPr lang="fr-FR" b="1" dirty="0" smtClean="0">
                <a:solidFill>
                  <a:schemeClr val="bg1"/>
                </a:solidFill>
              </a:rPr>
              <a:t>La fréquentation des sites Internet </a:t>
            </a:r>
            <a:endParaRPr lang="fr-FR" dirty="0">
              <a:solidFill>
                <a:schemeClr val="bg1"/>
              </a:solidFill>
            </a:endParaRPr>
          </a:p>
        </p:txBody>
      </p:sp>
      <p:sp>
        <p:nvSpPr>
          <p:cNvPr id="4" name="Espace réservé du numéro de diapositive 3"/>
          <p:cNvSpPr>
            <a:spLocks noGrp="1"/>
          </p:cNvSpPr>
          <p:nvPr>
            <p:ph type="sldNum" sz="quarter" idx="12"/>
          </p:nvPr>
        </p:nvSpPr>
        <p:spPr/>
        <p:txBody>
          <a:bodyPr/>
          <a:lstStyle/>
          <a:p>
            <a:pPr>
              <a:defRPr/>
            </a:pPr>
            <a:fld id="{5651F7EC-0C57-49FE-957E-715744E79AD9}" type="slidenum">
              <a:rPr lang="fr-FR" smtClean="0"/>
              <a:pPr>
                <a:defRPr/>
              </a:pPr>
              <a:t>156</a:t>
            </a:fld>
            <a:endParaRPr lang="fr-FR"/>
          </a:p>
        </p:txBody>
      </p:sp>
      <p:sp>
        <p:nvSpPr>
          <p:cNvPr id="154628" name="ZoneTexte 5"/>
          <p:cNvSpPr txBox="1">
            <a:spLocks noChangeArrowheads="1"/>
          </p:cNvSpPr>
          <p:nvPr/>
        </p:nvSpPr>
        <p:spPr bwMode="auto">
          <a:xfrm>
            <a:off x="3059113" y="6308725"/>
            <a:ext cx="5205412" cy="369888"/>
          </a:xfrm>
          <a:prstGeom prst="rect">
            <a:avLst/>
          </a:prstGeom>
          <a:noFill/>
          <a:ln w="9525">
            <a:noFill/>
            <a:miter lim="800000"/>
            <a:headEnd/>
            <a:tailEnd/>
          </a:ln>
        </p:spPr>
        <p:txBody>
          <a:bodyPr wrap="none">
            <a:spAutoFit/>
          </a:bodyPr>
          <a:lstStyle/>
          <a:p>
            <a:r>
              <a:rPr lang="fr-FR">
                <a:solidFill>
                  <a:schemeClr val="bg1"/>
                </a:solidFill>
              </a:rPr>
              <a:t>Source Mediametrie Sept 2012 Classement Cyberesta</a:t>
            </a:r>
          </a:p>
        </p:txBody>
      </p:sp>
      <p:pic>
        <p:nvPicPr>
          <p:cNvPr id="154629" name="Picture 8"/>
          <p:cNvPicPr>
            <a:picLocks noChangeAspect="1" noChangeArrowheads="1"/>
          </p:cNvPicPr>
          <p:nvPr/>
        </p:nvPicPr>
        <p:blipFill>
          <a:blip r:embed="rId2" cstate="print"/>
          <a:srcRect/>
          <a:stretch>
            <a:fillRect/>
          </a:stretch>
        </p:blipFill>
        <p:spPr bwMode="auto">
          <a:xfrm>
            <a:off x="250825" y="620713"/>
            <a:ext cx="4249738" cy="3757612"/>
          </a:xfrm>
          <a:prstGeom prst="rect">
            <a:avLst/>
          </a:prstGeom>
          <a:noFill/>
          <a:ln w="12700">
            <a:noFill/>
            <a:miter lim="800000"/>
            <a:headEnd/>
            <a:tailEnd/>
          </a:ln>
        </p:spPr>
      </p:pic>
      <p:pic>
        <p:nvPicPr>
          <p:cNvPr id="154630" name="Picture 9"/>
          <p:cNvPicPr>
            <a:picLocks noChangeAspect="1" noChangeArrowheads="1"/>
          </p:cNvPicPr>
          <p:nvPr/>
        </p:nvPicPr>
        <p:blipFill>
          <a:blip r:embed="rId3" cstate="print"/>
          <a:srcRect/>
          <a:stretch>
            <a:fillRect/>
          </a:stretch>
        </p:blipFill>
        <p:spPr bwMode="auto">
          <a:xfrm>
            <a:off x="4643438" y="908050"/>
            <a:ext cx="4249737" cy="3457575"/>
          </a:xfrm>
          <a:prstGeom prst="rect">
            <a:avLst/>
          </a:prstGeom>
          <a:noFill/>
          <a:ln w="12700">
            <a:noFill/>
            <a:miter lim="800000"/>
            <a:headEnd/>
            <a:tailEnd/>
          </a:ln>
        </p:spPr>
      </p:pic>
      <p:pic>
        <p:nvPicPr>
          <p:cNvPr id="154631" name="Picture 8"/>
          <p:cNvPicPr>
            <a:picLocks noChangeAspect="1" noChangeArrowheads="1"/>
          </p:cNvPicPr>
          <p:nvPr/>
        </p:nvPicPr>
        <p:blipFill>
          <a:blip r:embed="rId2" cstate="print"/>
          <a:srcRect b="92336"/>
          <a:stretch>
            <a:fillRect/>
          </a:stretch>
        </p:blipFill>
        <p:spPr bwMode="auto">
          <a:xfrm>
            <a:off x="4643438" y="620713"/>
            <a:ext cx="4249737" cy="287337"/>
          </a:xfrm>
          <a:prstGeom prst="rect">
            <a:avLst/>
          </a:prstGeom>
          <a:noFill/>
          <a:ln w="12700">
            <a:noFill/>
            <a:miter lim="800000"/>
            <a:headEnd/>
            <a:tailEnd/>
          </a:ln>
        </p:spPr>
      </p:pic>
      <p:pic>
        <p:nvPicPr>
          <p:cNvPr id="154632" name="Picture 10"/>
          <p:cNvPicPr>
            <a:picLocks noChangeAspect="1" noChangeArrowheads="1"/>
          </p:cNvPicPr>
          <p:nvPr/>
        </p:nvPicPr>
        <p:blipFill>
          <a:blip r:embed="rId4" cstate="print"/>
          <a:srcRect/>
          <a:stretch>
            <a:fillRect/>
          </a:stretch>
        </p:blipFill>
        <p:spPr bwMode="auto">
          <a:xfrm>
            <a:off x="323850" y="4508500"/>
            <a:ext cx="3917950" cy="450850"/>
          </a:xfrm>
          <a:prstGeom prst="rect">
            <a:avLst/>
          </a:prstGeom>
          <a:noFill/>
          <a:ln w="12700">
            <a:noFill/>
            <a:miter lim="800000"/>
            <a:headEnd/>
            <a:tailEnd/>
          </a:ln>
        </p:spPr>
      </p:pic>
      <p:pic>
        <p:nvPicPr>
          <p:cNvPr id="154633" name="Picture 11"/>
          <p:cNvPicPr>
            <a:picLocks noChangeAspect="1" noChangeArrowheads="1"/>
          </p:cNvPicPr>
          <p:nvPr/>
        </p:nvPicPr>
        <p:blipFill>
          <a:blip r:embed="rId5" cstate="print"/>
          <a:srcRect b="89658"/>
          <a:stretch>
            <a:fillRect/>
          </a:stretch>
        </p:blipFill>
        <p:spPr bwMode="auto">
          <a:xfrm>
            <a:off x="2195513" y="5084763"/>
            <a:ext cx="4287837" cy="215900"/>
          </a:xfrm>
          <a:prstGeom prst="rect">
            <a:avLst/>
          </a:prstGeom>
          <a:noFill/>
          <a:ln w="12700">
            <a:noFill/>
            <a:miter lim="800000"/>
            <a:headEnd/>
            <a:tailEnd/>
          </a:ln>
        </p:spPr>
      </p:pic>
      <p:pic>
        <p:nvPicPr>
          <p:cNvPr id="154634" name="Picture 11"/>
          <p:cNvPicPr>
            <a:picLocks noChangeAspect="1" noChangeArrowheads="1"/>
          </p:cNvPicPr>
          <p:nvPr/>
        </p:nvPicPr>
        <p:blipFill>
          <a:blip r:embed="rId5" cstate="print"/>
          <a:srcRect t="86182"/>
          <a:stretch>
            <a:fillRect/>
          </a:stretch>
        </p:blipFill>
        <p:spPr bwMode="auto">
          <a:xfrm>
            <a:off x="2195513" y="5373688"/>
            <a:ext cx="4278312" cy="287337"/>
          </a:xfrm>
          <a:prstGeom prst="rect">
            <a:avLst/>
          </a:prstGeom>
          <a:noFill/>
          <a:ln w="12700">
            <a:noFill/>
            <a:miter lim="800000"/>
            <a:headEnd/>
            <a:tailEnd/>
          </a:ln>
        </p:spPr>
      </p:pic>
      <p:pic>
        <p:nvPicPr>
          <p:cNvPr id="154635" name="Picture 12"/>
          <p:cNvPicPr>
            <a:picLocks noChangeAspect="1" noChangeArrowheads="1"/>
          </p:cNvPicPr>
          <p:nvPr/>
        </p:nvPicPr>
        <p:blipFill>
          <a:blip r:embed="rId6" cstate="print"/>
          <a:srcRect/>
          <a:stretch>
            <a:fillRect/>
          </a:stretch>
        </p:blipFill>
        <p:spPr bwMode="auto">
          <a:xfrm>
            <a:off x="4572000" y="4437063"/>
            <a:ext cx="4248150" cy="504825"/>
          </a:xfrm>
          <a:prstGeom prst="rect">
            <a:avLst/>
          </a:prstGeom>
          <a:noFill/>
          <a:ln w="12700">
            <a:noFill/>
            <a:miter lim="800000"/>
            <a:headEnd/>
            <a:tailEnd/>
          </a:ln>
        </p:spPr>
      </p:pic>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250825" y="260350"/>
            <a:ext cx="8893175" cy="581025"/>
          </a:xfrm>
        </p:spPr>
        <p:txBody>
          <a:bodyPr>
            <a:normAutofit fontScale="90000"/>
          </a:bodyPr>
          <a:lstStyle/>
          <a:p>
            <a:pPr>
              <a:defRPr/>
            </a:pPr>
            <a:r>
              <a:rPr lang="fr-FR" dirty="0" smtClean="0">
                <a:solidFill>
                  <a:schemeClr val="bg1"/>
                </a:solidFill>
              </a:rPr>
              <a:t> </a:t>
            </a:r>
            <a:r>
              <a:rPr lang="fr-FR" sz="4000" dirty="0" smtClean="0">
                <a:solidFill>
                  <a:schemeClr val="bg1"/>
                </a:solidFill>
              </a:rPr>
              <a:t>L’organisation des groupes de sites Internet</a:t>
            </a:r>
            <a:endParaRPr lang="fr-FR" dirty="0">
              <a:solidFill>
                <a:schemeClr val="bg1"/>
              </a:solidFill>
            </a:endParaRPr>
          </a:p>
        </p:txBody>
      </p:sp>
      <p:sp>
        <p:nvSpPr>
          <p:cNvPr id="155651" name="Espace réservé du contenu 2"/>
          <p:cNvSpPr>
            <a:spLocks noGrp="1"/>
          </p:cNvSpPr>
          <p:nvPr>
            <p:ph idx="1"/>
          </p:nvPr>
        </p:nvSpPr>
        <p:spPr>
          <a:xfrm>
            <a:off x="301625" y="1527175"/>
            <a:ext cx="8504238" cy="4572000"/>
          </a:xfrm>
        </p:spPr>
        <p:txBody>
          <a:bodyPr/>
          <a:lstStyle/>
          <a:p>
            <a:endParaRPr lang="fr-FR" smtClean="0"/>
          </a:p>
        </p:txBody>
      </p:sp>
      <p:sp>
        <p:nvSpPr>
          <p:cNvPr id="4" name="Espace réservé du numéro de diapositive 3"/>
          <p:cNvSpPr>
            <a:spLocks noGrp="1"/>
          </p:cNvSpPr>
          <p:nvPr>
            <p:ph type="sldNum" sz="quarter" idx="12"/>
          </p:nvPr>
        </p:nvSpPr>
        <p:spPr/>
        <p:txBody>
          <a:bodyPr/>
          <a:lstStyle/>
          <a:p>
            <a:pPr>
              <a:defRPr/>
            </a:pPr>
            <a:fld id="{281D380B-3909-422C-B132-43EF95172441}" type="slidenum">
              <a:rPr lang="fr-FR" smtClean="0"/>
              <a:pPr>
                <a:defRPr/>
              </a:pPr>
              <a:t>157</a:t>
            </a:fld>
            <a:endParaRPr lang="fr-FR"/>
          </a:p>
        </p:txBody>
      </p:sp>
      <p:pic>
        <p:nvPicPr>
          <p:cNvPr id="155653" name="Picture 2"/>
          <p:cNvPicPr>
            <a:picLocks noChangeAspect="1" noChangeArrowheads="1"/>
          </p:cNvPicPr>
          <p:nvPr/>
        </p:nvPicPr>
        <p:blipFill>
          <a:blip r:embed="rId2" cstate="print"/>
          <a:srcRect/>
          <a:stretch>
            <a:fillRect/>
          </a:stretch>
        </p:blipFill>
        <p:spPr bwMode="auto">
          <a:xfrm>
            <a:off x="179388" y="981075"/>
            <a:ext cx="8829675" cy="5553075"/>
          </a:xfrm>
          <a:prstGeom prst="rect">
            <a:avLst/>
          </a:prstGeom>
          <a:noFill/>
          <a:ln w="9525">
            <a:noFill/>
            <a:miter lim="800000"/>
            <a:headEnd/>
            <a:tailEnd/>
          </a:ln>
        </p:spPr>
      </p:pic>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6674" name="Titre 1"/>
          <p:cNvSpPr>
            <a:spLocks noGrp="1"/>
          </p:cNvSpPr>
          <p:nvPr>
            <p:ph type="title"/>
          </p:nvPr>
        </p:nvSpPr>
        <p:spPr>
          <a:xfrm>
            <a:off x="539750" y="0"/>
            <a:ext cx="8159750" cy="692150"/>
          </a:xfrm>
        </p:spPr>
        <p:txBody>
          <a:bodyPr/>
          <a:lstStyle/>
          <a:p>
            <a:pPr eaLnBrk="1" hangingPunct="1"/>
            <a:r>
              <a:rPr lang="fr-FR" sz="3600" smtClean="0">
                <a:solidFill>
                  <a:schemeClr val="bg1"/>
                </a:solidFill>
              </a:rPr>
              <a:t>Le paysage radiophonique</a:t>
            </a:r>
          </a:p>
        </p:txBody>
      </p:sp>
      <p:sp>
        <p:nvSpPr>
          <p:cNvPr id="243715" name="Espace réservé du contenu 2"/>
          <p:cNvSpPr>
            <a:spLocks noGrp="1"/>
          </p:cNvSpPr>
          <p:nvPr>
            <p:ph idx="1"/>
          </p:nvPr>
        </p:nvSpPr>
        <p:spPr>
          <a:xfrm>
            <a:off x="539750" y="1484313"/>
            <a:ext cx="8302625" cy="4114800"/>
          </a:xfrm>
        </p:spPr>
        <p:txBody>
          <a:bodyPr>
            <a:normAutofit fontScale="92500" lnSpcReduction="10000"/>
          </a:bodyPr>
          <a:lstStyle/>
          <a:p>
            <a:pPr marL="548640" lvl="1" indent="-274320" eaLnBrk="1" fontAlgn="auto" hangingPunct="1">
              <a:spcAft>
                <a:spcPts val="0"/>
              </a:spcAft>
              <a:buFont typeface="Wingdings" pitchFamily="2" charset="2"/>
              <a:buChar char="§"/>
              <a:defRPr/>
            </a:pPr>
            <a:r>
              <a:rPr lang="fr-FR" sz="2000" dirty="0" smtClean="0"/>
              <a:t>Radios  publiques  : </a:t>
            </a:r>
            <a:r>
              <a:rPr lang="fr-FR" sz="1800" dirty="0" smtClean="0"/>
              <a:t>Radio France, RFO,RFI, France Culture, Radio France bleu</a:t>
            </a:r>
            <a:endParaRPr lang="fr-FR" sz="2000" dirty="0" smtClean="0"/>
          </a:p>
          <a:p>
            <a:pPr marL="548640" lvl="1" indent="-274320" eaLnBrk="1" fontAlgn="auto" hangingPunct="1">
              <a:spcAft>
                <a:spcPts val="0"/>
              </a:spcAft>
              <a:buFont typeface="Wingdings" pitchFamily="2" charset="2"/>
              <a:buChar char="§"/>
              <a:defRPr/>
            </a:pPr>
            <a:r>
              <a:rPr lang="fr-FR" sz="2000" dirty="0" smtClean="0"/>
              <a:t>Radios privées : </a:t>
            </a:r>
          </a:p>
          <a:p>
            <a:pPr marL="822960" lvl="2" eaLnBrk="1" fontAlgn="auto" hangingPunct="1">
              <a:spcAft>
                <a:spcPts val="0"/>
              </a:spcAft>
              <a:buClr>
                <a:schemeClr val="accent3"/>
              </a:buClr>
              <a:buFont typeface="Wingdings" pitchFamily="2" charset="2"/>
              <a:buChar char="§"/>
              <a:defRPr/>
            </a:pPr>
            <a:r>
              <a:rPr lang="fr-FR" sz="1800" b="1" dirty="0" smtClean="0"/>
              <a:t>Radios de catégorie A : </a:t>
            </a:r>
            <a:r>
              <a:rPr lang="fr-FR" sz="1800" dirty="0" smtClean="0"/>
              <a:t>radios associatives sans gros moyen financiers obligation d’un programme d’intérêt local d’au moins  4 h entre 6h et 22H ( ex : RCF, Radio </a:t>
            </a:r>
            <a:r>
              <a:rPr lang="fr-FR" sz="1800" dirty="0" err="1" smtClean="0"/>
              <a:t>Shalom</a:t>
            </a:r>
            <a:r>
              <a:rPr lang="fr-FR" sz="1800" dirty="0" smtClean="0"/>
              <a:t>)</a:t>
            </a:r>
          </a:p>
          <a:p>
            <a:pPr marL="822960" lvl="2" eaLnBrk="1" fontAlgn="auto" hangingPunct="1">
              <a:spcAft>
                <a:spcPts val="0"/>
              </a:spcAft>
              <a:buClr>
                <a:schemeClr val="accent3"/>
              </a:buClr>
              <a:buFont typeface="Wingdings" pitchFamily="2" charset="2"/>
              <a:buChar char="§"/>
              <a:defRPr/>
            </a:pPr>
            <a:r>
              <a:rPr lang="fr-FR" sz="1800" b="1" dirty="0" smtClean="0"/>
              <a:t>Radios de catégorie B </a:t>
            </a:r>
            <a:r>
              <a:rPr lang="fr-FR" sz="1800" dirty="0" smtClean="0"/>
              <a:t>: radios commerciales locales ou régionale s indépendantes ( ex : AGORA FM 94.0 à Grasse). Ne doivent pas desservir plus de 6 millions d‘auditeurs.</a:t>
            </a:r>
          </a:p>
          <a:p>
            <a:pPr marL="822960" lvl="2" eaLnBrk="1" fontAlgn="auto" hangingPunct="1">
              <a:spcAft>
                <a:spcPts val="0"/>
              </a:spcAft>
              <a:buClr>
                <a:schemeClr val="accent3"/>
              </a:buClr>
              <a:buFont typeface="Wingdings" pitchFamily="2" charset="2"/>
              <a:buChar char="§"/>
              <a:defRPr/>
            </a:pPr>
            <a:r>
              <a:rPr lang="fr-FR" sz="1800" b="1" dirty="0" smtClean="0"/>
              <a:t>Radios catégories C : </a:t>
            </a:r>
            <a:r>
              <a:rPr lang="fr-FR" sz="1800" dirty="0" smtClean="0"/>
              <a:t>radio commerciale avec décrochage local ( ex groupe NRJ) Ne doivent pas desservir plus de 6 millions d‘auditeurs.</a:t>
            </a:r>
          </a:p>
          <a:p>
            <a:pPr marL="822960" lvl="2" eaLnBrk="1" fontAlgn="auto" hangingPunct="1">
              <a:spcAft>
                <a:spcPts val="0"/>
              </a:spcAft>
              <a:buClr>
                <a:schemeClr val="accent3"/>
              </a:buClr>
              <a:buFont typeface="Wingdings" pitchFamily="2" charset="2"/>
              <a:buChar char="§"/>
              <a:defRPr/>
            </a:pPr>
            <a:r>
              <a:rPr lang="fr-FR" sz="1800" b="1" dirty="0" smtClean="0"/>
              <a:t>Radios catégorie D </a:t>
            </a:r>
            <a:r>
              <a:rPr lang="fr-FR" sz="1800" dirty="0" smtClean="0"/>
              <a:t>programme national sans décrochage local .  (ex :  </a:t>
            </a:r>
            <a:r>
              <a:rPr lang="fr-FR" sz="1800" dirty="0" err="1" smtClean="0"/>
              <a:t>Sky</a:t>
            </a:r>
            <a:r>
              <a:rPr lang="fr-FR" sz="1800" dirty="0" smtClean="0"/>
              <a:t> Rock)</a:t>
            </a:r>
          </a:p>
          <a:p>
            <a:pPr marL="822960" lvl="2" eaLnBrk="1" fontAlgn="auto" hangingPunct="1">
              <a:spcAft>
                <a:spcPts val="0"/>
              </a:spcAft>
              <a:buClr>
                <a:schemeClr val="accent3"/>
              </a:buClr>
              <a:buFont typeface="Wingdings" pitchFamily="2" charset="2"/>
              <a:buChar char="§"/>
              <a:defRPr/>
            </a:pPr>
            <a:r>
              <a:rPr lang="fr-FR" sz="1800" b="1" dirty="0" smtClean="0"/>
              <a:t>Radios catégorie E </a:t>
            </a:r>
            <a:r>
              <a:rPr lang="fr-FR" sz="1800" dirty="0" smtClean="0"/>
              <a:t>ex radios périphériques ( ex : RMC, RTL, Europe 1)</a:t>
            </a:r>
          </a:p>
          <a:p>
            <a:pPr marL="822960" lvl="2" eaLnBrk="1" fontAlgn="auto" hangingPunct="1">
              <a:spcAft>
                <a:spcPts val="0"/>
              </a:spcAft>
              <a:buClr>
                <a:schemeClr val="accent3"/>
              </a:buClr>
              <a:buFont typeface="Wingdings" pitchFamily="2" charset="2"/>
              <a:buChar char="§"/>
              <a:defRPr/>
            </a:pPr>
            <a:endParaRPr lang="fr-FR" sz="1800" dirty="0" smtClean="0"/>
          </a:p>
          <a:p>
            <a:pPr marL="822960" lvl="2" eaLnBrk="1" fontAlgn="auto" hangingPunct="1">
              <a:spcAft>
                <a:spcPts val="0"/>
              </a:spcAft>
              <a:buClr>
                <a:schemeClr val="accent3"/>
              </a:buClr>
              <a:buFont typeface="Wingdings" pitchFamily="2" charset="2"/>
              <a:buNone/>
              <a:defRPr/>
            </a:pPr>
            <a:r>
              <a:rPr lang="fr-FR" sz="1800" dirty="0" smtClean="0">
                <a:solidFill>
                  <a:schemeClr val="accent3"/>
                </a:solidFill>
              </a:rPr>
              <a:t>Attention : rien à voir la segmentation du paysage pour le marketing ( radios généralistes, radios musicales </a:t>
            </a:r>
            <a:r>
              <a:rPr lang="fr-FR" sz="1800" dirty="0" err="1" smtClean="0">
                <a:solidFill>
                  <a:schemeClr val="accent3"/>
                </a:solidFill>
              </a:rPr>
              <a:t>etc</a:t>
            </a:r>
            <a:r>
              <a:rPr lang="fr-FR" sz="1800" dirty="0" smtClean="0">
                <a:solidFill>
                  <a:schemeClr val="accent3"/>
                </a:solidFill>
              </a:rPr>
              <a:t>…)</a:t>
            </a:r>
          </a:p>
          <a:p>
            <a:pPr marL="274320" indent="-274320" eaLnBrk="1" fontAlgn="auto" hangingPunct="1">
              <a:spcAft>
                <a:spcPts val="0"/>
              </a:spcAft>
              <a:buFont typeface="Wingdings 2"/>
              <a:buChar char=""/>
              <a:defRPr/>
            </a:pPr>
            <a:endParaRPr lang="fr-FR" sz="3600" dirty="0" smtClean="0"/>
          </a:p>
        </p:txBody>
      </p:sp>
      <p:sp>
        <p:nvSpPr>
          <p:cNvPr id="4" name="Espace réservé du numéro de diapositive 3"/>
          <p:cNvSpPr>
            <a:spLocks noGrp="1"/>
          </p:cNvSpPr>
          <p:nvPr>
            <p:ph type="sldNum" sz="quarter" idx="12"/>
          </p:nvPr>
        </p:nvSpPr>
        <p:spPr>
          <a:xfrm>
            <a:off x="8532813" y="6237288"/>
            <a:ext cx="457200" cy="441325"/>
          </a:xfrm>
        </p:spPr>
        <p:txBody>
          <a:bodyPr/>
          <a:lstStyle/>
          <a:p>
            <a:pPr>
              <a:defRPr/>
            </a:pPr>
            <a:fld id="{577D866C-BF3F-49F4-97BD-669236D3D605}" type="slidenum">
              <a:rPr lang="fr-FR"/>
              <a:pPr>
                <a:defRPr/>
              </a:pPr>
              <a:t>158</a:t>
            </a:fld>
            <a:endParaRPr lang="fr-FR" dirty="0"/>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4738" name="Titre 1"/>
          <p:cNvSpPr>
            <a:spLocks noGrp="1"/>
          </p:cNvSpPr>
          <p:nvPr>
            <p:ph type="ctrTitle"/>
          </p:nvPr>
        </p:nvSpPr>
        <p:spPr>
          <a:xfrm>
            <a:off x="0" y="0"/>
            <a:ext cx="9144000" cy="620713"/>
          </a:xfrm>
        </p:spPr>
        <p:txBody>
          <a:bodyPr>
            <a:normAutofit fontScale="90000"/>
          </a:bodyPr>
          <a:lstStyle/>
          <a:p>
            <a:pPr eaLnBrk="1" fontAlgn="auto" hangingPunct="1">
              <a:spcAft>
                <a:spcPts val="0"/>
              </a:spcAft>
              <a:defRPr/>
            </a:pPr>
            <a:r>
              <a:rPr lang="fr-FR" sz="3200" dirty="0" smtClean="0"/>
              <a:t>  </a:t>
            </a:r>
            <a:r>
              <a:rPr lang="fr-FR" sz="3200" dirty="0" smtClean="0">
                <a:solidFill>
                  <a:schemeClr val="bg1"/>
                </a:solidFill>
              </a:rPr>
              <a:t>Segmentation des radios suivant intérêt  marketing</a:t>
            </a:r>
          </a:p>
        </p:txBody>
      </p:sp>
      <p:sp>
        <p:nvSpPr>
          <p:cNvPr id="3" name="Sous-titre 2"/>
          <p:cNvSpPr>
            <a:spLocks noGrp="1"/>
          </p:cNvSpPr>
          <p:nvPr>
            <p:ph type="subTitle" idx="1"/>
          </p:nvPr>
        </p:nvSpPr>
        <p:spPr>
          <a:xfrm>
            <a:off x="611188" y="1341438"/>
            <a:ext cx="8064500" cy="4364037"/>
          </a:xfrm>
        </p:spPr>
        <p:txBody>
          <a:bodyPr>
            <a:normAutofit fontScale="85000" lnSpcReduction="20000"/>
          </a:bodyPr>
          <a:lstStyle/>
          <a:p>
            <a:pPr eaLnBrk="1" fontAlgn="auto" hangingPunct="1">
              <a:spcAft>
                <a:spcPts val="0"/>
              </a:spcAft>
              <a:buFont typeface="Wingdings" pitchFamily="2" charset="2"/>
              <a:buChar char="§"/>
              <a:defRPr/>
            </a:pPr>
            <a:r>
              <a:rPr lang="fr-FR" sz="2900" dirty="0" smtClean="0"/>
              <a:t> </a:t>
            </a:r>
            <a:endParaRPr lang="fr-FR" sz="2800" dirty="0" smtClean="0"/>
          </a:p>
          <a:p>
            <a:pPr eaLnBrk="1" fontAlgn="auto" hangingPunct="1">
              <a:spcAft>
                <a:spcPts val="0"/>
              </a:spcAft>
              <a:buFont typeface="Wingdings" pitchFamily="2" charset="2"/>
              <a:buChar char="§"/>
              <a:defRPr/>
            </a:pPr>
            <a:r>
              <a:rPr lang="fr-FR" sz="2800" dirty="0" smtClean="0"/>
              <a:t> Un média segmenté :</a:t>
            </a:r>
          </a:p>
          <a:p>
            <a:pPr eaLnBrk="1" fontAlgn="auto" hangingPunct="1">
              <a:spcAft>
                <a:spcPts val="0"/>
              </a:spcAft>
              <a:buFont typeface="Wingdings" pitchFamily="2" charset="2"/>
              <a:buChar char="§"/>
              <a:defRPr/>
            </a:pPr>
            <a:endParaRPr lang="fr-FR" sz="2800" dirty="0" smtClean="0"/>
          </a:p>
          <a:p>
            <a:pPr lvl="1" eaLnBrk="1" fontAlgn="auto" hangingPunct="1">
              <a:spcAft>
                <a:spcPts val="0"/>
              </a:spcAft>
              <a:buFont typeface="Wingdings" pitchFamily="2" charset="2"/>
              <a:buChar char="§"/>
              <a:defRPr/>
            </a:pPr>
            <a:r>
              <a:rPr lang="fr-FR" dirty="0" smtClean="0"/>
              <a:t>Radio généralistes</a:t>
            </a:r>
          </a:p>
          <a:p>
            <a:pPr lvl="1" eaLnBrk="1" fontAlgn="auto" hangingPunct="1">
              <a:spcAft>
                <a:spcPts val="0"/>
              </a:spcAft>
              <a:buFont typeface="Wingdings" pitchFamily="2" charset="2"/>
              <a:buChar char="§"/>
              <a:defRPr/>
            </a:pPr>
            <a:endParaRPr lang="fr-FR" dirty="0" smtClean="0"/>
          </a:p>
          <a:p>
            <a:pPr lvl="1" eaLnBrk="1" fontAlgn="auto" hangingPunct="1">
              <a:spcAft>
                <a:spcPts val="0"/>
              </a:spcAft>
              <a:buFont typeface="Wingdings" pitchFamily="2" charset="2"/>
              <a:buChar char="§"/>
              <a:defRPr/>
            </a:pPr>
            <a:r>
              <a:rPr lang="fr-FR" dirty="0" smtClean="0"/>
              <a:t>Radios musicales</a:t>
            </a:r>
          </a:p>
          <a:p>
            <a:pPr lvl="1" eaLnBrk="1" fontAlgn="auto" hangingPunct="1">
              <a:spcAft>
                <a:spcPts val="0"/>
              </a:spcAft>
              <a:buFont typeface="Wingdings" pitchFamily="2" charset="2"/>
              <a:buChar char="§"/>
              <a:defRPr/>
            </a:pPr>
            <a:endParaRPr lang="fr-FR" dirty="0" smtClean="0"/>
          </a:p>
          <a:p>
            <a:pPr lvl="1" eaLnBrk="1" fontAlgn="auto" hangingPunct="1">
              <a:spcAft>
                <a:spcPts val="0"/>
              </a:spcAft>
              <a:buFont typeface="Wingdings" pitchFamily="2" charset="2"/>
              <a:buChar char="§"/>
              <a:defRPr/>
            </a:pPr>
            <a:r>
              <a:rPr lang="fr-FR" dirty="0" smtClean="0"/>
              <a:t>Radios thématiques</a:t>
            </a:r>
          </a:p>
          <a:p>
            <a:pPr lvl="1" eaLnBrk="1" fontAlgn="auto" hangingPunct="1">
              <a:spcAft>
                <a:spcPts val="0"/>
              </a:spcAft>
              <a:buFont typeface="Wingdings" pitchFamily="2" charset="2"/>
              <a:buChar char="§"/>
              <a:defRPr/>
            </a:pPr>
            <a:r>
              <a:rPr lang="fr-FR" dirty="0" smtClean="0">
                <a:sym typeface="Wingdings" pitchFamily="2" charset="2"/>
              </a:rPr>
              <a:t> différents types de segmentation</a:t>
            </a:r>
            <a:endParaRPr lang="fr-FR" dirty="0" smtClean="0"/>
          </a:p>
          <a:p>
            <a:pPr lvl="1" eaLnBrk="1" fontAlgn="auto" hangingPunct="1">
              <a:spcAft>
                <a:spcPts val="0"/>
              </a:spcAft>
              <a:buFont typeface="Wingdings" pitchFamily="2" charset="2"/>
              <a:buChar char="§"/>
              <a:defRPr/>
            </a:pPr>
            <a:endParaRPr lang="fr-FR" dirty="0" smtClean="0"/>
          </a:p>
          <a:p>
            <a:pPr lvl="1" eaLnBrk="1" fontAlgn="auto" hangingPunct="1">
              <a:spcAft>
                <a:spcPts val="0"/>
              </a:spcAft>
              <a:buFont typeface="Wingdings" pitchFamily="2" charset="2"/>
              <a:buChar char="§"/>
              <a:defRPr/>
            </a:pPr>
            <a:r>
              <a:rPr lang="fr-FR" dirty="0" smtClean="0"/>
              <a:t>Radios locales</a:t>
            </a:r>
          </a:p>
          <a:p>
            <a:pPr lvl="1" eaLnBrk="1" fontAlgn="auto" hangingPunct="1">
              <a:spcAft>
                <a:spcPts val="0"/>
              </a:spcAft>
              <a:buFont typeface="Wingdings" pitchFamily="2" charset="2"/>
              <a:buChar char="§"/>
              <a:defRPr/>
            </a:pPr>
            <a:endParaRPr lang="fr-FR" dirty="0" smtClean="0"/>
          </a:p>
          <a:p>
            <a:pPr lvl="1" eaLnBrk="1" fontAlgn="auto" hangingPunct="1">
              <a:spcAft>
                <a:spcPts val="0"/>
              </a:spcAft>
              <a:buFont typeface="Wingdings" pitchFamily="2" charset="2"/>
              <a:buChar char="§"/>
              <a:defRPr/>
            </a:pPr>
            <a:r>
              <a:rPr lang="fr-FR" dirty="0" smtClean="0"/>
              <a:t>Radios  on line</a:t>
            </a:r>
          </a:p>
          <a:p>
            <a:pPr lvl="1" eaLnBrk="1" fontAlgn="auto" hangingPunct="1">
              <a:spcAft>
                <a:spcPts val="0"/>
              </a:spcAft>
              <a:buFont typeface="Wingdings" pitchFamily="2" charset="2"/>
              <a:buChar char="§"/>
              <a:defRPr/>
            </a:pPr>
            <a:endParaRPr lang="fr-FR" dirty="0" smtClean="0"/>
          </a:p>
        </p:txBody>
      </p:sp>
    </p:spTree>
  </p:cSld>
  <p:clrMapOvr>
    <a:masterClrMapping/>
  </p:clrMapOvr>
  <p:transition>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11188" y="0"/>
            <a:ext cx="8015287" cy="627063"/>
          </a:xfrm>
        </p:spPr>
        <p:txBody>
          <a:bodyPr/>
          <a:lstStyle/>
          <a:p>
            <a:pPr eaLnBrk="1" hangingPunct="1"/>
            <a:r>
              <a:rPr lang="fr-FR" smtClean="0">
                <a:solidFill>
                  <a:schemeClr val="bg1"/>
                </a:solidFill>
              </a:rPr>
              <a:t>Le dispositif de communication</a:t>
            </a:r>
          </a:p>
        </p:txBody>
      </p:sp>
      <p:sp>
        <p:nvSpPr>
          <p:cNvPr id="31747" name="Rectangle 3"/>
          <p:cNvSpPr>
            <a:spLocks noGrp="1" noChangeArrowheads="1"/>
          </p:cNvSpPr>
          <p:nvPr>
            <p:ph sz="quarter" idx="1"/>
          </p:nvPr>
        </p:nvSpPr>
        <p:spPr>
          <a:xfrm>
            <a:off x="301625" y="1527175"/>
            <a:ext cx="8504238" cy="4572000"/>
          </a:xfrm>
        </p:spPr>
        <p:txBody>
          <a:bodyPr/>
          <a:lstStyle/>
          <a:p>
            <a:pPr eaLnBrk="1" hangingPunct="1"/>
            <a:r>
              <a:rPr lang="fr-FR" smtClean="0"/>
              <a:t>Mise en scène</a:t>
            </a:r>
          </a:p>
          <a:p>
            <a:pPr eaLnBrk="1" hangingPunct="1"/>
            <a:r>
              <a:rPr lang="fr-FR" smtClean="0"/>
              <a:t>Positions inerlocutives</a:t>
            </a:r>
          </a:p>
          <a:p>
            <a:pPr eaLnBrk="1" hangingPunct="1"/>
            <a:r>
              <a:rPr lang="fr-FR" smtClean="0"/>
              <a:t>Statut ( prof, médecin)</a:t>
            </a:r>
          </a:p>
          <a:p>
            <a:pPr eaLnBrk="1" hangingPunct="1"/>
            <a:r>
              <a:rPr lang="fr-FR" smtClean="0"/>
              <a:t>Rôle ( modèles culturels associés à un statut donné)</a:t>
            </a:r>
          </a:p>
          <a:p>
            <a:pPr eaLnBrk="1" hangingPunct="1"/>
            <a:r>
              <a:rPr lang="fr-FR" smtClean="0"/>
              <a:t>Place, rapport de place</a:t>
            </a:r>
          </a:p>
          <a:p>
            <a:pPr eaLnBrk="1" hangingPunct="1"/>
            <a:endParaRPr lang="fr-FR" smtClean="0"/>
          </a:p>
        </p:txBody>
      </p:sp>
      <p:sp>
        <p:nvSpPr>
          <p:cNvPr id="4" name="Espace réservé du numéro de diapositive 3"/>
          <p:cNvSpPr>
            <a:spLocks noGrp="1"/>
          </p:cNvSpPr>
          <p:nvPr>
            <p:ph type="sldNum" sz="quarter" idx="12"/>
          </p:nvPr>
        </p:nvSpPr>
        <p:spPr/>
        <p:txBody>
          <a:bodyPr/>
          <a:lstStyle/>
          <a:p>
            <a:pPr>
              <a:defRPr/>
            </a:pPr>
            <a:fld id="{BF75F506-0D46-4657-AE21-7D6A950C5764}" type="slidenum">
              <a:rPr lang="fr-FR" smtClean="0"/>
              <a:pPr>
                <a:defRPr/>
              </a:pPr>
              <a:t>16</a:t>
            </a:fld>
            <a:endParaRPr lang="fr-F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62" name="Titre 1"/>
          <p:cNvSpPr>
            <a:spLocks noGrp="1"/>
          </p:cNvSpPr>
          <p:nvPr>
            <p:ph type="ctrTitle"/>
          </p:nvPr>
        </p:nvSpPr>
        <p:spPr>
          <a:xfrm>
            <a:off x="0" y="0"/>
            <a:ext cx="9144000" cy="620713"/>
          </a:xfrm>
        </p:spPr>
        <p:txBody>
          <a:bodyPr>
            <a:normAutofit fontScale="90000"/>
          </a:bodyPr>
          <a:lstStyle/>
          <a:p>
            <a:pPr eaLnBrk="1" fontAlgn="auto" hangingPunct="1">
              <a:spcAft>
                <a:spcPts val="0"/>
              </a:spcAft>
              <a:defRPr/>
            </a:pPr>
            <a:r>
              <a:rPr lang="fr-FR" sz="3600" dirty="0" smtClean="0">
                <a:solidFill>
                  <a:schemeClr val="bg1"/>
                </a:solidFill>
              </a:rPr>
              <a:t>La définition des indicateurs d’audience Radio</a:t>
            </a:r>
          </a:p>
        </p:txBody>
      </p:sp>
      <p:sp>
        <p:nvSpPr>
          <p:cNvPr id="3" name="Sous-titre 2"/>
          <p:cNvSpPr>
            <a:spLocks noGrp="1"/>
          </p:cNvSpPr>
          <p:nvPr>
            <p:ph type="subTitle" idx="1"/>
          </p:nvPr>
        </p:nvSpPr>
        <p:spPr>
          <a:xfrm>
            <a:off x="900113" y="1844675"/>
            <a:ext cx="7343775" cy="4365625"/>
          </a:xfrm>
        </p:spPr>
        <p:txBody>
          <a:bodyPr>
            <a:normAutofit fontScale="62500" lnSpcReduction="20000"/>
          </a:bodyPr>
          <a:lstStyle/>
          <a:p>
            <a:pPr eaLnBrk="1" fontAlgn="auto" hangingPunct="1">
              <a:spcAft>
                <a:spcPts val="0"/>
              </a:spcAft>
              <a:buFont typeface="Wingdings" pitchFamily="2" charset="2"/>
              <a:buChar char="§"/>
              <a:defRPr/>
            </a:pPr>
            <a:r>
              <a:rPr lang="fr-FR" sz="2800" dirty="0" smtClean="0"/>
              <a:t>AM   : Audience Moyenne = Moyenne des audiences des quarts d’heure, en pourcentage de la population ou en Milliers.</a:t>
            </a:r>
          </a:p>
          <a:p>
            <a:pPr eaLnBrk="1" fontAlgn="auto" hangingPunct="1">
              <a:spcAft>
                <a:spcPts val="0"/>
              </a:spcAft>
              <a:buFont typeface="Wingdings" pitchFamily="2" charset="2"/>
              <a:buChar char="§"/>
              <a:defRPr/>
            </a:pPr>
            <a:r>
              <a:rPr lang="fr-FR" sz="2800" dirty="0" smtClean="0"/>
              <a:t> </a:t>
            </a:r>
          </a:p>
          <a:p>
            <a:pPr eaLnBrk="1" fontAlgn="auto" hangingPunct="1">
              <a:spcAft>
                <a:spcPts val="0"/>
              </a:spcAft>
              <a:buFont typeface="Wingdings" pitchFamily="2" charset="2"/>
              <a:buChar char="§"/>
              <a:defRPr/>
            </a:pPr>
            <a:r>
              <a:rPr lang="fr-FR" sz="2800" dirty="0" smtClean="0"/>
              <a:t>AC  : Audience Cumulée = Ensemble des personnes ayant écouté au moins une fois dans la tranche horaire ou la journée (5h-24h), en pourcentage de la population ou Milliers.</a:t>
            </a:r>
          </a:p>
          <a:p>
            <a:pPr eaLnBrk="1" fontAlgn="auto" hangingPunct="1">
              <a:spcAft>
                <a:spcPts val="0"/>
              </a:spcAft>
              <a:buFont typeface="Wingdings" pitchFamily="2" charset="2"/>
              <a:buChar char="§"/>
              <a:defRPr/>
            </a:pPr>
            <a:r>
              <a:rPr lang="fr-FR" sz="2800" dirty="0" smtClean="0"/>
              <a:t> </a:t>
            </a:r>
          </a:p>
          <a:p>
            <a:pPr eaLnBrk="1" fontAlgn="auto" hangingPunct="1">
              <a:spcAft>
                <a:spcPts val="0"/>
              </a:spcAft>
              <a:buFont typeface="Wingdings" pitchFamily="2" charset="2"/>
              <a:buChar char="§"/>
              <a:defRPr/>
            </a:pPr>
            <a:r>
              <a:rPr lang="fr-FR" sz="2800" dirty="0" smtClean="0"/>
              <a:t>DEA : Durée d’Ecoute par Auditeur (en heures / minutes). </a:t>
            </a:r>
          </a:p>
          <a:p>
            <a:pPr eaLnBrk="1" fontAlgn="auto" hangingPunct="1">
              <a:spcAft>
                <a:spcPts val="0"/>
              </a:spcAft>
              <a:buFont typeface="Wingdings" pitchFamily="2" charset="2"/>
              <a:buChar char="§"/>
              <a:defRPr/>
            </a:pPr>
            <a:endParaRPr lang="fr-FR" sz="2800" dirty="0" smtClean="0"/>
          </a:p>
          <a:p>
            <a:pPr eaLnBrk="1" fontAlgn="auto" hangingPunct="1">
              <a:spcAft>
                <a:spcPts val="0"/>
              </a:spcAft>
              <a:buFont typeface="Wingdings" pitchFamily="2" charset="2"/>
              <a:buChar char="§"/>
              <a:defRPr/>
            </a:pPr>
            <a:r>
              <a:rPr lang="fr-FR" sz="2800" dirty="0" smtClean="0"/>
              <a:t>PDA : Part D’Audience (Part de Marché) = part que représente le volume d’écoute d’une station, d’un agrégat ou d’un couplage dans le volume d’écoute global du média radio. </a:t>
            </a:r>
            <a:endParaRPr lang="fr-FR" sz="3200" dirty="0" smtClean="0"/>
          </a:p>
          <a:p>
            <a:pPr eaLnBrk="1" fontAlgn="auto" hangingPunct="1">
              <a:spcAft>
                <a:spcPts val="0"/>
              </a:spcAft>
              <a:buFont typeface="Wingdings" pitchFamily="2" charset="2"/>
              <a:buChar char="§"/>
              <a:defRPr/>
            </a:pPr>
            <a:endParaRPr lang="fr-FR" sz="2800" dirty="0" smtClean="0"/>
          </a:p>
          <a:p>
            <a:pPr lvl="1" eaLnBrk="1" fontAlgn="auto" hangingPunct="1">
              <a:spcAft>
                <a:spcPts val="0"/>
              </a:spcAft>
              <a:buFont typeface="Wingdings" pitchFamily="2" charset="2"/>
              <a:buChar char="§"/>
              <a:defRPr/>
            </a:pPr>
            <a:endParaRPr lang="fr-FR" dirty="0" smtClean="0"/>
          </a:p>
        </p:txBody>
      </p:sp>
    </p:spTree>
  </p:cSld>
  <p:clrMapOvr>
    <a:masterClrMapping/>
  </p:clrMapOvr>
  <p:transition>
    <p:cut/>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9746" name="Rectangle 2"/>
          <p:cNvSpPr>
            <a:spLocks noGrp="1" noChangeArrowheads="1"/>
          </p:cNvSpPr>
          <p:nvPr>
            <p:ph type="ctrTitle"/>
          </p:nvPr>
        </p:nvSpPr>
        <p:spPr>
          <a:xfrm>
            <a:off x="0" y="228600"/>
            <a:ext cx="8458200" cy="1141413"/>
          </a:xfrm>
          <a:noFill/>
        </p:spPr>
        <p:txBody>
          <a:bodyPr/>
          <a:lstStyle/>
          <a:p>
            <a:pPr eaLnBrk="1" hangingPunct="1"/>
            <a:r>
              <a:rPr lang="fr-FR" smtClean="0"/>
              <a:t>Presse écrite</a:t>
            </a:r>
            <a:endParaRPr lang="fr-FR" sz="5500" smtClean="0"/>
          </a:p>
        </p:txBody>
      </p:sp>
      <p:pic>
        <p:nvPicPr>
          <p:cNvPr id="159747" name="Picture 4"/>
          <p:cNvPicPr>
            <a:picLocks noChangeAspect="1" noChangeArrowheads="1"/>
          </p:cNvPicPr>
          <p:nvPr/>
        </p:nvPicPr>
        <p:blipFill>
          <a:blip r:embed="rId3" cstate="print"/>
          <a:srcRect/>
          <a:stretch>
            <a:fillRect/>
          </a:stretch>
        </p:blipFill>
        <p:spPr bwMode="auto">
          <a:xfrm>
            <a:off x="470840" y="1412875"/>
            <a:ext cx="7889835" cy="4248373"/>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6" name="Rectangle 2"/>
          <p:cNvSpPr>
            <a:spLocks noGrp="1" noChangeArrowheads="1"/>
          </p:cNvSpPr>
          <p:nvPr>
            <p:ph type="ctrTitle"/>
          </p:nvPr>
        </p:nvSpPr>
        <p:spPr>
          <a:xfrm>
            <a:off x="250825" y="0"/>
            <a:ext cx="8458200" cy="625475"/>
          </a:xfrm>
        </p:spPr>
        <p:txBody>
          <a:bodyPr>
            <a:normAutofit fontScale="90000"/>
          </a:bodyPr>
          <a:lstStyle/>
          <a:p>
            <a:pPr eaLnBrk="1" fontAlgn="auto" hangingPunct="1">
              <a:spcAft>
                <a:spcPts val="0"/>
              </a:spcAft>
              <a:defRPr/>
            </a:pPr>
            <a:r>
              <a:rPr lang="fr-FR" sz="3600" dirty="0" smtClean="0">
                <a:solidFill>
                  <a:schemeClr val="bg1"/>
                </a:solidFill>
              </a:rPr>
              <a:t>Lectorat de Nice Matin</a:t>
            </a:r>
          </a:p>
        </p:txBody>
      </p:sp>
      <p:sp>
        <p:nvSpPr>
          <p:cNvPr id="160771" name="Rectangle 5"/>
          <p:cNvSpPr>
            <a:spLocks noChangeArrowheads="1"/>
          </p:cNvSpPr>
          <p:nvPr/>
        </p:nvSpPr>
        <p:spPr bwMode="auto">
          <a:xfrm>
            <a:off x="431800" y="1557338"/>
            <a:ext cx="8712200" cy="4694237"/>
          </a:xfrm>
          <a:prstGeom prst="rect">
            <a:avLst/>
          </a:prstGeom>
          <a:noFill/>
          <a:ln w="12700">
            <a:noFill/>
            <a:miter lim="800000"/>
            <a:headEnd/>
            <a:tailEnd/>
          </a:ln>
        </p:spPr>
        <p:txBody>
          <a:bodyPr>
            <a:spAutoFit/>
          </a:bodyPr>
          <a:lstStyle/>
          <a:p>
            <a:pPr algn="l"/>
            <a:r>
              <a:rPr lang="fr-FR" sz="2000">
                <a:latin typeface="Arial" pitchFamily="34" charset="0"/>
              </a:rPr>
              <a:t>Diffusion quotidienne : 224 000 exemplaires (2000-2002)</a:t>
            </a:r>
            <a:endParaRPr lang="fr-FR" sz="2000" b="0">
              <a:latin typeface="Arial" pitchFamily="34" charset="0"/>
            </a:endParaRPr>
          </a:p>
          <a:p>
            <a:pPr algn="l"/>
            <a:r>
              <a:rPr lang="fr-FR" sz="2000">
                <a:latin typeface="Arial" pitchFamily="34" charset="0"/>
              </a:rPr>
              <a:t>Sexe</a:t>
            </a:r>
            <a:endParaRPr lang="fr-FR" sz="2000" b="0">
              <a:latin typeface="Arial" pitchFamily="34" charset="0"/>
            </a:endParaRPr>
          </a:p>
          <a:p>
            <a:pPr algn="l"/>
            <a:r>
              <a:rPr lang="fr-FR" sz="1800">
                <a:latin typeface="Arial" pitchFamily="34" charset="0"/>
              </a:rPr>
              <a:t>Homme : 50.7%</a:t>
            </a:r>
            <a:endParaRPr lang="fr-FR" sz="1800" b="0">
              <a:latin typeface="Arial" pitchFamily="34" charset="0"/>
            </a:endParaRPr>
          </a:p>
          <a:p>
            <a:pPr algn="l"/>
            <a:r>
              <a:rPr lang="fr-FR" sz="1800" b="0">
                <a:latin typeface="Arial" pitchFamily="34" charset="0"/>
              </a:rPr>
              <a:t>Femme : 49.3%</a:t>
            </a:r>
          </a:p>
          <a:p>
            <a:pPr algn="l"/>
            <a:r>
              <a:rPr lang="fr-FR" sz="2000">
                <a:latin typeface="Arial" pitchFamily="34" charset="0"/>
              </a:rPr>
              <a:t>Age</a:t>
            </a:r>
            <a:endParaRPr lang="fr-FR" sz="2000" b="0">
              <a:latin typeface="Arial" pitchFamily="34" charset="0"/>
            </a:endParaRPr>
          </a:p>
          <a:p>
            <a:pPr algn="l"/>
            <a:r>
              <a:rPr lang="fr-FR" sz="1800">
                <a:latin typeface="Arial" pitchFamily="34" charset="0"/>
              </a:rPr>
              <a:t>60 ans et plus : 38.2%</a:t>
            </a:r>
            <a:endParaRPr lang="fr-FR" sz="1800" b="0">
              <a:latin typeface="Arial" pitchFamily="34" charset="0"/>
            </a:endParaRPr>
          </a:p>
          <a:p>
            <a:pPr algn="l"/>
            <a:r>
              <a:rPr lang="fr-FR" sz="1800" b="0">
                <a:latin typeface="Arial" pitchFamily="34" charset="0"/>
              </a:rPr>
              <a:t>35-49 ans : 22.5%</a:t>
            </a:r>
          </a:p>
          <a:p>
            <a:pPr algn="l"/>
            <a:r>
              <a:rPr lang="fr-FR" sz="2000">
                <a:latin typeface="Arial" pitchFamily="34" charset="0"/>
              </a:rPr>
              <a:t>CSP</a:t>
            </a:r>
            <a:endParaRPr lang="fr-FR" sz="2000" b="0">
              <a:latin typeface="Arial" pitchFamily="34" charset="0"/>
            </a:endParaRPr>
          </a:p>
          <a:p>
            <a:pPr algn="l"/>
            <a:r>
              <a:rPr lang="fr-FR" sz="1800">
                <a:latin typeface="Arial" pitchFamily="34" charset="0"/>
              </a:rPr>
              <a:t>Inactif : 43.9% </a:t>
            </a:r>
            <a:r>
              <a:rPr lang="fr-FR" sz="1800" b="0">
                <a:latin typeface="Arial" pitchFamily="34" charset="0"/>
              </a:rPr>
              <a:t>(se recoupe avec les 60 ans et plus, car retraités)</a:t>
            </a:r>
          </a:p>
          <a:p>
            <a:pPr algn="l"/>
            <a:r>
              <a:rPr lang="fr-FR" sz="1800" b="0">
                <a:latin typeface="Arial" pitchFamily="34" charset="0"/>
              </a:rPr>
              <a:t>Employé : 14.7%</a:t>
            </a:r>
          </a:p>
          <a:p>
            <a:pPr algn="l"/>
            <a:r>
              <a:rPr lang="fr-FR" sz="1800" b="0">
                <a:latin typeface="Arial" pitchFamily="34" charset="0"/>
              </a:rPr>
              <a:t>Affaires et cadres : 9.6%</a:t>
            </a:r>
            <a:r>
              <a:rPr lang="fr-FR" sz="1800">
                <a:latin typeface="Arial" pitchFamily="34" charset="0"/>
              </a:rPr>
              <a:t> </a:t>
            </a: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468313" y="609600"/>
            <a:ext cx="8447087" cy="1143000"/>
          </a:xfrm>
        </p:spPr>
        <p:txBody>
          <a:bodyPr/>
          <a:lstStyle/>
          <a:p>
            <a:pPr eaLnBrk="1" hangingPunct="1"/>
            <a:r>
              <a:rPr lang="fr-FR" smtClean="0">
                <a:solidFill>
                  <a:srgbClr val="8C438F"/>
                </a:solidFill>
              </a:rPr>
              <a:t>NTIC &amp; les nouveaux médias</a:t>
            </a:r>
          </a:p>
        </p:txBody>
      </p:sp>
      <p:sp>
        <p:nvSpPr>
          <p:cNvPr id="161795" name="Rectangle 3"/>
          <p:cNvSpPr>
            <a:spLocks noGrp="1" noChangeArrowheads="1"/>
          </p:cNvSpPr>
          <p:nvPr>
            <p:ph sz="quarter" idx="1"/>
          </p:nvPr>
        </p:nvSpPr>
        <p:spPr>
          <a:xfrm>
            <a:off x="468313" y="1981200"/>
            <a:ext cx="8447087" cy="4114800"/>
          </a:xfrm>
        </p:spPr>
        <p:txBody>
          <a:bodyPr/>
          <a:lstStyle/>
          <a:p>
            <a:pPr eaLnBrk="1" hangingPunct="1"/>
            <a:r>
              <a:rPr lang="fr-FR" smtClean="0"/>
              <a:t>Les déclinaisons web des médias classiques</a:t>
            </a:r>
          </a:p>
          <a:p>
            <a:pPr eaLnBrk="1" hangingPunct="1"/>
            <a:r>
              <a:rPr lang="fr-FR" smtClean="0"/>
              <a:t>Les médias web spécifiques</a:t>
            </a:r>
          </a:p>
          <a:p>
            <a:pPr lvl="1" eaLnBrk="1" hangingPunct="1"/>
            <a:r>
              <a:rPr lang="fr-FR" smtClean="0"/>
              <a:t>Les sites généralistes </a:t>
            </a:r>
          </a:p>
          <a:p>
            <a:pPr lvl="1" eaLnBrk="1" hangingPunct="1"/>
            <a:r>
              <a:rPr lang="fr-FR" smtClean="0"/>
              <a:t>Les sites spécialisés</a:t>
            </a:r>
          </a:p>
        </p:txBody>
      </p:sp>
      <p:sp>
        <p:nvSpPr>
          <p:cNvPr id="4" name="Espace réservé du numéro de diapositive 3"/>
          <p:cNvSpPr>
            <a:spLocks noGrp="1"/>
          </p:cNvSpPr>
          <p:nvPr>
            <p:ph type="sldNum" sz="quarter" idx="12"/>
          </p:nvPr>
        </p:nvSpPr>
        <p:spPr/>
        <p:txBody>
          <a:bodyPr/>
          <a:lstStyle/>
          <a:p>
            <a:pPr>
              <a:defRPr/>
            </a:pPr>
            <a:fld id="{BF75F506-0D46-4657-AE21-7D6A950C5764}" type="slidenum">
              <a:rPr lang="fr-FR" smtClean="0"/>
              <a:pPr>
                <a:defRPr/>
              </a:pPr>
              <a:t>163</a:t>
            </a:fld>
            <a:endParaRPr lang="fr-FR"/>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468313" y="609600"/>
            <a:ext cx="8447087" cy="1143000"/>
          </a:xfrm>
        </p:spPr>
        <p:txBody>
          <a:bodyPr/>
          <a:lstStyle/>
          <a:p>
            <a:pPr eaLnBrk="1" hangingPunct="1"/>
            <a:r>
              <a:rPr lang="fr-FR" smtClean="0">
                <a:solidFill>
                  <a:srgbClr val="8C438F"/>
                </a:solidFill>
              </a:rPr>
              <a:t>Quels journalistes pour quelles infos ?</a:t>
            </a:r>
          </a:p>
        </p:txBody>
      </p:sp>
      <p:sp>
        <p:nvSpPr>
          <p:cNvPr id="162819" name="Rectangle 3"/>
          <p:cNvSpPr>
            <a:spLocks noGrp="1" noChangeArrowheads="1"/>
          </p:cNvSpPr>
          <p:nvPr>
            <p:ph sz="quarter" idx="1"/>
          </p:nvPr>
        </p:nvSpPr>
        <p:spPr>
          <a:xfrm>
            <a:off x="395288" y="1844675"/>
            <a:ext cx="8353425" cy="4114800"/>
          </a:xfrm>
        </p:spPr>
        <p:txBody>
          <a:bodyPr/>
          <a:lstStyle/>
          <a:p>
            <a:pPr eaLnBrk="1" hangingPunct="1"/>
            <a:r>
              <a:rPr lang="fr-FR" smtClean="0"/>
              <a:t>La dilution du métier de journaliste</a:t>
            </a:r>
          </a:p>
          <a:p>
            <a:pPr eaLnBrk="1" hangingPunct="1"/>
            <a:r>
              <a:rPr lang="fr-FR" smtClean="0"/>
              <a:t>Le formatage de l’info</a:t>
            </a:r>
          </a:p>
          <a:p>
            <a:pPr eaLnBrk="1" hangingPunct="1"/>
            <a:r>
              <a:rPr lang="fr-FR" smtClean="0"/>
              <a:t>Buzz et blog</a:t>
            </a:r>
          </a:p>
          <a:p>
            <a:pPr eaLnBrk="1" hangingPunct="1"/>
            <a:r>
              <a:rPr lang="fr-FR" smtClean="0"/>
              <a:t>L’hypertexte et l’accessibilité à l’archive</a:t>
            </a:r>
          </a:p>
          <a:p>
            <a:pPr eaLnBrk="1" hangingPunct="1">
              <a:buFont typeface="Wingdings" pitchFamily="2" charset="2"/>
              <a:buNone/>
            </a:pPr>
            <a:r>
              <a:rPr lang="fr-FR" sz="1800" i="1" smtClean="0"/>
              <a:t>	"En sa totalité l'archive n'est pas descriptible, et elle est incontournable en son actualité." - Michel Foucault, L'Archéologie du Savoir</a:t>
            </a:r>
            <a:r>
              <a:rPr lang="fr-FR" sz="1800" smtClean="0"/>
              <a:t> </a:t>
            </a:r>
          </a:p>
        </p:txBody>
      </p:sp>
      <p:sp>
        <p:nvSpPr>
          <p:cNvPr id="4" name="Espace réservé du numéro de diapositive 3"/>
          <p:cNvSpPr>
            <a:spLocks noGrp="1"/>
          </p:cNvSpPr>
          <p:nvPr>
            <p:ph type="sldNum" sz="quarter" idx="12"/>
          </p:nvPr>
        </p:nvSpPr>
        <p:spPr/>
        <p:txBody>
          <a:bodyPr/>
          <a:lstStyle/>
          <a:p>
            <a:pPr>
              <a:defRPr/>
            </a:pPr>
            <a:fld id="{BF75F506-0D46-4657-AE21-7D6A950C5764}" type="slidenum">
              <a:rPr lang="fr-FR" smtClean="0"/>
              <a:pPr>
                <a:defRPr/>
              </a:pPr>
              <a:t>164</a:t>
            </a:fld>
            <a:endParaRPr lang="fr-F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42" name="Rectangle 2"/>
          <p:cNvSpPr>
            <a:spLocks noGrp="1" noChangeArrowheads="1"/>
          </p:cNvSpPr>
          <p:nvPr>
            <p:ph type="ctrTitle"/>
          </p:nvPr>
        </p:nvSpPr>
        <p:spPr>
          <a:xfrm>
            <a:off x="250825" y="0"/>
            <a:ext cx="8458200" cy="576263"/>
          </a:xfrm>
        </p:spPr>
        <p:txBody>
          <a:bodyPr/>
          <a:lstStyle/>
          <a:p>
            <a:pPr eaLnBrk="1" hangingPunct="1"/>
            <a:r>
              <a:rPr lang="fr-FR" sz="2800" smtClean="0">
                <a:solidFill>
                  <a:schemeClr val="bg1"/>
                </a:solidFill>
              </a:rPr>
              <a:t>L’influence des médias approches de la réception</a:t>
            </a:r>
          </a:p>
        </p:txBody>
      </p:sp>
      <p:sp>
        <p:nvSpPr>
          <p:cNvPr id="6" name="ZoneTexte 5"/>
          <p:cNvSpPr txBox="1"/>
          <p:nvPr/>
        </p:nvSpPr>
        <p:spPr>
          <a:xfrm>
            <a:off x="611188" y="2060575"/>
            <a:ext cx="7993062" cy="4278313"/>
          </a:xfrm>
          <a:prstGeom prst="rect">
            <a:avLst/>
          </a:prstGeom>
          <a:noFill/>
        </p:spPr>
        <p:txBody>
          <a:bodyPr>
            <a:spAutoFit/>
          </a:bodyPr>
          <a:lstStyle/>
          <a:p>
            <a:pPr algn="l">
              <a:defRPr/>
            </a:pPr>
            <a:r>
              <a:rPr lang="fr-FR" sz="2000" dirty="0">
                <a:latin typeface="+mn-lt"/>
              </a:rPr>
              <a:t>Le behaviourisme </a:t>
            </a:r>
            <a:br>
              <a:rPr lang="fr-FR" sz="2000" dirty="0">
                <a:latin typeface="+mn-lt"/>
              </a:rPr>
            </a:br>
            <a:r>
              <a:rPr lang="fr-FR" sz="2000" dirty="0">
                <a:latin typeface="+mn-lt"/>
              </a:rPr>
              <a:t>	(medias puissants sujets faibles, protection des 	consommateurs, censure)</a:t>
            </a:r>
          </a:p>
          <a:p>
            <a:pPr algn="l">
              <a:defRPr/>
            </a:pPr>
            <a:r>
              <a:rPr lang="fr-FR" sz="2000" dirty="0">
                <a:latin typeface="+mn-lt"/>
              </a:rPr>
              <a:t>Ecole fonctionnaliste </a:t>
            </a:r>
          </a:p>
          <a:p>
            <a:pPr algn="l">
              <a:defRPr/>
            </a:pPr>
            <a:r>
              <a:rPr lang="fr-FR" sz="2000" dirty="0">
                <a:latin typeface="+mn-lt"/>
              </a:rPr>
              <a:t>	 La liberté du consommateur (Paul  Lazarsfeld)</a:t>
            </a:r>
            <a:br>
              <a:rPr lang="fr-FR" sz="2000" dirty="0">
                <a:latin typeface="+mn-lt"/>
              </a:rPr>
            </a:br>
            <a:r>
              <a:rPr lang="fr-FR" sz="2000" dirty="0">
                <a:latin typeface="+mn-lt"/>
              </a:rPr>
              <a:t>	Usages et gratifications  : info  &amp; divertissement 	(Lazarsfeld et Merton)</a:t>
            </a:r>
          </a:p>
          <a:p>
            <a:pPr algn="l">
              <a:defRPr/>
            </a:pPr>
            <a:r>
              <a:rPr lang="fr-FR" sz="2000" dirty="0">
                <a:latin typeface="+mn-lt"/>
              </a:rPr>
              <a:t>Ecole de Francfort </a:t>
            </a:r>
            <a:br>
              <a:rPr lang="fr-FR" sz="2000" dirty="0">
                <a:latin typeface="+mn-lt"/>
              </a:rPr>
            </a:br>
            <a:r>
              <a:rPr lang="fr-FR" sz="2000" dirty="0">
                <a:latin typeface="+mn-lt"/>
              </a:rPr>
              <a:t>	Appropriation des médias , destruction de la 	subjectivité, instrument de domination des groupes 	financiers </a:t>
            </a:r>
          </a:p>
          <a:p>
            <a:pPr>
              <a:defRPr/>
            </a:pPr>
            <a:endParaRPr lang="fr-FR" dirty="0"/>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5171" name="Rectangle 3"/>
          <p:cNvSpPr>
            <a:spLocks noGrp="1" noChangeArrowheads="1"/>
          </p:cNvSpPr>
          <p:nvPr>
            <p:ph type="subTitle" idx="1"/>
          </p:nvPr>
        </p:nvSpPr>
        <p:spPr>
          <a:xfrm>
            <a:off x="762000" y="2514600"/>
            <a:ext cx="7848600" cy="2209800"/>
          </a:xfrm>
          <a:ln>
            <a:solidFill>
              <a:srgbClr val="FFFF00"/>
            </a:solidFill>
          </a:ln>
        </p:spPr>
        <p:txBody>
          <a:bodyPr>
            <a:normAutofit fontScale="92500"/>
          </a:bodyPr>
          <a:lstStyle/>
          <a:p>
            <a:pPr eaLnBrk="1" fontAlgn="auto" hangingPunct="1">
              <a:spcAft>
                <a:spcPts val="0"/>
              </a:spcAft>
              <a:buFont typeface="Wingdings 2"/>
              <a:buNone/>
              <a:defRPr/>
            </a:pPr>
            <a:endParaRPr lang="fr-FR" smtClean="0"/>
          </a:p>
          <a:p>
            <a:pPr eaLnBrk="1" fontAlgn="auto" hangingPunct="1">
              <a:spcAft>
                <a:spcPts val="0"/>
              </a:spcAft>
              <a:buSzPct val="135000"/>
              <a:buFont typeface="Wingdings" pitchFamily="2" charset="2"/>
              <a:buChar char="§"/>
              <a:defRPr/>
            </a:pPr>
            <a:r>
              <a:rPr lang="fr-FR" sz="3200" smtClean="0"/>
              <a:t>La scénarisation de l’information</a:t>
            </a:r>
          </a:p>
          <a:p>
            <a:pPr eaLnBrk="1" fontAlgn="auto" hangingPunct="1">
              <a:spcAft>
                <a:spcPts val="0"/>
              </a:spcAft>
              <a:buSzPct val="135000"/>
              <a:buFont typeface="Wingdings" pitchFamily="2" charset="2"/>
              <a:buChar char="§"/>
              <a:defRPr/>
            </a:pPr>
            <a:r>
              <a:rPr lang="fr-FR" sz="3200" smtClean="0"/>
              <a:t>La montée de l’image</a:t>
            </a:r>
          </a:p>
          <a:p>
            <a:pPr eaLnBrk="1" fontAlgn="auto" hangingPunct="1">
              <a:spcAft>
                <a:spcPts val="0"/>
              </a:spcAft>
              <a:buSzPct val="135000"/>
              <a:buFont typeface="Wingdings" pitchFamily="2" charset="2"/>
              <a:buChar char="§"/>
              <a:defRPr/>
            </a:pPr>
            <a:r>
              <a:rPr lang="fr-FR" sz="3200" smtClean="0"/>
              <a:t>L’impératif de rentabilité</a:t>
            </a:r>
          </a:p>
        </p:txBody>
      </p:sp>
      <p:sp>
        <p:nvSpPr>
          <p:cNvPr id="164867" name="Rectangle 2"/>
          <p:cNvSpPr>
            <a:spLocks noGrp="1" noChangeArrowheads="1"/>
          </p:cNvSpPr>
          <p:nvPr>
            <p:ph type="ctrTitle"/>
          </p:nvPr>
        </p:nvSpPr>
        <p:spPr>
          <a:xfrm>
            <a:off x="685800" y="762000"/>
            <a:ext cx="8458200" cy="1141413"/>
          </a:xfrm>
          <a:noFill/>
        </p:spPr>
        <p:txBody>
          <a:bodyPr/>
          <a:lstStyle/>
          <a:p>
            <a:pPr eaLnBrk="1" hangingPunct="1"/>
            <a:r>
              <a:rPr lang="fr-FR" smtClean="0"/>
              <a:t>Une Presse en évolution</a:t>
            </a:r>
            <a:endParaRPr lang="fr-FR" sz="5500" smtClean="0"/>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250825" y="0"/>
            <a:ext cx="8591550" cy="515938"/>
          </a:xfrm>
        </p:spPr>
        <p:txBody>
          <a:bodyPr/>
          <a:lstStyle/>
          <a:p>
            <a:pPr eaLnBrk="1" hangingPunct="1"/>
            <a:r>
              <a:rPr lang="fr-FR" smtClean="0">
                <a:solidFill>
                  <a:schemeClr val="bg1"/>
                </a:solidFill>
              </a:rPr>
              <a:t>L’information  des médias</a:t>
            </a:r>
          </a:p>
        </p:txBody>
      </p:sp>
      <p:sp>
        <p:nvSpPr>
          <p:cNvPr id="165891" name="Rectangle 3"/>
          <p:cNvSpPr>
            <a:spLocks noGrp="1" noChangeArrowheads="1"/>
          </p:cNvSpPr>
          <p:nvPr>
            <p:ph sz="quarter" idx="1"/>
          </p:nvPr>
        </p:nvSpPr>
        <p:spPr>
          <a:xfrm>
            <a:off x="611188" y="1981200"/>
            <a:ext cx="8304212" cy="4114800"/>
          </a:xfrm>
        </p:spPr>
        <p:txBody>
          <a:bodyPr/>
          <a:lstStyle/>
          <a:p>
            <a:pPr eaLnBrk="1" hangingPunct="1"/>
            <a:r>
              <a:rPr lang="fr-FR" smtClean="0"/>
              <a:t>Genèse de l’information</a:t>
            </a:r>
          </a:p>
          <a:p>
            <a:pPr eaLnBrk="1" hangingPunct="1"/>
            <a:r>
              <a:rPr lang="fr-FR" smtClean="0"/>
              <a:t>Un processus complexe généralement  passé sous silence</a:t>
            </a:r>
          </a:p>
          <a:p>
            <a:pPr eaLnBrk="1" hangingPunct="1"/>
            <a:r>
              <a:rPr lang="fr-FR" smtClean="0"/>
              <a:t>L’information de va pas de soi</a:t>
            </a:r>
          </a:p>
          <a:p>
            <a:pPr eaLnBrk="1" hangingPunct="1"/>
            <a:r>
              <a:rPr lang="fr-FR" smtClean="0"/>
              <a:t>Force du média  de considérer que l’information est une réalité évidente</a:t>
            </a:r>
          </a:p>
        </p:txBody>
      </p:sp>
      <p:sp>
        <p:nvSpPr>
          <p:cNvPr id="4" name="Espace réservé du numéro de diapositive 3"/>
          <p:cNvSpPr>
            <a:spLocks noGrp="1"/>
          </p:cNvSpPr>
          <p:nvPr>
            <p:ph type="sldNum" sz="quarter" idx="12"/>
          </p:nvPr>
        </p:nvSpPr>
        <p:spPr/>
        <p:txBody>
          <a:bodyPr/>
          <a:lstStyle/>
          <a:p>
            <a:pPr>
              <a:defRPr/>
            </a:pPr>
            <a:fld id="{BF75F506-0D46-4657-AE21-7D6A950C5764}" type="slidenum">
              <a:rPr lang="fr-FR" smtClean="0"/>
              <a:pPr>
                <a:defRPr/>
              </a:pPr>
              <a:t>167</a:t>
            </a:fld>
            <a:endParaRPr lang="fr-FR"/>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normAutofit fontScale="90000"/>
          </a:bodyPr>
          <a:lstStyle/>
          <a:p>
            <a:pPr eaLnBrk="1" fontAlgn="auto" hangingPunct="1">
              <a:spcAft>
                <a:spcPts val="0"/>
              </a:spcAft>
              <a:defRPr/>
            </a:pPr>
            <a:r>
              <a:rPr lang="fr-FR" dirty="0" smtClean="0">
                <a:solidFill>
                  <a:schemeClr val="bg1"/>
                </a:solidFill>
              </a:rPr>
              <a:t>L’information</a:t>
            </a:r>
            <a:br>
              <a:rPr lang="fr-FR" dirty="0" smtClean="0">
                <a:solidFill>
                  <a:schemeClr val="bg1"/>
                </a:solidFill>
              </a:rPr>
            </a:br>
            <a:endParaRPr lang="fr-FR" dirty="0" smtClean="0">
              <a:solidFill>
                <a:schemeClr val="bg1"/>
              </a:solidFill>
            </a:endParaRPr>
          </a:p>
        </p:txBody>
      </p:sp>
      <p:sp>
        <p:nvSpPr>
          <p:cNvPr id="166915" name="Rectangle 3"/>
          <p:cNvSpPr>
            <a:spLocks noGrp="1" noChangeArrowheads="1"/>
          </p:cNvSpPr>
          <p:nvPr>
            <p:ph sz="quarter" idx="1"/>
          </p:nvPr>
        </p:nvSpPr>
        <p:spPr>
          <a:xfrm>
            <a:off x="468313" y="1981200"/>
            <a:ext cx="8447087" cy="4114800"/>
          </a:xfrm>
        </p:spPr>
        <p:txBody>
          <a:bodyPr/>
          <a:lstStyle/>
          <a:p>
            <a:pPr eaLnBrk="1" hangingPunct="1"/>
            <a:r>
              <a:rPr lang="fr-FR" smtClean="0"/>
              <a:t>Le fait  ( Wittgenstein : le monde est tout ce qui arrive. Le monde est l’ensemble des faits, non pas des choses)</a:t>
            </a:r>
          </a:p>
          <a:p>
            <a:pPr eaLnBrk="1" hangingPunct="1"/>
            <a:r>
              <a:rPr lang="fr-FR" smtClean="0"/>
              <a:t>L’événement : la rupture dans la trame des faits, la déchirure d’un continuum</a:t>
            </a:r>
          </a:p>
          <a:p>
            <a:pPr eaLnBrk="1" hangingPunct="1"/>
            <a:r>
              <a:rPr lang="fr-FR" smtClean="0"/>
              <a:t>La mise en récit de l’événement</a:t>
            </a:r>
          </a:p>
          <a:p>
            <a:pPr eaLnBrk="1" hangingPunct="1"/>
            <a:r>
              <a:rPr lang="fr-FR" smtClean="0"/>
              <a:t>L’information presse comme récit d’un événement</a:t>
            </a:r>
          </a:p>
          <a:p>
            <a:pPr eaLnBrk="1" hangingPunct="1"/>
            <a:endParaRPr lang="fr-FR" smtClean="0"/>
          </a:p>
        </p:txBody>
      </p:sp>
      <p:sp>
        <p:nvSpPr>
          <p:cNvPr id="4" name="Espace réservé du numéro de diapositive 3"/>
          <p:cNvSpPr>
            <a:spLocks noGrp="1"/>
          </p:cNvSpPr>
          <p:nvPr>
            <p:ph type="sldNum" sz="quarter" idx="12"/>
          </p:nvPr>
        </p:nvSpPr>
        <p:spPr/>
        <p:txBody>
          <a:bodyPr/>
          <a:lstStyle/>
          <a:p>
            <a:pPr>
              <a:defRPr/>
            </a:pPr>
            <a:fld id="{BF75F506-0D46-4657-AE21-7D6A950C5764}" type="slidenum">
              <a:rPr lang="fr-FR" smtClean="0"/>
              <a:pPr>
                <a:defRPr/>
              </a:pPr>
              <a:t>168</a:t>
            </a:fld>
            <a:endParaRPr lang="fr-F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755650" y="0"/>
            <a:ext cx="7872413" cy="627063"/>
          </a:xfrm>
        </p:spPr>
        <p:txBody>
          <a:bodyPr/>
          <a:lstStyle/>
          <a:p>
            <a:pPr eaLnBrk="1" hangingPunct="1"/>
            <a:r>
              <a:rPr lang="fr-FR" smtClean="0">
                <a:solidFill>
                  <a:schemeClr val="bg1"/>
                </a:solidFill>
              </a:rPr>
              <a:t>Sémiotique de l’événement</a:t>
            </a:r>
          </a:p>
        </p:txBody>
      </p:sp>
      <p:sp>
        <p:nvSpPr>
          <p:cNvPr id="167939" name="Rectangle 3"/>
          <p:cNvSpPr>
            <a:spLocks noGrp="1" noChangeArrowheads="1"/>
          </p:cNvSpPr>
          <p:nvPr>
            <p:ph sz="quarter" idx="1"/>
          </p:nvPr>
        </p:nvSpPr>
        <p:spPr>
          <a:xfrm>
            <a:off x="468313" y="1981200"/>
            <a:ext cx="8447087" cy="4114800"/>
          </a:xfrm>
        </p:spPr>
        <p:txBody>
          <a:bodyPr/>
          <a:lstStyle/>
          <a:p>
            <a:pPr eaLnBrk="1" hangingPunct="1"/>
            <a:r>
              <a:rPr lang="fr-FR" smtClean="0"/>
              <a:t>Le référent : la réalité survenue dans l’histoire </a:t>
            </a:r>
            <a:br>
              <a:rPr lang="fr-FR" smtClean="0"/>
            </a:br>
            <a:r>
              <a:rPr lang="fr-FR" smtClean="0"/>
              <a:t>( ex un avion sur une tour à NY le 11/09/01)</a:t>
            </a:r>
          </a:p>
          <a:p>
            <a:pPr eaLnBrk="1" hangingPunct="1"/>
            <a:r>
              <a:rPr lang="fr-FR" smtClean="0"/>
              <a:t>Le signifiant  ce qu nous permet de le dire, de le raconter, de le représenter, ce que nous en savons, l’ensemble des témoignages  sur l’événement, des documents des archives</a:t>
            </a:r>
          </a:p>
          <a:p>
            <a:pPr eaLnBrk="1" hangingPunct="1"/>
            <a:r>
              <a:rPr lang="fr-FR" smtClean="0"/>
              <a:t>Le signifié ce qui le rend interprétable et le renvoie à un système d’interprétation et de culture</a:t>
            </a:r>
          </a:p>
        </p:txBody>
      </p:sp>
      <p:sp>
        <p:nvSpPr>
          <p:cNvPr id="4" name="Espace réservé du numéro de diapositive 3"/>
          <p:cNvSpPr>
            <a:spLocks noGrp="1"/>
          </p:cNvSpPr>
          <p:nvPr>
            <p:ph type="sldNum" sz="quarter" idx="12"/>
          </p:nvPr>
        </p:nvSpPr>
        <p:spPr/>
        <p:txBody>
          <a:bodyPr/>
          <a:lstStyle/>
          <a:p>
            <a:pPr>
              <a:defRPr/>
            </a:pPr>
            <a:fld id="{BF75F506-0D46-4657-AE21-7D6A950C5764}" type="slidenum">
              <a:rPr lang="fr-FR" smtClean="0"/>
              <a:pPr>
                <a:defRPr/>
              </a:pPr>
              <a:t>169</a:t>
            </a:fld>
            <a:endParaRPr lang="fr-F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9750" y="0"/>
            <a:ext cx="8382000" cy="566738"/>
          </a:xfrm>
        </p:spPr>
        <p:txBody>
          <a:bodyPr/>
          <a:lstStyle/>
          <a:p>
            <a:pPr eaLnBrk="1" hangingPunct="1"/>
            <a:r>
              <a:rPr lang="fr-FR" smtClean="0">
                <a:solidFill>
                  <a:schemeClr val="bg1"/>
                </a:solidFill>
              </a:rPr>
              <a:t>Le contrat de communication</a:t>
            </a:r>
          </a:p>
        </p:txBody>
      </p:sp>
      <p:sp>
        <p:nvSpPr>
          <p:cNvPr id="32771" name="Rectangle 3"/>
          <p:cNvSpPr>
            <a:spLocks noGrp="1" noChangeArrowheads="1"/>
          </p:cNvSpPr>
          <p:nvPr>
            <p:ph sz="quarter" idx="1"/>
          </p:nvPr>
        </p:nvSpPr>
        <p:spPr>
          <a:xfrm>
            <a:off x="900113" y="1981200"/>
            <a:ext cx="8015287" cy="4114800"/>
          </a:xfrm>
        </p:spPr>
        <p:txBody>
          <a:bodyPr/>
          <a:lstStyle/>
          <a:p>
            <a:pPr eaLnBrk="1" hangingPunct="1"/>
            <a:r>
              <a:rPr lang="fr-FR" smtClean="0"/>
              <a:t>Les finalités des acteurs</a:t>
            </a:r>
          </a:p>
          <a:p>
            <a:pPr eaLnBrk="1" hangingPunct="1"/>
            <a:r>
              <a:rPr lang="fr-FR" smtClean="0"/>
              <a:t>Le dispostif</a:t>
            </a:r>
          </a:p>
          <a:p>
            <a:pPr eaLnBrk="1" hangingPunct="1"/>
            <a:r>
              <a:rPr lang="fr-FR" smtClean="0"/>
              <a:t>Les contraintes discursives</a:t>
            </a:r>
          </a:p>
          <a:p>
            <a:pPr lvl="1" eaLnBrk="1" hangingPunct="1"/>
            <a:r>
              <a:rPr lang="fr-FR" smtClean="0"/>
              <a:t>Espace de locution( je parle au  nom de quoi)</a:t>
            </a:r>
          </a:p>
          <a:p>
            <a:pPr lvl="1" eaLnBrk="1" hangingPunct="1"/>
            <a:r>
              <a:rPr lang="fr-FR" smtClean="0"/>
              <a:t>Espace de relation</a:t>
            </a:r>
          </a:p>
          <a:p>
            <a:pPr lvl="1" eaLnBrk="1" hangingPunct="1"/>
            <a:r>
              <a:rPr lang="fr-FR" smtClean="0"/>
              <a:t>Espace de thématisation</a:t>
            </a:r>
          </a:p>
          <a:p>
            <a:pPr eaLnBrk="1" hangingPunct="1"/>
            <a:endParaRPr lang="fr-FR" smtClean="0"/>
          </a:p>
          <a:p>
            <a:pPr eaLnBrk="1" hangingPunct="1"/>
            <a:endParaRPr lang="fr-FR" smtClean="0"/>
          </a:p>
        </p:txBody>
      </p:sp>
      <p:sp>
        <p:nvSpPr>
          <p:cNvPr id="4" name="Espace réservé du numéro de diapositive 3"/>
          <p:cNvSpPr>
            <a:spLocks noGrp="1"/>
          </p:cNvSpPr>
          <p:nvPr>
            <p:ph type="sldNum" sz="quarter" idx="12"/>
          </p:nvPr>
        </p:nvSpPr>
        <p:spPr/>
        <p:txBody>
          <a:bodyPr/>
          <a:lstStyle/>
          <a:p>
            <a:pPr>
              <a:defRPr/>
            </a:pPr>
            <a:fld id="{BF75F506-0D46-4657-AE21-7D6A950C5764}" type="slidenum">
              <a:rPr lang="fr-FR" smtClean="0"/>
              <a:pPr>
                <a:defRPr/>
              </a:pPr>
              <a:t>17</a:t>
            </a:fld>
            <a:endParaRPr lang="fr-FR"/>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250825" y="0"/>
            <a:ext cx="8664575" cy="627063"/>
          </a:xfrm>
        </p:spPr>
        <p:txBody>
          <a:bodyPr/>
          <a:lstStyle/>
          <a:p>
            <a:pPr eaLnBrk="1" hangingPunct="1"/>
            <a:r>
              <a:rPr lang="fr-FR" smtClean="0">
                <a:solidFill>
                  <a:schemeClr val="bg1"/>
                </a:solidFill>
              </a:rPr>
              <a:t>Les trois catégories de l’événement</a:t>
            </a:r>
          </a:p>
        </p:txBody>
      </p:sp>
      <p:sp>
        <p:nvSpPr>
          <p:cNvPr id="168963" name="Rectangle 3"/>
          <p:cNvSpPr>
            <a:spLocks noGrp="1" noChangeArrowheads="1"/>
          </p:cNvSpPr>
          <p:nvPr>
            <p:ph sz="quarter" idx="1"/>
          </p:nvPr>
        </p:nvSpPr>
        <p:spPr>
          <a:xfrm>
            <a:off x="539750" y="1916113"/>
            <a:ext cx="8604250" cy="4114800"/>
          </a:xfrm>
        </p:spPr>
        <p:txBody>
          <a:bodyPr/>
          <a:lstStyle/>
          <a:p>
            <a:pPr eaLnBrk="1" hangingPunct="1"/>
            <a:r>
              <a:rPr lang="fr-FR" sz="2800" smtClean="0"/>
              <a:t>événement réel ( ce qui arrive)</a:t>
            </a:r>
          </a:p>
          <a:p>
            <a:pPr eaLnBrk="1" hangingPunct="1"/>
            <a:r>
              <a:rPr lang="fr-FR" sz="2800" smtClean="0"/>
              <a:t>événement symbolique (ce qui est représenté)</a:t>
            </a:r>
          </a:p>
          <a:p>
            <a:pPr eaLnBrk="1" hangingPunct="1"/>
            <a:r>
              <a:rPr lang="fr-FR" sz="2800" smtClean="0"/>
              <a:t>événement imaginaire(ce dit la rumeur)</a:t>
            </a:r>
          </a:p>
          <a:p>
            <a:pPr eaLnBrk="1" hangingPunct="1"/>
            <a:endParaRPr lang="fr-FR" sz="2800" smtClean="0"/>
          </a:p>
          <a:p>
            <a:pPr eaLnBrk="1" hangingPunct="1"/>
            <a:r>
              <a:rPr lang="fr-FR" sz="2800" smtClean="0"/>
              <a:t>Lamizet : Sémiotique de l’événement :</a:t>
            </a:r>
            <a:br>
              <a:rPr lang="fr-FR" sz="2800" smtClean="0"/>
            </a:br>
            <a:r>
              <a:rPr lang="fr-FR" sz="2800" smtClean="0"/>
              <a:t>la construction de l’événement symbolique est le travail du journaliste,il ouvre matière à interprétation</a:t>
            </a:r>
          </a:p>
        </p:txBody>
      </p:sp>
      <p:sp>
        <p:nvSpPr>
          <p:cNvPr id="4" name="Espace réservé du numéro de diapositive 3"/>
          <p:cNvSpPr>
            <a:spLocks noGrp="1"/>
          </p:cNvSpPr>
          <p:nvPr>
            <p:ph type="sldNum" sz="quarter" idx="12"/>
          </p:nvPr>
        </p:nvSpPr>
        <p:spPr/>
        <p:txBody>
          <a:bodyPr/>
          <a:lstStyle/>
          <a:p>
            <a:pPr>
              <a:defRPr/>
            </a:pPr>
            <a:fld id="{BF75F506-0D46-4657-AE21-7D6A950C5764}" type="slidenum">
              <a:rPr lang="fr-FR" smtClean="0"/>
              <a:pPr>
                <a:defRPr/>
              </a:pPr>
              <a:t>170</a:t>
            </a:fld>
            <a:endParaRPr lang="fr-FR"/>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685800" y="608013"/>
            <a:ext cx="8229600" cy="1143000"/>
          </a:xfrm>
          <a:noFill/>
        </p:spPr>
        <p:txBody>
          <a:bodyPr/>
          <a:lstStyle/>
          <a:p>
            <a:pPr eaLnBrk="1" hangingPunct="1"/>
            <a:r>
              <a:rPr lang="fr-FR" smtClean="0">
                <a:solidFill>
                  <a:srgbClr val="8C438F"/>
                </a:solidFill>
              </a:rPr>
              <a:t>Communication – Information</a:t>
            </a:r>
            <a:br>
              <a:rPr lang="fr-FR" smtClean="0">
                <a:solidFill>
                  <a:srgbClr val="8C438F"/>
                </a:solidFill>
              </a:rPr>
            </a:br>
            <a:r>
              <a:rPr lang="fr-FR" smtClean="0">
                <a:solidFill>
                  <a:srgbClr val="8C438F"/>
                </a:solidFill>
              </a:rPr>
              <a:t>les objectifs antagonistes</a:t>
            </a:r>
          </a:p>
        </p:txBody>
      </p:sp>
      <p:sp>
        <p:nvSpPr>
          <p:cNvPr id="169987" name="Rectangle 3"/>
          <p:cNvSpPr>
            <a:spLocks noGrp="1" noChangeArrowheads="1"/>
          </p:cNvSpPr>
          <p:nvPr>
            <p:ph sz="quarter" idx="1"/>
          </p:nvPr>
        </p:nvSpPr>
        <p:spPr>
          <a:xfrm>
            <a:off x="609600" y="2819400"/>
            <a:ext cx="3962400" cy="1981200"/>
          </a:xfrm>
        </p:spPr>
        <p:txBody>
          <a:bodyPr/>
          <a:lstStyle/>
          <a:p>
            <a:pPr eaLnBrk="1" hangingPunct="1"/>
            <a:r>
              <a:rPr lang="fr-FR" smtClean="0"/>
              <a:t>Quoi de neuf ?</a:t>
            </a:r>
          </a:p>
          <a:p>
            <a:pPr eaLnBrk="1" hangingPunct="1"/>
            <a:r>
              <a:rPr lang="fr-FR" smtClean="0"/>
              <a:t>Est ce important ?</a:t>
            </a:r>
          </a:p>
          <a:p>
            <a:pPr eaLnBrk="1" hangingPunct="1"/>
            <a:r>
              <a:rPr lang="fr-FR" smtClean="0"/>
              <a:t>Y a t’il un changement ?</a:t>
            </a:r>
          </a:p>
        </p:txBody>
      </p:sp>
      <p:sp>
        <p:nvSpPr>
          <p:cNvPr id="169988" name="Rectangle 4"/>
          <p:cNvSpPr>
            <a:spLocks noChangeArrowheads="1"/>
          </p:cNvSpPr>
          <p:nvPr/>
        </p:nvSpPr>
        <p:spPr bwMode="auto">
          <a:xfrm>
            <a:off x="4267200" y="2895600"/>
            <a:ext cx="4495800" cy="1981200"/>
          </a:xfrm>
          <a:prstGeom prst="rect">
            <a:avLst/>
          </a:prstGeom>
          <a:noFill/>
          <a:ln w="9525">
            <a:noFill/>
            <a:miter lim="800000"/>
            <a:headEnd/>
            <a:tailEnd/>
          </a:ln>
        </p:spPr>
        <p:txBody>
          <a:bodyPr lIns="92075" tIns="46038" rIns="92075" bIns="46038"/>
          <a:lstStyle/>
          <a:p>
            <a:pPr marL="342900" indent="-342900" algn="l">
              <a:spcBef>
                <a:spcPct val="20000"/>
              </a:spcBef>
              <a:buClr>
                <a:schemeClr val="hlink"/>
              </a:buClr>
              <a:buSzPct val="60000"/>
              <a:buFont typeface="Wingdings" pitchFamily="2" charset="2"/>
              <a:buChar char="n"/>
            </a:pPr>
            <a:r>
              <a:rPr lang="fr-FR" b="0">
                <a:latin typeface="Arial" pitchFamily="34" charset="0"/>
              </a:rPr>
              <a:t>Est ce stratégique, opérationnel,  technique? </a:t>
            </a:r>
          </a:p>
          <a:p>
            <a:pPr marL="342900" indent="-342900" algn="l">
              <a:spcBef>
                <a:spcPct val="20000"/>
              </a:spcBef>
              <a:buClr>
                <a:schemeClr val="hlink"/>
              </a:buClr>
              <a:buSzPct val="60000"/>
              <a:buFont typeface="Wingdings" pitchFamily="2" charset="2"/>
              <a:buChar char="n"/>
            </a:pPr>
            <a:r>
              <a:rPr lang="fr-FR" b="0">
                <a:latin typeface="Arial" pitchFamily="34" charset="0"/>
              </a:rPr>
              <a:t>Est ce positif ?</a:t>
            </a:r>
          </a:p>
          <a:p>
            <a:pPr marL="342900" indent="-342900" algn="l">
              <a:spcBef>
                <a:spcPct val="20000"/>
              </a:spcBef>
              <a:buClr>
                <a:schemeClr val="hlink"/>
              </a:buClr>
              <a:buSzPct val="60000"/>
              <a:buFont typeface="Wingdings" pitchFamily="2" charset="2"/>
              <a:buChar char="n"/>
            </a:pPr>
            <a:r>
              <a:rPr lang="fr-FR" b="0">
                <a:latin typeface="Arial" pitchFamily="34" charset="0"/>
              </a:rPr>
              <a:t>Quelle est la cible ?</a:t>
            </a:r>
          </a:p>
        </p:txBody>
      </p:sp>
      <p:sp>
        <p:nvSpPr>
          <p:cNvPr id="5" name="Espace réservé du numéro de diapositive 4"/>
          <p:cNvSpPr>
            <a:spLocks noGrp="1"/>
          </p:cNvSpPr>
          <p:nvPr>
            <p:ph type="sldNum" sz="quarter" idx="12"/>
          </p:nvPr>
        </p:nvSpPr>
        <p:spPr/>
        <p:txBody>
          <a:bodyPr/>
          <a:lstStyle/>
          <a:p>
            <a:pPr>
              <a:defRPr/>
            </a:pPr>
            <a:fld id="{BF75F506-0D46-4657-AE21-7D6A950C5764}" type="slidenum">
              <a:rPr lang="fr-FR" smtClean="0"/>
              <a:pPr>
                <a:defRPr/>
              </a:pPr>
              <a:t>171</a:t>
            </a:fld>
            <a:endParaRPr lang="fr-FR"/>
          </a:p>
        </p:txBody>
      </p:sp>
    </p:spTree>
  </p:cSld>
  <p:clrMapOvr>
    <a:masterClrMapping/>
  </p:clrMapOvr>
  <p:transition>
    <p:cut/>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539750" y="0"/>
            <a:ext cx="8172450" cy="515938"/>
          </a:xfrm>
          <a:noFill/>
        </p:spPr>
        <p:txBody>
          <a:bodyPr/>
          <a:lstStyle/>
          <a:p>
            <a:pPr eaLnBrk="1" hangingPunct="1"/>
            <a:r>
              <a:rPr lang="fr-FR" smtClean="0">
                <a:solidFill>
                  <a:schemeClr val="bg1"/>
                </a:solidFill>
              </a:rPr>
              <a:t>Typologie des messages de communication</a:t>
            </a:r>
          </a:p>
        </p:txBody>
      </p:sp>
      <p:sp>
        <p:nvSpPr>
          <p:cNvPr id="171011" name="Rectangle 3"/>
          <p:cNvSpPr>
            <a:spLocks noGrp="1" noChangeArrowheads="1"/>
          </p:cNvSpPr>
          <p:nvPr>
            <p:ph sz="quarter" idx="1"/>
          </p:nvPr>
        </p:nvSpPr>
        <p:spPr>
          <a:xfrm>
            <a:off x="1258888" y="2205038"/>
            <a:ext cx="6324600" cy="4114800"/>
          </a:xfrm>
        </p:spPr>
        <p:txBody>
          <a:bodyPr/>
          <a:lstStyle/>
          <a:p>
            <a:pPr eaLnBrk="1" hangingPunct="1"/>
            <a:r>
              <a:rPr lang="fr-FR" smtClean="0"/>
              <a:t>Hiérarchie des thèmes</a:t>
            </a:r>
          </a:p>
          <a:p>
            <a:pPr eaLnBrk="1" hangingPunct="1">
              <a:buFont typeface="Wingdings" pitchFamily="2" charset="2"/>
              <a:buNone/>
            </a:pPr>
            <a:r>
              <a:rPr lang="fr-FR" smtClean="0"/>
              <a:t>		Message stratégique</a:t>
            </a:r>
          </a:p>
          <a:p>
            <a:pPr eaLnBrk="1" hangingPunct="1">
              <a:buFont typeface="Wingdings" pitchFamily="2" charset="2"/>
              <a:buNone/>
            </a:pPr>
            <a:r>
              <a:rPr lang="fr-FR" smtClean="0"/>
              <a:t>		Message opérationnel</a:t>
            </a:r>
          </a:p>
          <a:p>
            <a:pPr eaLnBrk="1" hangingPunct="1">
              <a:buFont typeface="Wingdings" pitchFamily="2" charset="2"/>
              <a:buNone/>
            </a:pPr>
            <a:r>
              <a:rPr lang="fr-FR" smtClean="0"/>
              <a:t>		Message technique</a:t>
            </a:r>
            <a:br>
              <a:rPr lang="fr-FR" smtClean="0"/>
            </a:br>
            <a:endParaRPr lang="fr-FR" smtClean="0"/>
          </a:p>
        </p:txBody>
      </p:sp>
      <p:sp>
        <p:nvSpPr>
          <p:cNvPr id="4" name="Espace réservé du numéro de diapositive 3"/>
          <p:cNvSpPr>
            <a:spLocks noGrp="1"/>
          </p:cNvSpPr>
          <p:nvPr>
            <p:ph type="sldNum" sz="quarter" idx="12"/>
          </p:nvPr>
        </p:nvSpPr>
        <p:spPr/>
        <p:txBody>
          <a:bodyPr/>
          <a:lstStyle/>
          <a:p>
            <a:pPr>
              <a:defRPr/>
            </a:pPr>
            <a:fld id="{BF75F506-0D46-4657-AE21-7D6A950C5764}" type="slidenum">
              <a:rPr lang="fr-FR" smtClean="0"/>
              <a:pPr>
                <a:defRPr/>
              </a:pPr>
              <a:t>172</a:t>
            </a:fld>
            <a:endParaRPr lang="fr-FR"/>
          </a:p>
        </p:txBody>
      </p:sp>
    </p:spTree>
  </p:cSld>
  <p:clrMapOvr>
    <a:masterClrMapping/>
  </p:clrMapOvr>
  <p:transition>
    <p:cut/>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1403350" y="1125538"/>
            <a:ext cx="6781800" cy="1143000"/>
          </a:xfrm>
          <a:noFill/>
        </p:spPr>
        <p:txBody>
          <a:bodyPr/>
          <a:lstStyle/>
          <a:p>
            <a:pPr eaLnBrk="1" hangingPunct="1"/>
            <a:r>
              <a:rPr lang="fr-FR" smtClean="0">
                <a:solidFill>
                  <a:srgbClr val="8C438F"/>
                </a:solidFill>
              </a:rPr>
              <a:t>Identification des émetteurs des messages de communication</a:t>
            </a:r>
          </a:p>
        </p:txBody>
      </p:sp>
      <p:sp>
        <p:nvSpPr>
          <p:cNvPr id="172035" name="Rectangle 3"/>
          <p:cNvSpPr>
            <a:spLocks noGrp="1" noChangeArrowheads="1"/>
          </p:cNvSpPr>
          <p:nvPr>
            <p:ph sz="quarter" idx="1"/>
          </p:nvPr>
        </p:nvSpPr>
        <p:spPr>
          <a:xfrm>
            <a:off x="1828800" y="1981200"/>
            <a:ext cx="7086600" cy="4114800"/>
          </a:xfrm>
        </p:spPr>
        <p:txBody>
          <a:bodyPr/>
          <a:lstStyle/>
          <a:p>
            <a:pPr eaLnBrk="1" hangingPunct="1"/>
            <a:endParaRPr lang="fr-FR" smtClean="0"/>
          </a:p>
          <a:p>
            <a:pPr eaLnBrk="1" hangingPunct="1"/>
            <a:r>
              <a:rPr lang="fr-FR" smtClean="0"/>
              <a:t>Choix des intervenants</a:t>
            </a:r>
          </a:p>
          <a:p>
            <a:pPr eaLnBrk="1" hangingPunct="1">
              <a:buFont typeface="Wingdings" pitchFamily="2" charset="2"/>
              <a:buNone/>
            </a:pPr>
            <a:r>
              <a:rPr lang="fr-FR" smtClean="0"/>
              <a:t>		Président</a:t>
            </a:r>
          </a:p>
          <a:p>
            <a:pPr eaLnBrk="1" hangingPunct="1">
              <a:buFont typeface="Wingdings" pitchFamily="2" charset="2"/>
              <a:buNone/>
            </a:pPr>
            <a:r>
              <a:rPr lang="fr-FR" smtClean="0"/>
              <a:t>		Directeur opérationnel</a:t>
            </a:r>
          </a:p>
          <a:p>
            <a:pPr eaLnBrk="1" hangingPunct="1">
              <a:buFont typeface="Wingdings" pitchFamily="2" charset="2"/>
              <a:buNone/>
            </a:pPr>
            <a:r>
              <a:rPr lang="fr-FR" smtClean="0"/>
              <a:t>		Chef de produit </a:t>
            </a:r>
          </a:p>
          <a:p>
            <a:pPr eaLnBrk="1" hangingPunct="1">
              <a:buFont typeface="Wingdings" pitchFamily="2" charset="2"/>
              <a:buNone/>
            </a:pPr>
            <a:r>
              <a:rPr lang="fr-FR" smtClean="0"/>
              <a:t>		Vécu : Agent d’exploitation, </a:t>
            </a:r>
            <a:br>
              <a:rPr lang="fr-FR" smtClean="0"/>
            </a:br>
            <a:r>
              <a:rPr lang="fr-FR" smtClean="0"/>
              <a:t>	Attaché de presse</a:t>
            </a:r>
            <a:br>
              <a:rPr lang="fr-FR" smtClean="0"/>
            </a:br>
            <a:r>
              <a:rPr lang="fr-FR" smtClean="0"/>
              <a:t>			</a:t>
            </a:r>
          </a:p>
        </p:txBody>
      </p:sp>
      <p:sp>
        <p:nvSpPr>
          <p:cNvPr id="4" name="Espace réservé du numéro de diapositive 3"/>
          <p:cNvSpPr>
            <a:spLocks noGrp="1"/>
          </p:cNvSpPr>
          <p:nvPr>
            <p:ph type="sldNum" sz="quarter" idx="12"/>
          </p:nvPr>
        </p:nvSpPr>
        <p:spPr/>
        <p:txBody>
          <a:bodyPr/>
          <a:lstStyle/>
          <a:p>
            <a:pPr>
              <a:defRPr/>
            </a:pPr>
            <a:fld id="{BF75F506-0D46-4657-AE21-7D6A950C5764}" type="slidenum">
              <a:rPr lang="fr-FR" smtClean="0"/>
              <a:pPr>
                <a:defRPr/>
              </a:pPr>
              <a:t>173</a:t>
            </a:fld>
            <a:endParaRPr lang="fr-FR"/>
          </a:p>
        </p:txBody>
      </p:sp>
    </p:spTree>
  </p:cSld>
  <p:clrMapOvr>
    <a:masterClrMapping/>
  </p:clrMapOvr>
  <p:transition>
    <p:cut/>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1371600" y="608013"/>
            <a:ext cx="7543800" cy="1143000"/>
          </a:xfrm>
          <a:noFill/>
        </p:spPr>
        <p:txBody>
          <a:bodyPr/>
          <a:lstStyle/>
          <a:p>
            <a:pPr eaLnBrk="1" hangingPunct="1"/>
            <a:r>
              <a:rPr lang="fr-FR" smtClean="0">
                <a:solidFill>
                  <a:srgbClr val="8C438F"/>
                </a:solidFill>
              </a:rPr>
              <a:t>Les outils des relations presse</a:t>
            </a:r>
          </a:p>
        </p:txBody>
      </p:sp>
      <p:sp>
        <p:nvSpPr>
          <p:cNvPr id="173059" name="Rectangle 3"/>
          <p:cNvSpPr>
            <a:spLocks noGrp="1" noChangeArrowheads="1"/>
          </p:cNvSpPr>
          <p:nvPr>
            <p:ph sz="quarter" idx="1"/>
          </p:nvPr>
        </p:nvSpPr>
        <p:spPr>
          <a:xfrm>
            <a:off x="827088" y="1981200"/>
            <a:ext cx="8088312" cy="4114800"/>
          </a:xfrm>
        </p:spPr>
        <p:txBody>
          <a:bodyPr/>
          <a:lstStyle/>
          <a:p>
            <a:pPr eaLnBrk="1" hangingPunct="1">
              <a:buFont typeface="Wingdings" pitchFamily="2" charset="2"/>
              <a:buNone/>
            </a:pPr>
            <a:r>
              <a:rPr lang="fr-FR" sz="3600" smtClean="0"/>
              <a:t>Connaissance de la cible</a:t>
            </a:r>
          </a:p>
          <a:p>
            <a:pPr eaLnBrk="1" hangingPunct="1">
              <a:buFont typeface="Wingdings" pitchFamily="2" charset="2"/>
              <a:buNone/>
            </a:pPr>
            <a:r>
              <a:rPr lang="fr-FR" smtClean="0"/>
              <a:t>Fichier presse et bases de données</a:t>
            </a:r>
          </a:p>
          <a:p>
            <a:pPr eaLnBrk="1" hangingPunct="1">
              <a:buFont typeface="Wingdings" pitchFamily="2" charset="2"/>
              <a:buNone/>
            </a:pPr>
            <a:endParaRPr lang="fr-FR" smtClean="0"/>
          </a:p>
          <a:p>
            <a:pPr eaLnBrk="1" hangingPunct="1">
              <a:buFont typeface="Wingdings" pitchFamily="2" charset="2"/>
              <a:buNone/>
            </a:pPr>
            <a:r>
              <a:rPr lang="fr-FR" sz="3600" smtClean="0"/>
              <a:t>Vecteurs des relations presse</a:t>
            </a:r>
          </a:p>
          <a:p>
            <a:pPr eaLnBrk="1" hangingPunct="1">
              <a:buFont typeface="Wingdings" pitchFamily="2" charset="2"/>
              <a:buNone/>
            </a:pPr>
            <a:r>
              <a:rPr lang="fr-FR" smtClean="0"/>
              <a:t>Conférence de presse</a:t>
            </a:r>
          </a:p>
          <a:p>
            <a:pPr eaLnBrk="1" hangingPunct="1">
              <a:buFont typeface="Wingdings" pitchFamily="2" charset="2"/>
              <a:buNone/>
            </a:pPr>
            <a:r>
              <a:rPr lang="fr-FR" smtClean="0"/>
              <a:t>Dossier de Presse</a:t>
            </a:r>
          </a:p>
        </p:txBody>
      </p:sp>
      <p:sp>
        <p:nvSpPr>
          <p:cNvPr id="4" name="Espace réservé du numéro de diapositive 3"/>
          <p:cNvSpPr>
            <a:spLocks noGrp="1"/>
          </p:cNvSpPr>
          <p:nvPr>
            <p:ph type="sldNum" sz="quarter" idx="12"/>
          </p:nvPr>
        </p:nvSpPr>
        <p:spPr/>
        <p:txBody>
          <a:bodyPr/>
          <a:lstStyle/>
          <a:p>
            <a:pPr>
              <a:defRPr/>
            </a:pPr>
            <a:fld id="{BF75F506-0D46-4657-AE21-7D6A950C5764}" type="slidenum">
              <a:rPr lang="fr-FR" smtClean="0"/>
              <a:pPr>
                <a:defRPr/>
              </a:pPr>
              <a:t>174</a:t>
            </a:fld>
            <a:endParaRPr lang="fr-FR"/>
          </a:p>
        </p:txBody>
      </p:sp>
    </p:spTree>
  </p:cSld>
  <p:clrMapOvr>
    <a:masterClrMapping/>
  </p:clrMapOvr>
  <p:transition>
    <p:cut/>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1187450" y="0"/>
            <a:ext cx="7069138" cy="627063"/>
          </a:xfrm>
          <a:noFill/>
        </p:spPr>
        <p:txBody>
          <a:bodyPr/>
          <a:lstStyle/>
          <a:p>
            <a:pPr eaLnBrk="1" hangingPunct="1"/>
            <a:r>
              <a:rPr lang="fr-FR" smtClean="0">
                <a:solidFill>
                  <a:schemeClr val="bg1"/>
                </a:solidFill>
              </a:rPr>
              <a:t>Connaissance de la cible</a:t>
            </a:r>
          </a:p>
        </p:txBody>
      </p:sp>
      <p:sp>
        <p:nvSpPr>
          <p:cNvPr id="174083" name="Rectangle 3"/>
          <p:cNvSpPr>
            <a:spLocks noGrp="1" noChangeArrowheads="1"/>
          </p:cNvSpPr>
          <p:nvPr>
            <p:ph sz="quarter" idx="1"/>
          </p:nvPr>
        </p:nvSpPr>
        <p:spPr>
          <a:xfrm>
            <a:off x="301625" y="1527175"/>
            <a:ext cx="8504238" cy="4572000"/>
          </a:xfrm>
        </p:spPr>
        <p:txBody>
          <a:bodyPr/>
          <a:lstStyle/>
          <a:p>
            <a:pPr eaLnBrk="1" hangingPunct="1"/>
            <a:r>
              <a:rPr lang="fr-FR" smtClean="0"/>
              <a:t>Du fichier à la base de données</a:t>
            </a:r>
          </a:p>
          <a:p>
            <a:pPr eaLnBrk="1" hangingPunct="1"/>
            <a:endParaRPr lang="fr-FR" smtClean="0"/>
          </a:p>
        </p:txBody>
      </p:sp>
      <p:sp>
        <p:nvSpPr>
          <p:cNvPr id="174084" name="AutoShape 4"/>
          <p:cNvSpPr>
            <a:spLocks noChangeArrowheads="1"/>
          </p:cNvSpPr>
          <p:nvPr/>
        </p:nvSpPr>
        <p:spPr bwMode="auto">
          <a:xfrm>
            <a:off x="685800" y="3810000"/>
            <a:ext cx="1295400" cy="12192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solidFill>
          <a:ln w="9525">
            <a:solidFill>
              <a:schemeClr val="tx1"/>
            </a:solidFill>
            <a:miter lim="800000"/>
            <a:headEnd/>
            <a:tailEnd/>
          </a:ln>
        </p:spPr>
        <p:txBody>
          <a:bodyPr wrap="none" anchor="ctr"/>
          <a:lstStyle/>
          <a:p>
            <a:endParaRPr lang="fr-FR"/>
          </a:p>
        </p:txBody>
      </p:sp>
      <p:sp>
        <p:nvSpPr>
          <p:cNvPr id="148486" name="Text Box 5"/>
          <p:cNvSpPr txBox="1">
            <a:spLocks noChangeArrowheads="1"/>
          </p:cNvSpPr>
          <p:nvPr/>
        </p:nvSpPr>
        <p:spPr bwMode="auto">
          <a:xfrm>
            <a:off x="2286000" y="3559175"/>
            <a:ext cx="5237163" cy="1692275"/>
          </a:xfrm>
          <a:prstGeom prst="rect">
            <a:avLst/>
          </a:prstGeom>
          <a:noFill/>
          <a:ln w="9525">
            <a:noFill/>
            <a:miter lim="800000"/>
            <a:headEnd/>
            <a:tailEnd/>
          </a:ln>
        </p:spPr>
        <p:txBody>
          <a:bodyPr wrap="none">
            <a:spAutoFit/>
          </a:bodyPr>
          <a:lstStyle/>
          <a:p>
            <a:pPr algn="l">
              <a:spcBef>
                <a:spcPct val="0"/>
              </a:spcBef>
              <a:defRPr/>
            </a:pPr>
            <a:r>
              <a:rPr lang="fr-FR" sz="3200" b="0" dirty="0">
                <a:solidFill>
                  <a:schemeClr val="accent3"/>
                </a:solidFill>
                <a:latin typeface="+mj-lt"/>
              </a:rPr>
              <a:t>10 à 15% d’un fichier Presse</a:t>
            </a:r>
          </a:p>
          <a:p>
            <a:pPr algn="l">
              <a:spcBef>
                <a:spcPct val="0"/>
              </a:spcBef>
              <a:defRPr/>
            </a:pPr>
            <a:r>
              <a:rPr lang="fr-FR" sz="4000" dirty="0">
                <a:solidFill>
                  <a:schemeClr val="accent3"/>
                </a:solidFill>
                <a:latin typeface="+mj-lt"/>
              </a:rPr>
              <a:t>obsolète</a:t>
            </a:r>
          </a:p>
          <a:p>
            <a:pPr algn="l">
              <a:spcBef>
                <a:spcPct val="0"/>
              </a:spcBef>
              <a:defRPr/>
            </a:pPr>
            <a:r>
              <a:rPr lang="fr-FR" sz="3200" b="0" dirty="0">
                <a:solidFill>
                  <a:schemeClr val="accent3"/>
                </a:solidFill>
                <a:latin typeface="+mj-lt"/>
              </a:rPr>
              <a:t>au bout d’un an</a:t>
            </a:r>
          </a:p>
        </p:txBody>
      </p:sp>
      <p:sp>
        <p:nvSpPr>
          <p:cNvPr id="6" name="Espace réservé du numéro de diapositive 5"/>
          <p:cNvSpPr>
            <a:spLocks noGrp="1"/>
          </p:cNvSpPr>
          <p:nvPr>
            <p:ph type="sldNum" sz="quarter" idx="12"/>
          </p:nvPr>
        </p:nvSpPr>
        <p:spPr/>
        <p:txBody>
          <a:bodyPr/>
          <a:lstStyle/>
          <a:p>
            <a:pPr>
              <a:defRPr/>
            </a:pPr>
            <a:fld id="{BF75F506-0D46-4657-AE21-7D6A950C5764}" type="slidenum">
              <a:rPr lang="fr-FR" smtClean="0"/>
              <a:pPr>
                <a:defRPr/>
              </a:pPr>
              <a:t>175</a:t>
            </a:fld>
            <a:endParaRPr lang="fr-FR"/>
          </a:p>
        </p:txBody>
      </p:sp>
    </p:spTree>
  </p:cSld>
  <p:clrMapOvr>
    <a:masterClrMapping/>
  </p:clrMapOvr>
  <p:transition>
    <p:cut/>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1187450" y="0"/>
            <a:ext cx="7069138" cy="627063"/>
          </a:xfrm>
          <a:noFill/>
        </p:spPr>
        <p:txBody>
          <a:bodyPr/>
          <a:lstStyle/>
          <a:p>
            <a:pPr eaLnBrk="1" hangingPunct="1"/>
            <a:r>
              <a:rPr lang="fr-FR" smtClean="0">
                <a:solidFill>
                  <a:schemeClr val="bg1"/>
                </a:solidFill>
              </a:rPr>
              <a:t>BDD Presse</a:t>
            </a:r>
          </a:p>
        </p:txBody>
      </p:sp>
      <p:sp>
        <p:nvSpPr>
          <p:cNvPr id="10" name="ZoneTexte 9"/>
          <p:cNvSpPr txBox="1">
            <a:spLocks noChangeAspect="1"/>
          </p:cNvSpPr>
          <p:nvPr/>
        </p:nvSpPr>
        <p:spPr>
          <a:xfrm>
            <a:off x="2339975" y="1628775"/>
            <a:ext cx="1727200" cy="400050"/>
          </a:xfrm>
          <a:prstGeom prst="rect">
            <a:avLst/>
          </a:prstGeom>
          <a:solidFill>
            <a:schemeClr val="accent3">
              <a:lumMod val="40000"/>
              <a:lumOff val="60000"/>
            </a:schemeClr>
          </a:solidFill>
          <a:ln w="25400">
            <a:solidFill>
              <a:schemeClr val="accent3">
                <a:lumMod val="50000"/>
              </a:schemeClr>
            </a:solidFill>
          </a:ln>
        </p:spPr>
        <p:txBody>
          <a:bodyPr>
            <a:spAutoFit/>
          </a:bodyPr>
          <a:lstStyle/>
          <a:p>
            <a:pPr>
              <a:defRPr/>
            </a:pPr>
            <a:r>
              <a:rPr lang="fr-FR" sz="2000" dirty="0"/>
              <a:t>Gestion des contacts</a:t>
            </a:r>
          </a:p>
        </p:txBody>
      </p:sp>
      <p:sp>
        <p:nvSpPr>
          <p:cNvPr id="15" name="ZoneTexte 14"/>
          <p:cNvSpPr txBox="1"/>
          <p:nvPr/>
        </p:nvSpPr>
        <p:spPr>
          <a:xfrm>
            <a:off x="2627313" y="2133600"/>
            <a:ext cx="1152525" cy="400050"/>
          </a:xfrm>
          <a:prstGeom prst="rect">
            <a:avLst/>
          </a:prstGeom>
          <a:solidFill>
            <a:schemeClr val="accent4">
              <a:lumMod val="60000"/>
              <a:lumOff val="40000"/>
            </a:schemeClr>
          </a:solidFill>
          <a:ln>
            <a:solidFill>
              <a:schemeClr val="accent4">
                <a:lumMod val="75000"/>
              </a:schemeClr>
            </a:solidFill>
          </a:ln>
        </p:spPr>
        <p:txBody>
          <a:bodyPr>
            <a:spAutoFit/>
          </a:bodyPr>
          <a:lstStyle/>
          <a:p>
            <a:pPr>
              <a:defRPr/>
            </a:pPr>
            <a:r>
              <a:rPr lang="fr-FR" sz="2000" dirty="0"/>
              <a:t>Ajout</a:t>
            </a:r>
          </a:p>
        </p:txBody>
      </p:sp>
      <p:sp>
        <p:nvSpPr>
          <p:cNvPr id="16" name="ZoneTexte 15"/>
          <p:cNvSpPr txBox="1"/>
          <p:nvPr/>
        </p:nvSpPr>
        <p:spPr>
          <a:xfrm>
            <a:off x="2627313" y="2565400"/>
            <a:ext cx="1152525" cy="400050"/>
          </a:xfrm>
          <a:prstGeom prst="rect">
            <a:avLst/>
          </a:prstGeom>
          <a:solidFill>
            <a:schemeClr val="accent4">
              <a:lumMod val="60000"/>
              <a:lumOff val="40000"/>
            </a:schemeClr>
          </a:solidFill>
          <a:ln>
            <a:solidFill>
              <a:schemeClr val="accent4">
                <a:lumMod val="75000"/>
              </a:schemeClr>
            </a:solidFill>
          </a:ln>
        </p:spPr>
        <p:txBody>
          <a:bodyPr>
            <a:spAutoFit/>
          </a:bodyPr>
          <a:lstStyle/>
          <a:p>
            <a:pPr>
              <a:defRPr/>
            </a:pPr>
            <a:r>
              <a:rPr lang="fr-FR" sz="2000" dirty="0"/>
              <a:t>Suppression</a:t>
            </a:r>
          </a:p>
        </p:txBody>
      </p:sp>
      <p:sp>
        <p:nvSpPr>
          <p:cNvPr id="17" name="ZoneTexte 16"/>
          <p:cNvSpPr txBox="1"/>
          <p:nvPr/>
        </p:nvSpPr>
        <p:spPr>
          <a:xfrm>
            <a:off x="2627313" y="2997200"/>
            <a:ext cx="1152525" cy="400050"/>
          </a:xfrm>
          <a:prstGeom prst="rect">
            <a:avLst/>
          </a:prstGeom>
          <a:solidFill>
            <a:schemeClr val="accent4">
              <a:lumMod val="60000"/>
              <a:lumOff val="40000"/>
            </a:schemeClr>
          </a:solidFill>
          <a:ln>
            <a:solidFill>
              <a:schemeClr val="accent4">
                <a:lumMod val="75000"/>
              </a:schemeClr>
            </a:solidFill>
          </a:ln>
        </p:spPr>
        <p:txBody>
          <a:bodyPr>
            <a:spAutoFit/>
          </a:bodyPr>
          <a:lstStyle/>
          <a:p>
            <a:pPr>
              <a:defRPr/>
            </a:pPr>
            <a:r>
              <a:rPr lang="fr-FR" sz="2000" dirty="0"/>
              <a:t>Modification</a:t>
            </a:r>
          </a:p>
        </p:txBody>
      </p:sp>
      <p:sp>
        <p:nvSpPr>
          <p:cNvPr id="19" name="ZoneTexte 18"/>
          <p:cNvSpPr txBox="1">
            <a:spLocks noChangeAspect="1"/>
          </p:cNvSpPr>
          <p:nvPr/>
        </p:nvSpPr>
        <p:spPr>
          <a:xfrm>
            <a:off x="4140200" y="1628775"/>
            <a:ext cx="1295400" cy="400050"/>
          </a:xfrm>
          <a:prstGeom prst="rect">
            <a:avLst/>
          </a:prstGeom>
          <a:solidFill>
            <a:schemeClr val="accent3">
              <a:lumMod val="40000"/>
              <a:lumOff val="60000"/>
            </a:schemeClr>
          </a:solidFill>
          <a:ln w="25400">
            <a:solidFill>
              <a:schemeClr val="accent3">
                <a:lumMod val="50000"/>
              </a:schemeClr>
            </a:solidFill>
          </a:ln>
        </p:spPr>
        <p:txBody>
          <a:bodyPr>
            <a:spAutoFit/>
          </a:bodyPr>
          <a:lstStyle/>
          <a:p>
            <a:pPr>
              <a:defRPr/>
            </a:pPr>
            <a:r>
              <a:rPr lang="fr-FR" sz="2000" dirty="0"/>
              <a:t>Sélection</a:t>
            </a:r>
          </a:p>
        </p:txBody>
      </p:sp>
      <p:sp>
        <p:nvSpPr>
          <p:cNvPr id="20" name="ZoneTexte 19"/>
          <p:cNvSpPr txBox="1"/>
          <p:nvPr/>
        </p:nvSpPr>
        <p:spPr>
          <a:xfrm>
            <a:off x="4140200" y="2133600"/>
            <a:ext cx="1295400" cy="400050"/>
          </a:xfrm>
          <a:prstGeom prst="rect">
            <a:avLst/>
          </a:prstGeom>
          <a:solidFill>
            <a:schemeClr val="accent4">
              <a:lumMod val="60000"/>
              <a:lumOff val="40000"/>
            </a:schemeClr>
          </a:solidFill>
          <a:ln>
            <a:solidFill>
              <a:schemeClr val="accent4">
                <a:lumMod val="75000"/>
              </a:schemeClr>
            </a:solidFill>
          </a:ln>
        </p:spPr>
        <p:txBody>
          <a:bodyPr>
            <a:spAutoFit/>
          </a:bodyPr>
          <a:lstStyle/>
          <a:p>
            <a:pPr>
              <a:defRPr/>
            </a:pPr>
            <a:r>
              <a:rPr lang="fr-FR" sz="2000" dirty="0"/>
              <a:t>Zone géo </a:t>
            </a:r>
          </a:p>
        </p:txBody>
      </p:sp>
      <p:sp>
        <p:nvSpPr>
          <p:cNvPr id="21" name="ZoneTexte 20"/>
          <p:cNvSpPr txBox="1"/>
          <p:nvPr/>
        </p:nvSpPr>
        <p:spPr>
          <a:xfrm>
            <a:off x="4140200" y="2565400"/>
            <a:ext cx="1295400" cy="400050"/>
          </a:xfrm>
          <a:prstGeom prst="rect">
            <a:avLst/>
          </a:prstGeom>
          <a:solidFill>
            <a:schemeClr val="accent4">
              <a:lumMod val="60000"/>
              <a:lumOff val="40000"/>
            </a:schemeClr>
          </a:solidFill>
          <a:ln>
            <a:solidFill>
              <a:schemeClr val="accent4">
                <a:lumMod val="75000"/>
              </a:schemeClr>
            </a:solidFill>
          </a:ln>
        </p:spPr>
        <p:txBody>
          <a:bodyPr>
            <a:spAutoFit/>
          </a:bodyPr>
          <a:lstStyle/>
          <a:p>
            <a:pPr>
              <a:defRPr/>
            </a:pPr>
            <a:r>
              <a:rPr lang="fr-FR" sz="2000" dirty="0"/>
              <a:t>Type de presse</a:t>
            </a:r>
          </a:p>
        </p:txBody>
      </p:sp>
      <p:sp>
        <p:nvSpPr>
          <p:cNvPr id="23" name="ZoneTexte 22"/>
          <p:cNvSpPr txBox="1"/>
          <p:nvPr/>
        </p:nvSpPr>
        <p:spPr>
          <a:xfrm>
            <a:off x="4140200" y="3860800"/>
            <a:ext cx="1295400" cy="400050"/>
          </a:xfrm>
          <a:prstGeom prst="rect">
            <a:avLst/>
          </a:prstGeom>
          <a:solidFill>
            <a:schemeClr val="accent4">
              <a:lumMod val="60000"/>
              <a:lumOff val="40000"/>
            </a:schemeClr>
          </a:solidFill>
          <a:ln>
            <a:solidFill>
              <a:schemeClr val="accent4">
                <a:lumMod val="75000"/>
              </a:schemeClr>
            </a:solidFill>
          </a:ln>
        </p:spPr>
        <p:txBody>
          <a:bodyPr>
            <a:spAutoFit/>
          </a:bodyPr>
          <a:lstStyle/>
          <a:p>
            <a:pPr>
              <a:defRPr/>
            </a:pPr>
            <a:r>
              <a:rPr lang="fr-FR" sz="2000" dirty="0"/>
              <a:t>Rubrique</a:t>
            </a:r>
          </a:p>
        </p:txBody>
      </p:sp>
      <p:sp>
        <p:nvSpPr>
          <p:cNvPr id="24" name="ZoneTexte 23"/>
          <p:cNvSpPr txBox="1"/>
          <p:nvPr/>
        </p:nvSpPr>
        <p:spPr>
          <a:xfrm>
            <a:off x="2627313" y="3429000"/>
            <a:ext cx="1152525" cy="803275"/>
          </a:xfrm>
          <a:prstGeom prst="rect">
            <a:avLst/>
          </a:prstGeom>
          <a:solidFill>
            <a:schemeClr val="accent4">
              <a:lumMod val="60000"/>
              <a:lumOff val="40000"/>
            </a:schemeClr>
          </a:solidFill>
          <a:ln>
            <a:solidFill>
              <a:schemeClr val="accent4">
                <a:lumMod val="75000"/>
              </a:schemeClr>
            </a:solidFill>
          </a:ln>
        </p:spPr>
        <p:txBody>
          <a:bodyPr>
            <a:spAutoFit/>
          </a:bodyPr>
          <a:lstStyle/>
          <a:p>
            <a:pPr>
              <a:lnSpc>
                <a:spcPts val="1800"/>
              </a:lnSpc>
              <a:defRPr/>
            </a:pPr>
            <a:r>
              <a:rPr lang="fr-FR" sz="2000" dirty="0"/>
              <a:t>Historique des relations avec l’</a:t>
            </a:r>
            <a:r>
              <a:rPr lang="fr-FR" sz="2000" dirty="0" err="1"/>
              <a:t>org</a:t>
            </a:r>
            <a:r>
              <a:rPr lang="fr-FR" sz="2000" dirty="0"/>
              <a:t>.</a:t>
            </a:r>
          </a:p>
        </p:txBody>
      </p:sp>
      <p:sp>
        <p:nvSpPr>
          <p:cNvPr id="25" name="ZoneTexte 24"/>
          <p:cNvSpPr txBox="1"/>
          <p:nvPr/>
        </p:nvSpPr>
        <p:spPr>
          <a:xfrm>
            <a:off x="4140200" y="2997200"/>
            <a:ext cx="1295400" cy="400050"/>
          </a:xfrm>
          <a:prstGeom prst="rect">
            <a:avLst/>
          </a:prstGeom>
          <a:solidFill>
            <a:schemeClr val="accent4">
              <a:lumMod val="60000"/>
              <a:lumOff val="40000"/>
            </a:schemeClr>
          </a:solidFill>
          <a:ln>
            <a:solidFill>
              <a:schemeClr val="accent4">
                <a:lumMod val="75000"/>
              </a:schemeClr>
            </a:solidFill>
          </a:ln>
        </p:spPr>
        <p:txBody>
          <a:bodyPr>
            <a:spAutoFit/>
          </a:bodyPr>
          <a:lstStyle/>
          <a:p>
            <a:pPr>
              <a:defRPr/>
            </a:pPr>
            <a:r>
              <a:rPr lang="fr-FR" sz="2000" dirty="0" err="1"/>
              <a:t>Periodicité</a:t>
            </a:r>
            <a:endParaRPr lang="fr-FR" sz="2000" dirty="0"/>
          </a:p>
        </p:txBody>
      </p:sp>
      <p:sp>
        <p:nvSpPr>
          <p:cNvPr id="26" name="ZoneTexte 25"/>
          <p:cNvSpPr txBox="1"/>
          <p:nvPr/>
        </p:nvSpPr>
        <p:spPr>
          <a:xfrm>
            <a:off x="4140200" y="4292600"/>
            <a:ext cx="1295400" cy="708025"/>
          </a:xfrm>
          <a:prstGeom prst="rect">
            <a:avLst/>
          </a:prstGeom>
          <a:solidFill>
            <a:schemeClr val="accent4">
              <a:lumMod val="60000"/>
              <a:lumOff val="40000"/>
            </a:schemeClr>
          </a:solidFill>
          <a:ln>
            <a:solidFill>
              <a:schemeClr val="accent4">
                <a:lumMod val="75000"/>
              </a:schemeClr>
            </a:solidFill>
          </a:ln>
        </p:spPr>
        <p:txBody>
          <a:bodyPr>
            <a:spAutoFit/>
          </a:bodyPr>
          <a:lstStyle/>
          <a:p>
            <a:pPr>
              <a:defRPr/>
            </a:pPr>
            <a:r>
              <a:rPr lang="fr-FR" sz="2000" dirty="0"/>
              <a:t>Type de contact</a:t>
            </a:r>
          </a:p>
        </p:txBody>
      </p:sp>
      <p:sp>
        <p:nvSpPr>
          <p:cNvPr id="27" name="ZoneTexte 26"/>
          <p:cNvSpPr txBox="1"/>
          <p:nvPr/>
        </p:nvSpPr>
        <p:spPr>
          <a:xfrm>
            <a:off x="4140200" y="3429000"/>
            <a:ext cx="1295400" cy="400050"/>
          </a:xfrm>
          <a:prstGeom prst="rect">
            <a:avLst/>
          </a:prstGeom>
          <a:solidFill>
            <a:schemeClr val="accent4">
              <a:lumMod val="60000"/>
              <a:lumOff val="40000"/>
            </a:schemeClr>
          </a:solidFill>
          <a:ln>
            <a:solidFill>
              <a:schemeClr val="accent4">
                <a:lumMod val="75000"/>
              </a:schemeClr>
            </a:solidFill>
          </a:ln>
        </p:spPr>
        <p:txBody>
          <a:bodyPr>
            <a:spAutoFit/>
          </a:bodyPr>
          <a:lstStyle/>
          <a:p>
            <a:pPr>
              <a:defRPr/>
            </a:pPr>
            <a:r>
              <a:rPr lang="fr-FR" sz="2000" dirty="0"/>
              <a:t>Média</a:t>
            </a:r>
          </a:p>
        </p:txBody>
      </p:sp>
      <p:sp>
        <p:nvSpPr>
          <p:cNvPr id="28" name="ZoneTexte 27"/>
          <p:cNvSpPr txBox="1"/>
          <p:nvPr/>
        </p:nvSpPr>
        <p:spPr>
          <a:xfrm>
            <a:off x="4140200" y="908050"/>
            <a:ext cx="1223963" cy="523875"/>
          </a:xfrm>
          <a:prstGeom prst="rect">
            <a:avLst/>
          </a:prstGeom>
          <a:solidFill>
            <a:schemeClr val="accent2"/>
          </a:solidFill>
          <a:ln w="22225">
            <a:solidFill>
              <a:schemeClr val="accent2">
                <a:lumMod val="50000"/>
              </a:schemeClr>
            </a:solidFill>
          </a:ln>
        </p:spPr>
        <p:txBody>
          <a:bodyPr>
            <a:spAutoFit/>
          </a:bodyPr>
          <a:lstStyle/>
          <a:p>
            <a:pPr>
              <a:defRPr/>
            </a:pPr>
            <a:r>
              <a:rPr lang="fr-FR" dirty="0"/>
              <a:t>BDD</a:t>
            </a:r>
          </a:p>
        </p:txBody>
      </p:sp>
      <p:sp>
        <p:nvSpPr>
          <p:cNvPr id="29" name="ZoneTexte 28"/>
          <p:cNvSpPr txBox="1">
            <a:spLocks noChangeAspect="1"/>
          </p:cNvSpPr>
          <p:nvPr/>
        </p:nvSpPr>
        <p:spPr>
          <a:xfrm>
            <a:off x="5508625" y="1628775"/>
            <a:ext cx="1439863" cy="400050"/>
          </a:xfrm>
          <a:prstGeom prst="rect">
            <a:avLst/>
          </a:prstGeom>
          <a:solidFill>
            <a:schemeClr val="accent3">
              <a:lumMod val="40000"/>
              <a:lumOff val="60000"/>
            </a:schemeClr>
          </a:solidFill>
          <a:ln w="25400">
            <a:solidFill>
              <a:schemeClr val="accent3">
                <a:lumMod val="50000"/>
              </a:schemeClr>
            </a:solidFill>
          </a:ln>
        </p:spPr>
        <p:txBody>
          <a:bodyPr>
            <a:spAutoFit/>
          </a:bodyPr>
          <a:lstStyle/>
          <a:p>
            <a:pPr>
              <a:defRPr/>
            </a:pPr>
            <a:r>
              <a:rPr lang="fr-FR" sz="2000" dirty="0"/>
              <a:t>Impression</a:t>
            </a:r>
          </a:p>
        </p:txBody>
      </p:sp>
      <p:sp>
        <p:nvSpPr>
          <p:cNvPr id="30" name="ZoneTexte 29"/>
          <p:cNvSpPr txBox="1">
            <a:spLocks noChangeAspect="1"/>
          </p:cNvSpPr>
          <p:nvPr/>
        </p:nvSpPr>
        <p:spPr>
          <a:xfrm>
            <a:off x="7019925" y="1628775"/>
            <a:ext cx="1439863" cy="400050"/>
          </a:xfrm>
          <a:prstGeom prst="rect">
            <a:avLst/>
          </a:prstGeom>
          <a:solidFill>
            <a:schemeClr val="accent3">
              <a:lumMod val="40000"/>
              <a:lumOff val="60000"/>
            </a:schemeClr>
          </a:solidFill>
          <a:ln w="25400">
            <a:solidFill>
              <a:schemeClr val="accent3">
                <a:lumMod val="50000"/>
              </a:schemeClr>
            </a:solidFill>
          </a:ln>
        </p:spPr>
        <p:txBody>
          <a:bodyPr>
            <a:spAutoFit/>
          </a:bodyPr>
          <a:lstStyle/>
          <a:p>
            <a:pPr>
              <a:defRPr/>
            </a:pPr>
            <a:r>
              <a:rPr lang="fr-FR" sz="2000" dirty="0"/>
              <a:t>mailings</a:t>
            </a:r>
          </a:p>
        </p:txBody>
      </p:sp>
      <p:sp>
        <p:nvSpPr>
          <p:cNvPr id="31" name="ZoneTexte 30"/>
          <p:cNvSpPr txBox="1"/>
          <p:nvPr/>
        </p:nvSpPr>
        <p:spPr>
          <a:xfrm>
            <a:off x="7092950" y="2133600"/>
            <a:ext cx="1295400" cy="400050"/>
          </a:xfrm>
          <a:prstGeom prst="rect">
            <a:avLst/>
          </a:prstGeom>
          <a:solidFill>
            <a:schemeClr val="accent4">
              <a:lumMod val="60000"/>
              <a:lumOff val="40000"/>
            </a:schemeClr>
          </a:solidFill>
          <a:ln>
            <a:solidFill>
              <a:schemeClr val="accent4">
                <a:lumMod val="75000"/>
              </a:schemeClr>
            </a:solidFill>
          </a:ln>
        </p:spPr>
        <p:txBody>
          <a:bodyPr>
            <a:spAutoFit/>
          </a:bodyPr>
          <a:lstStyle/>
          <a:p>
            <a:pPr>
              <a:defRPr/>
            </a:pPr>
            <a:r>
              <a:rPr lang="fr-FR" sz="2000" dirty="0" err="1"/>
              <a:t>editing</a:t>
            </a:r>
            <a:endParaRPr lang="fr-FR" sz="2000" dirty="0"/>
          </a:p>
        </p:txBody>
      </p:sp>
      <p:sp>
        <p:nvSpPr>
          <p:cNvPr id="32" name="ZoneTexte 31"/>
          <p:cNvSpPr txBox="1"/>
          <p:nvPr/>
        </p:nvSpPr>
        <p:spPr>
          <a:xfrm>
            <a:off x="7092950" y="2565400"/>
            <a:ext cx="1295400" cy="400050"/>
          </a:xfrm>
          <a:prstGeom prst="rect">
            <a:avLst/>
          </a:prstGeom>
          <a:solidFill>
            <a:schemeClr val="accent4">
              <a:lumMod val="60000"/>
              <a:lumOff val="40000"/>
            </a:schemeClr>
          </a:solidFill>
          <a:ln>
            <a:solidFill>
              <a:schemeClr val="accent4">
                <a:lumMod val="75000"/>
              </a:schemeClr>
            </a:solidFill>
          </a:ln>
        </p:spPr>
        <p:txBody>
          <a:bodyPr>
            <a:spAutoFit/>
          </a:bodyPr>
          <a:lstStyle/>
          <a:p>
            <a:pPr>
              <a:defRPr/>
            </a:pPr>
            <a:r>
              <a:rPr lang="fr-FR" sz="2000" dirty="0"/>
              <a:t>e-mailing</a:t>
            </a:r>
          </a:p>
        </p:txBody>
      </p:sp>
      <p:sp>
        <p:nvSpPr>
          <p:cNvPr id="22" name="Espace réservé du numéro de diapositive 21"/>
          <p:cNvSpPr>
            <a:spLocks noGrp="1"/>
          </p:cNvSpPr>
          <p:nvPr>
            <p:ph type="sldNum" sz="quarter" idx="12"/>
          </p:nvPr>
        </p:nvSpPr>
        <p:spPr/>
        <p:txBody>
          <a:bodyPr/>
          <a:lstStyle/>
          <a:p>
            <a:pPr>
              <a:defRPr/>
            </a:pPr>
            <a:fld id="{BF75F506-0D46-4657-AE21-7D6A950C5764}" type="slidenum">
              <a:rPr lang="fr-FR" smtClean="0"/>
              <a:pPr>
                <a:defRPr/>
              </a:pPr>
              <a:t>176</a:t>
            </a:fld>
            <a:endParaRPr lang="fr-FR"/>
          </a:p>
        </p:txBody>
      </p:sp>
    </p:spTree>
  </p:cSld>
  <p:clrMapOvr>
    <a:masterClrMapping/>
  </p:clrMapOvr>
  <p:transition>
    <p:cut/>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6130" name="Picture 2"/>
          <p:cNvPicPr>
            <a:picLocks noChangeAspect="1" noChangeArrowheads="1"/>
          </p:cNvPicPr>
          <p:nvPr/>
        </p:nvPicPr>
        <p:blipFill>
          <a:blip r:embed="rId3" cstate="print"/>
          <a:srcRect r="35156"/>
          <a:stretch>
            <a:fillRect/>
          </a:stretch>
        </p:blipFill>
        <p:spPr bwMode="auto">
          <a:xfrm>
            <a:off x="0" y="0"/>
            <a:ext cx="9144000" cy="6858000"/>
          </a:xfrm>
          <a:prstGeom prst="rect">
            <a:avLst/>
          </a:prstGeom>
          <a:noFill/>
          <a:ln w="9525">
            <a:noFill/>
            <a:miter lim="800000"/>
            <a:headEnd/>
            <a:tailEnd/>
          </a:ln>
        </p:spPr>
      </p:pic>
      <p:sp>
        <p:nvSpPr>
          <p:cNvPr id="3" name="Espace réservé du numéro de diapositive 2"/>
          <p:cNvSpPr>
            <a:spLocks noGrp="1"/>
          </p:cNvSpPr>
          <p:nvPr>
            <p:ph type="sldNum" sz="quarter" idx="12"/>
          </p:nvPr>
        </p:nvSpPr>
        <p:spPr/>
        <p:txBody>
          <a:bodyPr/>
          <a:lstStyle/>
          <a:p>
            <a:pPr>
              <a:defRPr/>
            </a:pPr>
            <a:fld id="{BF75F506-0D46-4657-AE21-7D6A950C5764}" type="slidenum">
              <a:rPr lang="fr-FR" smtClean="0"/>
              <a:pPr>
                <a:defRPr/>
              </a:pPr>
              <a:t>177</a:t>
            </a:fld>
            <a:endParaRPr lang="fr-FR"/>
          </a:p>
        </p:txBody>
      </p:sp>
    </p:spTree>
  </p:cSld>
  <p:clrMapOvr>
    <a:masterClrMapping/>
  </p:clrMapOvr>
  <p:transition>
    <p:cut/>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7154" name="Picture 2"/>
          <p:cNvPicPr>
            <a:picLocks noChangeAspect="1" noChangeArrowheads="1"/>
          </p:cNvPicPr>
          <p:nvPr/>
        </p:nvPicPr>
        <p:blipFill>
          <a:blip r:embed="rId3" cstate="print"/>
          <a:srcRect/>
          <a:stretch>
            <a:fillRect/>
          </a:stretch>
        </p:blipFill>
        <p:spPr bwMode="auto">
          <a:xfrm>
            <a:off x="-304800" y="0"/>
            <a:ext cx="9753600" cy="6858000"/>
          </a:xfrm>
          <a:prstGeom prst="rect">
            <a:avLst/>
          </a:prstGeom>
          <a:noFill/>
          <a:ln w="9525">
            <a:noFill/>
            <a:miter lim="800000"/>
            <a:headEnd/>
            <a:tailEnd/>
          </a:ln>
        </p:spPr>
      </p:pic>
      <p:sp>
        <p:nvSpPr>
          <p:cNvPr id="3" name="Espace réservé du numéro de diapositive 2"/>
          <p:cNvSpPr>
            <a:spLocks noGrp="1"/>
          </p:cNvSpPr>
          <p:nvPr>
            <p:ph type="sldNum" sz="quarter" idx="12"/>
          </p:nvPr>
        </p:nvSpPr>
        <p:spPr/>
        <p:txBody>
          <a:bodyPr/>
          <a:lstStyle/>
          <a:p>
            <a:pPr>
              <a:defRPr/>
            </a:pPr>
            <a:fld id="{0C562DD5-AB3E-408D-993A-1756AEA75B50}" type="slidenum">
              <a:rPr lang="fr-FR" smtClean="0"/>
              <a:pPr>
                <a:defRPr/>
              </a:pPr>
              <a:t>178</a:t>
            </a:fld>
            <a:endParaRPr lang="fr-FR"/>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8178" name="Picture 2"/>
          <p:cNvPicPr>
            <a:picLocks noChangeAspect="1" noChangeArrowheads="1"/>
          </p:cNvPicPr>
          <p:nvPr/>
        </p:nvPicPr>
        <p:blipFill>
          <a:blip r:embed="rId2" cstate="print"/>
          <a:srcRect/>
          <a:stretch>
            <a:fillRect/>
          </a:stretch>
        </p:blipFill>
        <p:spPr bwMode="auto">
          <a:xfrm>
            <a:off x="-304800" y="0"/>
            <a:ext cx="9753600" cy="6858000"/>
          </a:xfrm>
          <a:prstGeom prst="rect">
            <a:avLst/>
          </a:prstGeom>
          <a:noFill/>
          <a:ln w="9525">
            <a:noFill/>
            <a:miter lim="800000"/>
            <a:headEnd/>
            <a:tailEnd/>
          </a:ln>
        </p:spPr>
      </p:pic>
      <p:sp>
        <p:nvSpPr>
          <p:cNvPr id="3" name="Espace réservé du numéro de diapositive 2"/>
          <p:cNvSpPr>
            <a:spLocks noGrp="1"/>
          </p:cNvSpPr>
          <p:nvPr>
            <p:ph type="sldNum" sz="quarter" idx="12"/>
          </p:nvPr>
        </p:nvSpPr>
        <p:spPr/>
        <p:txBody>
          <a:bodyPr/>
          <a:lstStyle/>
          <a:p>
            <a:pPr>
              <a:defRPr/>
            </a:pPr>
            <a:fld id="{0C562DD5-AB3E-408D-993A-1756AEA75B50}" type="slidenum">
              <a:rPr lang="fr-FR" smtClean="0"/>
              <a:pPr>
                <a:defRPr/>
              </a:pPr>
              <a:t>179</a:t>
            </a:fld>
            <a:endParaRPr lang="fr-F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4"/>
          <p:cNvSpPr txBox="1">
            <a:spLocks noChangeArrowheads="1"/>
          </p:cNvSpPr>
          <p:nvPr/>
        </p:nvSpPr>
        <p:spPr bwMode="auto">
          <a:xfrm>
            <a:off x="1757363" y="2492375"/>
            <a:ext cx="3886200" cy="3084513"/>
          </a:xfrm>
          <a:prstGeom prst="rect">
            <a:avLst/>
          </a:prstGeom>
          <a:noFill/>
          <a:ln w="12700">
            <a:noFill/>
            <a:miter lim="800000"/>
            <a:headEnd/>
            <a:tailEnd/>
          </a:ln>
        </p:spPr>
        <p:txBody>
          <a:bodyPr wrap="none">
            <a:spAutoFit/>
          </a:bodyPr>
          <a:lstStyle/>
          <a:p>
            <a:r>
              <a:rPr lang="fr-FR"/>
              <a:t>événement brut </a:t>
            </a:r>
          </a:p>
          <a:p>
            <a:endParaRPr lang="fr-FR"/>
          </a:p>
          <a:p>
            <a:r>
              <a:rPr lang="fr-FR"/>
              <a:t>événement construit </a:t>
            </a:r>
          </a:p>
          <a:p>
            <a:endParaRPr lang="fr-FR"/>
          </a:p>
          <a:p>
            <a:r>
              <a:rPr lang="fr-FR"/>
              <a:t> événement interprété</a:t>
            </a:r>
          </a:p>
        </p:txBody>
      </p:sp>
      <p:sp>
        <p:nvSpPr>
          <p:cNvPr id="33795" name="Rectangle 5"/>
          <p:cNvSpPr>
            <a:spLocks noGrp="1" noChangeArrowheads="1"/>
          </p:cNvSpPr>
          <p:nvPr>
            <p:ph type="title"/>
          </p:nvPr>
        </p:nvSpPr>
        <p:spPr>
          <a:xfrm>
            <a:off x="250825" y="620713"/>
            <a:ext cx="8688388" cy="1143000"/>
          </a:xfrm>
        </p:spPr>
        <p:txBody>
          <a:bodyPr/>
          <a:lstStyle/>
          <a:p>
            <a:pPr eaLnBrk="1" hangingPunct="1"/>
            <a:r>
              <a:rPr lang="fr-FR" sz="3200" smtClean="0">
                <a:solidFill>
                  <a:srgbClr val="8C438F"/>
                </a:solidFill>
              </a:rPr>
              <a:t>Le discours de communication médiatique</a:t>
            </a:r>
          </a:p>
        </p:txBody>
      </p:sp>
      <p:sp>
        <p:nvSpPr>
          <p:cNvPr id="33796" name="Line 6"/>
          <p:cNvSpPr>
            <a:spLocks noChangeShapeType="1"/>
          </p:cNvSpPr>
          <p:nvPr/>
        </p:nvSpPr>
        <p:spPr bwMode="auto">
          <a:xfrm>
            <a:off x="4211638" y="3068638"/>
            <a:ext cx="0" cy="722312"/>
          </a:xfrm>
          <a:prstGeom prst="line">
            <a:avLst/>
          </a:prstGeom>
          <a:noFill/>
          <a:ln w="76200">
            <a:solidFill>
              <a:schemeClr val="tx2"/>
            </a:solidFill>
            <a:round/>
            <a:headEnd/>
            <a:tailEnd type="triangle" w="med" len="med"/>
          </a:ln>
        </p:spPr>
        <p:txBody>
          <a:bodyPr>
            <a:spAutoFit/>
          </a:bodyPr>
          <a:lstStyle/>
          <a:p>
            <a:endParaRPr lang="fr-FR"/>
          </a:p>
        </p:txBody>
      </p:sp>
      <p:sp>
        <p:nvSpPr>
          <p:cNvPr id="33797" name="Line 7"/>
          <p:cNvSpPr>
            <a:spLocks noChangeShapeType="1"/>
          </p:cNvSpPr>
          <p:nvPr/>
        </p:nvSpPr>
        <p:spPr bwMode="auto">
          <a:xfrm>
            <a:off x="4140200" y="4292600"/>
            <a:ext cx="0" cy="865188"/>
          </a:xfrm>
          <a:prstGeom prst="line">
            <a:avLst/>
          </a:prstGeom>
          <a:noFill/>
          <a:ln w="76200">
            <a:solidFill>
              <a:schemeClr val="tx2"/>
            </a:solidFill>
            <a:round/>
            <a:headEnd/>
            <a:tailEnd type="triangle" w="med" len="med"/>
          </a:ln>
        </p:spPr>
        <p:txBody>
          <a:bodyPr>
            <a:spAutoFit/>
          </a:bodyPr>
          <a:lstStyle/>
          <a:p>
            <a:endParaRPr lang="fr-FR"/>
          </a:p>
        </p:txBody>
      </p:sp>
      <p:sp>
        <p:nvSpPr>
          <p:cNvPr id="33798" name="Text Box 8"/>
          <p:cNvSpPr txBox="1">
            <a:spLocks noChangeArrowheads="1"/>
          </p:cNvSpPr>
          <p:nvPr/>
        </p:nvSpPr>
        <p:spPr bwMode="auto">
          <a:xfrm>
            <a:off x="5033963" y="1844675"/>
            <a:ext cx="1668462" cy="523875"/>
          </a:xfrm>
          <a:prstGeom prst="rect">
            <a:avLst/>
          </a:prstGeom>
          <a:noFill/>
          <a:ln w="12700">
            <a:noFill/>
            <a:miter lim="800000"/>
            <a:headEnd/>
            <a:tailEnd/>
          </a:ln>
        </p:spPr>
        <p:txBody>
          <a:bodyPr wrap="none">
            <a:spAutoFit/>
          </a:bodyPr>
          <a:lstStyle/>
          <a:p>
            <a:r>
              <a:rPr lang="fr-FR">
                <a:solidFill>
                  <a:schemeClr val="accent1"/>
                </a:solidFill>
              </a:rPr>
              <a:t>Le prédiscours</a:t>
            </a:r>
          </a:p>
        </p:txBody>
      </p:sp>
      <p:sp>
        <p:nvSpPr>
          <p:cNvPr id="33799" name="Line 9"/>
          <p:cNvSpPr>
            <a:spLocks noChangeShapeType="1"/>
          </p:cNvSpPr>
          <p:nvPr/>
        </p:nvSpPr>
        <p:spPr bwMode="auto">
          <a:xfrm flipH="1">
            <a:off x="4716463" y="2276475"/>
            <a:ext cx="863600" cy="287338"/>
          </a:xfrm>
          <a:prstGeom prst="line">
            <a:avLst/>
          </a:prstGeom>
          <a:noFill/>
          <a:ln w="76200">
            <a:solidFill>
              <a:srgbClr val="FF9900"/>
            </a:solidFill>
            <a:round/>
            <a:headEnd/>
            <a:tailEnd type="triangle" w="med" len="med"/>
          </a:ln>
        </p:spPr>
        <p:txBody>
          <a:bodyPr>
            <a:spAutoFit/>
          </a:bodyPr>
          <a:lstStyle/>
          <a:p>
            <a:endParaRPr lang="fr-FR"/>
          </a:p>
        </p:txBody>
      </p:sp>
      <p:sp>
        <p:nvSpPr>
          <p:cNvPr id="8" name="Espace réservé du numéro de diapositive 7"/>
          <p:cNvSpPr>
            <a:spLocks noGrp="1"/>
          </p:cNvSpPr>
          <p:nvPr>
            <p:ph type="sldNum" sz="quarter" idx="12"/>
          </p:nvPr>
        </p:nvSpPr>
        <p:spPr/>
        <p:txBody>
          <a:bodyPr/>
          <a:lstStyle/>
          <a:p>
            <a:pPr>
              <a:defRPr/>
            </a:pPr>
            <a:fld id="{BF75F506-0D46-4657-AE21-7D6A950C5764}" type="slidenum">
              <a:rPr lang="fr-FR" smtClean="0"/>
              <a:pPr>
                <a:defRPr/>
              </a:pPr>
              <a:t>18</a:t>
            </a:fld>
            <a:endParaRPr lang="fr-FR"/>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9202" name="Picture 2"/>
          <p:cNvPicPr>
            <a:picLocks noChangeAspect="1" noChangeArrowheads="1"/>
          </p:cNvPicPr>
          <p:nvPr/>
        </p:nvPicPr>
        <p:blipFill>
          <a:blip r:embed="rId3" cstate="print"/>
          <a:srcRect/>
          <a:stretch>
            <a:fillRect/>
          </a:stretch>
        </p:blipFill>
        <p:spPr bwMode="auto">
          <a:xfrm>
            <a:off x="-304800" y="0"/>
            <a:ext cx="9753600" cy="6858000"/>
          </a:xfrm>
          <a:prstGeom prst="rect">
            <a:avLst/>
          </a:prstGeom>
          <a:noFill/>
          <a:ln w="9525">
            <a:noFill/>
            <a:miter lim="800000"/>
            <a:headEnd/>
            <a:tailEnd/>
          </a:ln>
        </p:spPr>
      </p:pic>
      <p:sp>
        <p:nvSpPr>
          <p:cNvPr id="3" name="Espace réservé du numéro de diapositive 2"/>
          <p:cNvSpPr>
            <a:spLocks noGrp="1"/>
          </p:cNvSpPr>
          <p:nvPr>
            <p:ph type="sldNum" sz="quarter" idx="12"/>
          </p:nvPr>
        </p:nvSpPr>
        <p:spPr/>
        <p:txBody>
          <a:bodyPr/>
          <a:lstStyle/>
          <a:p>
            <a:pPr>
              <a:defRPr/>
            </a:pPr>
            <a:fld id="{0C562DD5-AB3E-408D-993A-1756AEA75B50}" type="slidenum">
              <a:rPr lang="fr-FR" smtClean="0"/>
              <a:pPr>
                <a:defRPr/>
              </a:pPr>
              <a:t>180</a:t>
            </a:fld>
            <a:endParaRPr lang="fr-FR"/>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0226" name="Picture 2"/>
          <p:cNvPicPr>
            <a:picLocks noChangeAspect="1" noChangeArrowheads="1"/>
          </p:cNvPicPr>
          <p:nvPr/>
        </p:nvPicPr>
        <p:blipFill>
          <a:blip r:embed="rId3" cstate="print"/>
          <a:srcRect/>
          <a:stretch>
            <a:fillRect/>
          </a:stretch>
        </p:blipFill>
        <p:spPr bwMode="auto">
          <a:xfrm>
            <a:off x="-304800" y="0"/>
            <a:ext cx="9753600" cy="6858000"/>
          </a:xfrm>
          <a:prstGeom prst="rect">
            <a:avLst/>
          </a:prstGeom>
          <a:noFill/>
          <a:ln w="9525">
            <a:noFill/>
            <a:miter lim="800000"/>
            <a:headEnd/>
            <a:tailEnd/>
          </a:ln>
        </p:spPr>
      </p:pic>
      <p:sp>
        <p:nvSpPr>
          <p:cNvPr id="3" name="Espace réservé du numéro de diapositive 2"/>
          <p:cNvSpPr>
            <a:spLocks noGrp="1"/>
          </p:cNvSpPr>
          <p:nvPr>
            <p:ph type="sldNum" sz="quarter" idx="12"/>
          </p:nvPr>
        </p:nvSpPr>
        <p:spPr/>
        <p:txBody>
          <a:bodyPr/>
          <a:lstStyle/>
          <a:p>
            <a:pPr>
              <a:defRPr/>
            </a:pPr>
            <a:fld id="{0C562DD5-AB3E-408D-993A-1756AEA75B50}" type="slidenum">
              <a:rPr lang="fr-FR" smtClean="0"/>
              <a:pPr>
                <a:defRPr/>
              </a:pPr>
              <a:t>181</a:t>
            </a:fld>
            <a:endParaRPr lang="fr-FR"/>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1250" name="Picture 2"/>
          <p:cNvPicPr>
            <a:picLocks noChangeAspect="1" noChangeArrowheads="1"/>
          </p:cNvPicPr>
          <p:nvPr/>
        </p:nvPicPr>
        <p:blipFill>
          <a:blip r:embed="rId2" cstate="print"/>
          <a:srcRect/>
          <a:stretch>
            <a:fillRect/>
          </a:stretch>
        </p:blipFill>
        <p:spPr bwMode="auto">
          <a:xfrm>
            <a:off x="0" y="0"/>
            <a:ext cx="9396413" cy="6858000"/>
          </a:xfrm>
          <a:prstGeom prst="rect">
            <a:avLst/>
          </a:prstGeom>
          <a:noFill/>
          <a:ln w="9525">
            <a:noFill/>
            <a:miter lim="800000"/>
            <a:headEnd/>
            <a:tailEnd/>
          </a:ln>
        </p:spPr>
      </p:pic>
      <p:sp>
        <p:nvSpPr>
          <p:cNvPr id="181251" name="Rectangle 3"/>
          <p:cNvSpPr>
            <a:spLocks noChangeArrowheads="1"/>
          </p:cNvSpPr>
          <p:nvPr/>
        </p:nvSpPr>
        <p:spPr bwMode="auto">
          <a:xfrm>
            <a:off x="1066800" y="1295400"/>
            <a:ext cx="533400" cy="152400"/>
          </a:xfrm>
          <a:prstGeom prst="rect">
            <a:avLst/>
          </a:prstGeom>
          <a:solidFill>
            <a:schemeClr val="accent1"/>
          </a:solidFill>
          <a:ln w="9525">
            <a:solidFill>
              <a:schemeClr val="tx1"/>
            </a:solidFill>
            <a:miter lim="800000"/>
            <a:headEnd/>
            <a:tailEnd/>
          </a:ln>
        </p:spPr>
        <p:txBody>
          <a:bodyPr wrap="none" anchor="ctr"/>
          <a:lstStyle/>
          <a:p>
            <a:endParaRPr lang="fr-FR"/>
          </a:p>
        </p:txBody>
      </p:sp>
      <p:sp>
        <p:nvSpPr>
          <p:cNvPr id="4" name="Espace réservé du numéro de diapositive 3"/>
          <p:cNvSpPr>
            <a:spLocks noGrp="1"/>
          </p:cNvSpPr>
          <p:nvPr>
            <p:ph type="sldNum" sz="quarter" idx="12"/>
          </p:nvPr>
        </p:nvSpPr>
        <p:spPr/>
        <p:txBody>
          <a:bodyPr/>
          <a:lstStyle/>
          <a:p>
            <a:pPr>
              <a:defRPr/>
            </a:pPr>
            <a:fld id="{0C562DD5-AB3E-408D-993A-1756AEA75B50}" type="slidenum">
              <a:rPr lang="fr-FR" smtClean="0"/>
              <a:pPr>
                <a:defRPr/>
              </a:pPr>
              <a:t>182</a:t>
            </a:fld>
            <a:endParaRPr lang="fr-FR"/>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2274" name="Picture 2"/>
          <p:cNvPicPr>
            <a:picLocks noChangeAspect="1" noChangeArrowheads="1"/>
          </p:cNvPicPr>
          <p:nvPr/>
        </p:nvPicPr>
        <p:blipFill>
          <a:blip r:embed="rId3" cstate="print"/>
          <a:srcRect/>
          <a:stretch>
            <a:fillRect/>
          </a:stretch>
        </p:blipFill>
        <p:spPr bwMode="auto">
          <a:xfrm>
            <a:off x="-304800" y="0"/>
            <a:ext cx="9753600" cy="6858000"/>
          </a:xfrm>
          <a:prstGeom prst="rect">
            <a:avLst/>
          </a:prstGeom>
          <a:noFill/>
          <a:ln w="9525">
            <a:noFill/>
            <a:miter lim="800000"/>
            <a:headEnd/>
            <a:tailEnd/>
          </a:ln>
        </p:spPr>
      </p:pic>
      <p:sp>
        <p:nvSpPr>
          <p:cNvPr id="3" name="Espace réservé du numéro de diapositive 2"/>
          <p:cNvSpPr>
            <a:spLocks noGrp="1"/>
          </p:cNvSpPr>
          <p:nvPr>
            <p:ph type="sldNum" sz="quarter" idx="12"/>
          </p:nvPr>
        </p:nvSpPr>
        <p:spPr/>
        <p:txBody>
          <a:bodyPr/>
          <a:lstStyle/>
          <a:p>
            <a:pPr>
              <a:defRPr/>
            </a:pPr>
            <a:fld id="{0C562DD5-AB3E-408D-993A-1756AEA75B50}" type="slidenum">
              <a:rPr lang="fr-FR" smtClean="0"/>
              <a:pPr>
                <a:defRPr/>
              </a:pPr>
              <a:t>183</a:t>
            </a:fld>
            <a:endParaRPr lang="fr-FR"/>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1042988" y="0"/>
            <a:ext cx="7450137" cy="663575"/>
          </a:xfrm>
          <a:noFill/>
        </p:spPr>
        <p:txBody>
          <a:bodyPr/>
          <a:lstStyle/>
          <a:p>
            <a:pPr eaLnBrk="1" hangingPunct="1"/>
            <a:r>
              <a:rPr lang="fr-FR" smtClean="0">
                <a:solidFill>
                  <a:schemeClr val="bg1"/>
                </a:solidFill>
              </a:rPr>
              <a:t>Maitriser sa relation presse </a:t>
            </a:r>
          </a:p>
        </p:txBody>
      </p:sp>
      <p:sp>
        <p:nvSpPr>
          <p:cNvPr id="183299" name="Rectangle 3"/>
          <p:cNvSpPr>
            <a:spLocks noGrp="1" noChangeArrowheads="1"/>
          </p:cNvSpPr>
          <p:nvPr>
            <p:ph sz="quarter" idx="1"/>
          </p:nvPr>
        </p:nvSpPr>
        <p:spPr>
          <a:xfrm>
            <a:off x="838200" y="2438400"/>
            <a:ext cx="8305800" cy="4114800"/>
          </a:xfrm>
        </p:spPr>
        <p:txBody>
          <a:bodyPr/>
          <a:lstStyle/>
          <a:p>
            <a:pPr eaLnBrk="1" hangingPunct="1"/>
            <a:r>
              <a:rPr lang="fr-FR" smtClean="0"/>
              <a:t>Information subie / information  volontaire</a:t>
            </a:r>
          </a:p>
          <a:p>
            <a:pPr eaLnBrk="1" hangingPunct="1"/>
            <a:r>
              <a:rPr lang="fr-FR" smtClean="0"/>
              <a:t>La stratégie de communication en ligne de mire</a:t>
            </a:r>
          </a:p>
          <a:p>
            <a:pPr eaLnBrk="1" hangingPunct="1"/>
            <a:r>
              <a:rPr lang="fr-FR" smtClean="0"/>
              <a:t>Occuper le terrain</a:t>
            </a:r>
          </a:p>
          <a:p>
            <a:pPr eaLnBrk="1" hangingPunct="1"/>
            <a:r>
              <a:rPr lang="fr-FR" smtClean="0"/>
              <a:t>Créer l’angle d’attaque</a:t>
            </a:r>
          </a:p>
        </p:txBody>
      </p:sp>
      <p:sp>
        <p:nvSpPr>
          <p:cNvPr id="4" name="Espace réservé du numéro de diapositive 3"/>
          <p:cNvSpPr>
            <a:spLocks noGrp="1"/>
          </p:cNvSpPr>
          <p:nvPr>
            <p:ph type="sldNum" sz="quarter" idx="12"/>
          </p:nvPr>
        </p:nvSpPr>
        <p:spPr/>
        <p:txBody>
          <a:bodyPr/>
          <a:lstStyle/>
          <a:p>
            <a:pPr>
              <a:defRPr/>
            </a:pPr>
            <a:fld id="{BF75F506-0D46-4657-AE21-7D6A950C5764}" type="slidenum">
              <a:rPr lang="fr-FR" smtClean="0"/>
              <a:pPr>
                <a:defRPr/>
              </a:pPr>
              <a:t>184</a:t>
            </a:fld>
            <a:endParaRPr lang="fr-FR"/>
          </a:p>
        </p:txBody>
      </p:sp>
    </p:spTree>
  </p:cSld>
  <p:clrMapOvr>
    <a:masterClrMapping/>
  </p:clrMapOvr>
  <p:transition>
    <p:cut/>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827088" y="0"/>
            <a:ext cx="7450137" cy="692150"/>
          </a:xfrm>
          <a:noFill/>
        </p:spPr>
        <p:txBody>
          <a:bodyPr/>
          <a:lstStyle/>
          <a:p>
            <a:pPr eaLnBrk="1" hangingPunct="1"/>
            <a:r>
              <a:rPr lang="fr-FR" smtClean="0">
                <a:solidFill>
                  <a:schemeClr val="bg1"/>
                </a:solidFill>
              </a:rPr>
              <a:t>Vecteurs des relations presse </a:t>
            </a:r>
          </a:p>
        </p:txBody>
      </p:sp>
      <p:sp>
        <p:nvSpPr>
          <p:cNvPr id="184323" name="Rectangle 3"/>
          <p:cNvSpPr>
            <a:spLocks noGrp="1" noChangeArrowheads="1"/>
          </p:cNvSpPr>
          <p:nvPr>
            <p:ph sz="quarter" idx="1"/>
          </p:nvPr>
        </p:nvSpPr>
        <p:spPr>
          <a:xfrm>
            <a:off x="301625" y="1527175"/>
            <a:ext cx="8504238" cy="4572000"/>
          </a:xfrm>
        </p:spPr>
        <p:txBody>
          <a:bodyPr/>
          <a:lstStyle/>
          <a:p>
            <a:pPr eaLnBrk="1" hangingPunct="1"/>
            <a:r>
              <a:rPr lang="fr-FR" smtClean="0"/>
              <a:t>Le dossier de presse</a:t>
            </a:r>
          </a:p>
          <a:p>
            <a:pPr eaLnBrk="1" hangingPunct="1"/>
            <a:r>
              <a:rPr lang="fr-FR" smtClean="0"/>
              <a:t>Le communiqué de presse</a:t>
            </a:r>
          </a:p>
          <a:p>
            <a:pPr eaLnBrk="1" hangingPunct="1"/>
            <a:r>
              <a:rPr lang="fr-FR" smtClean="0"/>
              <a:t>L’entretien</a:t>
            </a:r>
          </a:p>
          <a:p>
            <a:pPr eaLnBrk="1" hangingPunct="1"/>
            <a:r>
              <a:rPr lang="fr-FR" smtClean="0"/>
              <a:t>L’interview</a:t>
            </a:r>
          </a:p>
          <a:p>
            <a:pPr eaLnBrk="1" hangingPunct="1"/>
            <a:r>
              <a:rPr lang="fr-FR" smtClean="0"/>
              <a:t>La conférence de presse</a:t>
            </a:r>
          </a:p>
          <a:p>
            <a:pPr eaLnBrk="1" hangingPunct="1"/>
            <a:r>
              <a:rPr lang="fr-FR" smtClean="0"/>
              <a:t>NTIC et site Web</a:t>
            </a:r>
          </a:p>
        </p:txBody>
      </p:sp>
      <p:sp>
        <p:nvSpPr>
          <p:cNvPr id="4" name="Espace réservé du numéro de diapositive 3"/>
          <p:cNvSpPr>
            <a:spLocks noGrp="1"/>
          </p:cNvSpPr>
          <p:nvPr>
            <p:ph type="sldNum" sz="quarter" idx="12"/>
          </p:nvPr>
        </p:nvSpPr>
        <p:spPr/>
        <p:txBody>
          <a:bodyPr/>
          <a:lstStyle/>
          <a:p>
            <a:pPr>
              <a:defRPr/>
            </a:pPr>
            <a:fld id="{BF75F506-0D46-4657-AE21-7D6A950C5764}" type="slidenum">
              <a:rPr lang="fr-FR" smtClean="0"/>
              <a:pPr>
                <a:defRPr/>
              </a:pPr>
              <a:t>185</a:t>
            </a:fld>
            <a:endParaRPr lang="fr-FR"/>
          </a:p>
        </p:txBody>
      </p:sp>
    </p:spTree>
  </p:cSld>
  <p:clrMapOvr>
    <a:masterClrMapping/>
  </p:clrMapOvr>
  <p:transition>
    <p:cut/>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1547813" y="0"/>
            <a:ext cx="6096000" cy="644525"/>
          </a:xfrm>
          <a:noFill/>
        </p:spPr>
        <p:txBody>
          <a:bodyPr/>
          <a:lstStyle/>
          <a:p>
            <a:pPr eaLnBrk="1" hangingPunct="1"/>
            <a:r>
              <a:rPr lang="fr-FR" smtClean="0">
                <a:solidFill>
                  <a:schemeClr val="bg1"/>
                </a:solidFill>
              </a:rPr>
              <a:t>Le dossier de presse</a:t>
            </a:r>
          </a:p>
        </p:txBody>
      </p:sp>
      <p:sp>
        <p:nvSpPr>
          <p:cNvPr id="185347" name="Rectangle 3"/>
          <p:cNvSpPr>
            <a:spLocks noGrp="1" noChangeArrowheads="1"/>
          </p:cNvSpPr>
          <p:nvPr>
            <p:ph sz="quarter" idx="1"/>
          </p:nvPr>
        </p:nvSpPr>
        <p:spPr>
          <a:xfrm>
            <a:off x="827088" y="1981200"/>
            <a:ext cx="8088312" cy="4114800"/>
          </a:xfrm>
        </p:spPr>
        <p:txBody>
          <a:bodyPr/>
          <a:lstStyle/>
          <a:p>
            <a:pPr eaLnBrk="1" hangingPunct="1">
              <a:buFont typeface="Wingdings" pitchFamily="2" charset="2"/>
              <a:buNone/>
            </a:pPr>
            <a:r>
              <a:rPr lang="fr-FR" smtClean="0"/>
              <a:t>Règles de fond</a:t>
            </a:r>
            <a:br>
              <a:rPr lang="fr-FR" smtClean="0"/>
            </a:br>
            <a:r>
              <a:rPr lang="fr-FR" smtClean="0"/>
              <a:t/>
            </a:r>
            <a:br>
              <a:rPr lang="fr-FR" smtClean="0"/>
            </a:br>
            <a:r>
              <a:rPr lang="fr-FR" smtClean="0"/>
              <a:t>C</a:t>
            </a:r>
            <a:r>
              <a:rPr lang="fr-FR" sz="2400" smtClean="0"/>
              <a:t>ohérence du message</a:t>
            </a:r>
          </a:p>
          <a:p>
            <a:pPr eaLnBrk="1" hangingPunct="1">
              <a:buFont typeface="Wingdings" pitchFamily="2" charset="2"/>
              <a:buNone/>
            </a:pPr>
            <a:r>
              <a:rPr lang="fr-FR" smtClean="0"/>
              <a:t> 	</a:t>
            </a:r>
            <a:r>
              <a:rPr lang="fr-FR" sz="2400" smtClean="0"/>
              <a:t>Diversité des angles</a:t>
            </a:r>
            <a:br>
              <a:rPr lang="fr-FR" sz="2400" smtClean="0"/>
            </a:br>
            <a:r>
              <a:rPr lang="fr-FR" sz="2400" smtClean="0"/>
              <a:t>Exhaustivité</a:t>
            </a:r>
            <a:r>
              <a:rPr lang="fr-FR" smtClean="0"/>
              <a:t> </a:t>
            </a:r>
            <a:br>
              <a:rPr lang="fr-FR" smtClean="0"/>
            </a:br>
            <a:endParaRPr lang="fr-FR" smtClean="0"/>
          </a:p>
          <a:p>
            <a:pPr eaLnBrk="1" hangingPunct="1"/>
            <a:endParaRPr lang="fr-FR" smtClean="0"/>
          </a:p>
        </p:txBody>
      </p:sp>
      <p:sp>
        <p:nvSpPr>
          <p:cNvPr id="4" name="Espace réservé du numéro de diapositive 3"/>
          <p:cNvSpPr>
            <a:spLocks noGrp="1"/>
          </p:cNvSpPr>
          <p:nvPr>
            <p:ph type="sldNum" sz="quarter" idx="12"/>
          </p:nvPr>
        </p:nvSpPr>
        <p:spPr/>
        <p:txBody>
          <a:bodyPr/>
          <a:lstStyle/>
          <a:p>
            <a:pPr>
              <a:defRPr/>
            </a:pPr>
            <a:fld id="{BF75F506-0D46-4657-AE21-7D6A950C5764}" type="slidenum">
              <a:rPr lang="fr-FR" smtClean="0"/>
              <a:pPr>
                <a:defRPr/>
              </a:pPr>
              <a:t>186</a:t>
            </a:fld>
            <a:endParaRPr lang="fr-FR"/>
          </a:p>
        </p:txBody>
      </p:sp>
    </p:spTree>
  </p:cSld>
  <p:clrMapOvr>
    <a:masterClrMapping/>
  </p:clrMapOvr>
  <p:transition>
    <p:cut/>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1692275" y="0"/>
            <a:ext cx="6096000" cy="717550"/>
          </a:xfrm>
          <a:noFill/>
        </p:spPr>
        <p:txBody>
          <a:bodyPr/>
          <a:lstStyle/>
          <a:p>
            <a:pPr eaLnBrk="1" hangingPunct="1"/>
            <a:r>
              <a:rPr lang="fr-FR" smtClean="0">
                <a:solidFill>
                  <a:schemeClr val="bg1"/>
                </a:solidFill>
              </a:rPr>
              <a:t>Le dossier de presse</a:t>
            </a:r>
          </a:p>
        </p:txBody>
      </p:sp>
      <p:sp>
        <p:nvSpPr>
          <p:cNvPr id="186371" name="Rectangle 3"/>
          <p:cNvSpPr>
            <a:spLocks noGrp="1" noChangeArrowheads="1"/>
          </p:cNvSpPr>
          <p:nvPr>
            <p:ph sz="quarter" idx="1"/>
          </p:nvPr>
        </p:nvSpPr>
        <p:spPr>
          <a:xfrm>
            <a:off x="900113" y="1981200"/>
            <a:ext cx="8015287" cy="4114800"/>
          </a:xfrm>
        </p:spPr>
        <p:txBody>
          <a:bodyPr/>
          <a:lstStyle/>
          <a:p>
            <a:pPr eaLnBrk="1" hangingPunct="1">
              <a:buFont typeface="Wingdings" pitchFamily="2" charset="2"/>
              <a:buNone/>
            </a:pPr>
            <a:r>
              <a:rPr lang="fr-FR" smtClean="0"/>
              <a:t>Règles de forme</a:t>
            </a:r>
            <a:br>
              <a:rPr lang="fr-FR" smtClean="0"/>
            </a:br>
            <a:r>
              <a:rPr lang="fr-FR" smtClean="0"/>
              <a:t/>
            </a:r>
            <a:br>
              <a:rPr lang="fr-FR" smtClean="0"/>
            </a:br>
            <a:r>
              <a:rPr lang="fr-FR" smtClean="0"/>
              <a:t>	</a:t>
            </a:r>
            <a:r>
              <a:rPr lang="fr-FR" sz="2400" smtClean="0"/>
              <a:t>Identification de l’émetteur</a:t>
            </a:r>
            <a:br>
              <a:rPr lang="fr-FR" sz="2400" smtClean="0"/>
            </a:br>
            <a:r>
              <a:rPr lang="fr-FR" sz="2400" smtClean="0"/>
              <a:t>	Structuration</a:t>
            </a:r>
            <a:br>
              <a:rPr lang="fr-FR" sz="2400" smtClean="0"/>
            </a:br>
            <a:r>
              <a:rPr lang="fr-FR" sz="2400" smtClean="0"/>
              <a:t>	Cohérence de présentation</a:t>
            </a:r>
          </a:p>
          <a:p>
            <a:pPr eaLnBrk="1" hangingPunct="1"/>
            <a:endParaRPr lang="fr-FR" smtClean="0"/>
          </a:p>
          <a:p>
            <a:pPr eaLnBrk="1" hangingPunct="1"/>
            <a:endParaRPr lang="fr-FR" smtClean="0"/>
          </a:p>
        </p:txBody>
      </p:sp>
      <p:sp>
        <p:nvSpPr>
          <p:cNvPr id="4" name="Espace réservé du numéro de diapositive 3"/>
          <p:cNvSpPr>
            <a:spLocks noGrp="1"/>
          </p:cNvSpPr>
          <p:nvPr>
            <p:ph type="sldNum" sz="quarter" idx="12"/>
          </p:nvPr>
        </p:nvSpPr>
        <p:spPr/>
        <p:txBody>
          <a:bodyPr/>
          <a:lstStyle/>
          <a:p>
            <a:pPr>
              <a:defRPr/>
            </a:pPr>
            <a:fld id="{BF75F506-0D46-4657-AE21-7D6A950C5764}" type="slidenum">
              <a:rPr lang="fr-FR" smtClean="0"/>
              <a:pPr>
                <a:defRPr/>
              </a:pPr>
              <a:t>187</a:t>
            </a:fld>
            <a:endParaRPr lang="fr-FR"/>
          </a:p>
        </p:txBody>
      </p:sp>
    </p:spTree>
  </p:cSld>
  <p:clrMapOvr>
    <a:masterClrMapping/>
  </p:clrMapOvr>
  <p:transition>
    <p:cut/>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1619250" y="0"/>
            <a:ext cx="6096000" cy="625475"/>
          </a:xfrm>
          <a:noFill/>
        </p:spPr>
        <p:txBody>
          <a:bodyPr/>
          <a:lstStyle/>
          <a:p>
            <a:pPr eaLnBrk="1" hangingPunct="1"/>
            <a:r>
              <a:rPr lang="fr-FR" smtClean="0">
                <a:solidFill>
                  <a:schemeClr val="bg1"/>
                </a:solidFill>
              </a:rPr>
              <a:t>Le dossier de presse</a:t>
            </a:r>
          </a:p>
        </p:txBody>
      </p:sp>
      <p:sp>
        <p:nvSpPr>
          <p:cNvPr id="187395" name="Rectangle 3"/>
          <p:cNvSpPr>
            <a:spLocks noGrp="1" noChangeArrowheads="1"/>
          </p:cNvSpPr>
          <p:nvPr>
            <p:ph sz="quarter" idx="1"/>
          </p:nvPr>
        </p:nvSpPr>
        <p:spPr>
          <a:xfrm>
            <a:off x="900113" y="1981200"/>
            <a:ext cx="8015287" cy="4114800"/>
          </a:xfrm>
        </p:spPr>
        <p:txBody>
          <a:bodyPr/>
          <a:lstStyle/>
          <a:p>
            <a:pPr eaLnBrk="1" hangingPunct="1">
              <a:buFont typeface="Wingdings" pitchFamily="2" charset="2"/>
              <a:buNone/>
            </a:pPr>
            <a:r>
              <a:rPr lang="fr-FR" smtClean="0"/>
              <a:t>Règles de forme</a:t>
            </a:r>
            <a:br>
              <a:rPr lang="fr-FR" smtClean="0"/>
            </a:br>
            <a:r>
              <a:rPr lang="fr-FR" smtClean="0"/>
              <a:t/>
            </a:r>
            <a:br>
              <a:rPr lang="fr-FR" smtClean="0"/>
            </a:br>
            <a:r>
              <a:rPr lang="fr-FR" smtClean="0"/>
              <a:t>	</a:t>
            </a:r>
            <a:r>
              <a:rPr lang="fr-FR" sz="2400" smtClean="0"/>
              <a:t>Identification de l’émetteur</a:t>
            </a:r>
            <a:br>
              <a:rPr lang="fr-FR" sz="2400" smtClean="0"/>
            </a:br>
            <a:r>
              <a:rPr lang="fr-FR" sz="2400" smtClean="0"/>
              <a:t>	Structuration</a:t>
            </a:r>
            <a:br>
              <a:rPr lang="fr-FR" sz="2400" smtClean="0"/>
            </a:br>
            <a:r>
              <a:rPr lang="fr-FR" sz="2400" smtClean="0"/>
              <a:t>	Cohérence de présentation</a:t>
            </a:r>
          </a:p>
          <a:p>
            <a:pPr eaLnBrk="1" hangingPunct="1"/>
            <a:endParaRPr lang="fr-FR" smtClean="0"/>
          </a:p>
          <a:p>
            <a:pPr eaLnBrk="1" hangingPunct="1"/>
            <a:endParaRPr lang="fr-FR" smtClean="0"/>
          </a:p>
        </p:txBody>
      </p:sp>
      <p:sp>
        <p:nvSpPr>
          <p:cNvPr id="4" name="Espace réservé du numéro de diapositive 3"/>
          <p:cNvSpPr>
            <a:spLocks noGrp="1"/>
          </p:cNvSpPr>
          <p:nvPr>
            <p:ph type="sldNum" sz="quarter" idx="12"/>
          </p:nvPr>
        </p:nvSpPr>
        <p:spPr/>
        <p:txBody>
          <a:bodyPr/>
          <a:lstStyle/>
          <a:p>
            <a:pPr>
              <a:defRPr/>
            </a:pPr>
            <a:fld id="{BF75F506-0D46-4657-AE21-7D6A950C5764}" type="slidenum">
              <a:rPr lang="fr-FR" smtClean="0"/>
              <a:pPr>
                <a:defRPr/>
              </a:pPr>
              <a:t>188</a:t>
            </a:fld>
            <a:endParaRPr lang="fr-FR"/>
          </a:p>
        </p:txBody>
      </p:sp>
    </p:spTree>
  </p:cSld>
  <p:clrMapOvr>
    <a:masterClrMapping/>
  </p:clrMapOvr>
  <p:transition>
    <p:cut/>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1476375" y="0"/>
            <a:ext cx="6096000" cy="692150"/>
          </a:xfrm>
          <a:noFill/>
        </p:spPr>
        <p:txBody>
          <a:bodyPr/>
          <a:lstStyle/>
          <a:p>
            <a:pPr eaLnBrk="1" hangingPunct="1"/>
            <a:r>
              <a:rPr lang="fr-FR" smtClean="0">
                <a:solidFill>
                  <a:schemeClr val="bg1"/>
                </a:solidFill>
              </a:rPr>
              <a:t>Le dossier de presse</a:t>
            </a:r>
          </a:p>
        </p:txBody>
      </p:sp>
      <p:sp>
        <p:nvSpPr>
          <p:cNvPr id="188419" name="Rectangle 3"/>
          <p:cNvSpPr>
            <a:spLocks noGrp="1" noChangeArrowheads="1"/>
          </p:cNvSpPr>
          <p:nvPr>
            <p:ph sz="quarter" idx="1"/>
          </p:nvPr>
        </p:nvSpPr>
        <p:spPr>
          <a:xfrm>
            <a:off x="900113" y="1981200"/>
            <a:ext cx="8015287" cy="4114800"/>
          </a:xfrm>
        </p:spPr>
        <p:txBody>
          <a:bodyPr/>
          <a:lstStyle/>
          <a:p>
            <a:pPr eaLnBrk="1" hangingPunct="1">
              <a:buFont typeface="Wingdings" pitchFamily="2" charset="2"/>
              <a:buNone/>
            </a:pPr>
            <a:r>
              <a:rPr lang="fr-FR" smtClean="0"/>
              <a:t>Règles de forme</a:t>
            </a:r>
            <a:br>
              <a:rPr lang="fr-FR" smtClean="0"/>
            </a:br>
            <a:r>
              <a:rPr lang="fr-FR" smtClean="0"/>
              <a:t/>
            </a:r>
            <a:br>
              <a:rPr lang="fr-FR" smtClean="0"/>
            </a:br>
            <a:r>
              <a:rPr lang="fr-FR" smtClean="0"/>
              <a:t>	</a:t>
            </a:r>
            <a:r>
              <a:rPr lang="fr-FR" sz="2400" smtClean="0"/>
              <a:t>Identification de l’émetteur</a:t>
            </a:r>
            <a:br>
              <a:rPr lang="fr-FR" sz="2400" smtClean="0"/>
            </a:br>
            <a:r>
              <a:rPr lang="fr-FR" sz="2400" smtClean="0"/>
              <a:t>	Structuration</a:t>
            </a:r>
            <a:br>
              <a:rPr lang="fr-FR" sz="2400" smtClean="0"/>
            </a:br>
            <a:r>
              <a:rPr lang="fr-FR" sz="2400" smtClean="0"/>
              <a:t>	Cohérence de présentation</a:t>
            </a:r>
          </a:p>
          <a:p>
            <a:pPr eaLnBrk="1" hangingPunct="1"/>
            <a:endParaRPr lang="fr-FR" smtClean="0"/>
          </a:p>
          <a:p>
            <a:pPr eaLnBrk="1" hangingPunct="1"/>
            <a:endParaRPr lang="fr-FR" smtClean="0"/>
          </a:p>
        </p:txBody>
      </p:sp>
      <p:sp>
        <p:nvSpPr>
          <p:cNvPr id="4" name="Espace réservé du numéro de diapositive 3"/>
          <p:cNvSpPr>
            <a:spLocks noGrp="1"/>
          </p:cNvSpPr>
          <p:nvPr>
            <p:ph type="sldNum" sz="quarter" idx="12"/>
          </p:nvPr>
        </p:nvSpPr>
        <p:spPr/>
        <p:txBody>
          <a:bodyPr/>
          <a:lstStyle/>
          <a:p>
            <a:pPr>
              <a:defRPr/>
            </a:pPr>
            <a:fld id="{BF75F506-0D46-4657-AE21-7D6A950C5764}" type="slidenum">
              <a:rPr lang="fr-FR" smtClean="0"/>
              <a:pPr>
                <a:defRPr/>
              </a:pPr>
              <a:t>189</a:t>
            </a:fld>
            <a:endParaRPr lang="fr-FR"/>
          </a:p>
        </p:txBody>
      </p:sp>
    </p:spTree>
  </p:cSld>
  <p:clrMapOvr>
    <a:masterClrMapping/>
  </p:clrMapOvr>
  <p:transition>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50825" y="188913"/>
            <a:ext cx="8534400" cy="415925"/>
          </a:xfrm>
        </p:spPr>
        <p:txBody>
          <a:bodyPr>
            <a:normAutofit fontScale="90000"/>
          </a:bodyPr>
          <a:lstStyle/>
          <a:p>
            <a:pPr eaLnBrk="1" fontAlgn="auto" hangingPunct="1">
              <a:spcAft>
                <a:spcPts val="0"/>
              </a:spcAft>
              <a:defRPr/>
            </a:pPr>
            <a:r>
              <a:rPr lang="fr-FR" sz="2400" dirty="0" smtClean="0">
                <a:solidFill>
                  <a:schemeClr val="bg1"/>
                </a:solidFill>
              </a:rPr>
              <a:t>La communication omniprésente dans la vie de l’entreprise</a:t>
            </a:r>
          </a:p>
        </p:txBody>
      </p:sp>
      <p:sp>
        <p:nvSpPr>
          <p:cNvPr id="34819" name="Rectangle 3"/>
          <p:cNvSpPr>
            <a:spLocks noGrp="1" noChangeArrowheads="1"/>
          </p:cNvSpPr>
          <p:nvPr>
            <p:ph sz="quarter" idx="1"/>
          </p:nvPr>
        </p:nvSpPr>
        <p:spPr>
          <a:xfrm>
            <a:off x="1447800" y="1981200"/>
            <a:ext cx="7467600" cy="4114800"/>
          </a:xfrm>
        </p:spPr>
        <p:txBody>
          <a:bodyPr/>
          <a:lstStyle/>
          <a:p>
            <a:pPr eaLnBrk="1" hangingPunct="1"/>
            <a:r>
              <a:rPr lang="fr-FR" smtClean="0"/>
              <a:t>Emergence d’un concept</a:t>
            </a:r>
          </a:p>
          <a:p>
            <a:pPr eaLnBrk="1" hangingPunct="1"/>
            <a:endParaRPr lang="fr-FR" smtClean="0"/>
          </a:p>
          <a:p>
            <a:pPr eaLnBrk="1" hangingPunct="1"/>
            <a:r>
              <a:rPr lang="fr-FR" smtClean="0"/>
              <a:t>Prise en compte dans la vie de l’entreprise</a:t>
            </a:r>
          </a:p>
          <a:p>
            <a:pPr eaLnBrk="1" hangingPunct="1"/>
            <a:endParaRPr lang="fr-FR" smtClean="0"/>
          </a:p>
          <a:p>
            <a:pPr eaLnBrk="1" hangingPunct="1"/>
            <a:r>
              <a:rPr lang="fr-FR" smtClean="0"/>
              <a:t>Déclinaison du concept de l’entreprise communicante</a:t>
            </a:r>
          </a:p>
          <a:p>
            <a:pPr eaLnBrk="1" hangingPunct="1"/>
            <a:endParaRPr lang="fr-FR" smtClean="0"/>
          </a:p>
        </p:txBody>
      </p:sp>
      <p:sp>
        <p:nvSpPr>
          <p:cNvPr id="4" name="Espace réservé du numéro de diapositive 3"/>
          <p:cNvSpPr>
            <a:spLocks noGrp="1"/>
          </p:cNvSpPr>
          <p:nvPr>
            <p:ph type="sldNum" sz="quarter" idx="12"/>
          </p:nvPr>
        </p:nvSpPr>
        <p:spPr/>
        <p:txBody>
          <a:bodyPr/>
          <a:lstStyle/>
          <a:p>
            <a:pPr>
              <a:defRPr/>
            </a:pPr>
            <a:fld id="{BF75F506-0D46-4657-AE21-7D6A950C5764}" type="slidenum">
              <a:rPr lang="fr-FR" smtClean="0"/>
              <a:pPr>
                <a:defRPr/>
              </a:pPr>
              <a:t>19</a:t>
            </a:fld>
            <a:endParaRPr lang="fr-FR"/>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1476375" y="0"/>
            <a:ext cx="6096000" cy="504825"/>
          </a:xfrm>
          <a:noFill/>
        </p:spPr>
        <p:txBody>
          <a:bodyPr/>
          <a:lstStyle/>
          <a:p>
            <a:pPr eaLnBrk="1" hangingPunct="1"/>
            <a:r>
              <a:rPr lang="fr-FR" smtClean="0">
                <a:solidFill>
                  <a:schemeClr val="bg1"/>
                </a:solidFill>
              </a:rPr>
              <a:t>Le dossier de presse</a:t>
            </a:r>
          </a:p>
        </p:txBody>
      </p:sp>
      <p:sp>
        <p:nvSpPr>
          <p:cNvPr id="189443" name="Rectangle 3"/>
          <p:cNvSpPr>
            <a:spLocks noGrp="1" noChangeArrowheads="1"/>
          </p:cNvSpPr>
          <p:nvPr>
            <p:ph sz="quarter" idx="1"/>
          </p:nvPr>
        </p:nvSpPr>
        <p:spPr>
          <a:xfrm>
            <a:off x="900113" y="1981200"/>
            <a:ext cx="8015287" cy="4114800"/>
          </a:xfrm>
        </p:spPr>
        <p:txBody>
          <a:bodyPr/>
          <a:lstStyle/>
          <a:p>
            <a:pPr eaLnBrk="1" hangingPunct="1">
              <a:buFont typeface="Wingdings" pitchFamily="2" charset="2"/>
              <a:buNone/>
            </a:pPr>
            <a:r>
              <a:rPr lang="fr-FR" sz="2800" smtClean="0"/>
              <a:t>Règles de forme</a:t>
            </a:r>
            <a:br>
              <a:rPr lang="fr-FR" sz="2800" smtClean="0"/>
            </a:br>
            <a:r>
              <a:rPr lang="fr-FR" sz="2800" smtClean="0"/>
              <a:t/>
            </a:r>
            <a:br>
              <a:rPr lang="fr-FR" sz="2800" smtClean="0"/>
            </a:br>
            <a:r>
              <a:rPr lang="fr-FR" sz="2800" smtClean="0"/>
              <a:t>	Identification de l’émetteur</a:t>
            </a:r>
            <a:br>
              <a:rPr lang="fr-FR" sz="2800" smtClean="0"/>
            </a:br>
            <a:r>
              <a:rPr lang="fr-FR" sz="2800" smtClean="0"/>
              <a:t>	Structuration</a:t>
            </a:r>
            <a:br>
              <a:rPr lang="fr-FR" sz="2800" smtClean="0"/>
            </a:br>
            <a:r>
              <a:rPr lang="fr-FR" sz="2800" smtClean="0"/>
              <a:t>	Cohérence de présentatio</a:t>
            </a:r>
            <a:r>
              <a:rPr lang="fr-FR" sz="2400" smtClean="0"/>
              <a:t>n</a:t>
            </a:r>
          </a:p>
          <a:p>
            <a:pPr eaLnBrk="1" hangingPunct="1"/>
            <a:endParaRPr lang="fr-FR" smtClean="0"/>
          </a:p>
          <a:p>
            <a:pPr eaLnBrk="1" hangingPunct="1"/>
            <a:endParaRPr lang="fr-FR" smtClean="0"/>
          </a:p>
        </p:txBody>
      </p:sp>
      <p:sp>
        <p:nvSpPr>
          <p:cNvPr id="4" name="Espace réservé du numéro de diapositive 3"/>
          <p:cNvSpPr>
            <a:spLocks noGrp="1"/>
          </p:cNvSpPr>
          <p:nvPr>
            <p:ph type="sldNum" sz="quarter" idx="12"/>
          </p:nvPr>
        </p:nvSpPr>
        <p:spPr/>
        <p:txBody>
          <a:bodyPr/>
          <a:lstStyle/>
          <a:p>
            <a:pPr>
              <a:defRPr/>
            </a:pPr>
            <a:fld id="{BF75F506-0D46-4657-AE21-7D6A950C5764}" type="slidenum">
              <a:rPr lang="fr-FR" smtClean="0"/>
              <a:pPr>
                <a:defRPr/>
              </a:pPr>
              <a:t>190</a:t>
            </a:fld>
            <a:endParaRPr lang="fr-FR"/>
          </a:p>
        </p:txBody>
      </p:sp>
    </p:spTree>
  </p:cSld>
  <p:clrMapOvr>
    <a:masterClrMapping/>
  </p:clrMapOvr>
  <p:transition>
    <p:cut/>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971550" y="0"/>
            <a:ext cx="6096000" cy="554038"/>
          </a:xfrm>
          <a:noFill/>
        </p:spPr>
        <p:txBody>
          <a:bodyPr/>
          <a:lstStyle/>
          <a:p>
            <a:pPr eaLnBrk="1" hangingPunct="1"/>
            <a:r>
              <a:rPr lang="fr-FR" smtClean="0">
                <a:solidFill>
                  <a:schemeClr val="bg1"/>
                </a:solidFill>
              </a:rPr>
              <a:t>Le dossier de presse</a:t>
            </a:r>
          </a:p>
        </p:txBody>
      </p:sp>
      <p:sp>
        <p:nvSpPr>
          <p:cNvPr id="190467" name="Rectangle 3"/>
          <p:cNvSpPr>
            <a:spLocks noGrp="1" noChangeArrowheads="1"/>
          </p:cNvSpPr>
          <p:nvPr>
            <p:ph sz="quarter" idx="1"/>
          </p:nvPr>
        </p:nvSpPr>
        <p:spPr>
          <a:xfrm>
            <a:off x="900113" y="1981200"/>
            <a:ext cx="8015287" cy="4114800"/>
          </a:xfrm>
        </p:spPr>
        <p:txBody>
          <a:bodyPr/>
          <a:lstStyle/>
          <a:p>
            <a:pPr eaLnBrk="1" hangingPunct="1">
              <a:buFont typeface="Wingdings" pitchFamily="2" charset="2"/>
              <a:buNone/>
            </a:pPr>
            <a:r>
              <a:rPr lang="fr-FR" sz="2800" smtClean="0"/>
              <a:t>Règles de forme</a:t>
            </a:r>
            <a:br>
              <a:rPr lang="fr-FR" sz="2800" smtClean="0"/>
            </a:br>
            <a:r>
              <a:rPr lang="fr-FR" sz="2800" smtClean="0"/>
              <a:t/>
            </a:r>
            <a:br>
              <a:rPr lang="fr-FR" sz="2800" smtClean="0"/>
            </a:br>
            <a:r>
              <a:rPr lang="fr-FR" sz="2800" smtClean="0"/>
              <a:t>	Identification de l’émetteur</a:t>
            </a:r>
            <a:br>
              <a:rPr lang="fr-FR" sz="2800" smtClean="0"/>
            </a:br>
            <a:r>
              <a:rPr lang="fr-FR" sz="2800" smtClean="0"/>
              <a:t>	Structuration</a:t>
            </a:r>
            <a:br>
              <a:rPr lang="fr-FR" sz="2800" smtClean="0"/>
            </a:br>
            <a:r>
              <a:rPr lang="fr-FR" sz="2800" smtClean="0"/>
              <a:t>	Cohérence de présentation</a:t>
            </a:r>
          </a:p>
          <a:p>
            <a:pPr eaLnBrk="1" hangingPunct="1"/>
            <a:endParaRPr lang="fr-FR" smtClean="0"/>
          </a:p>
          <a:p>
            <a:pPr eaLnBrk="1" hangingPunct="1"/>
            <a:endParaRPr lang="fr-FR" smtClean="0"/>
          </a:p>
        </p:txBody>
      </p:sp>
      <p:sp>
        <p:nvSpPr>
          <p:cNvPr id="4" name="Espace réservé du numéro de diapositive 3"/>
          <p:cNvSpPr>
            <a:spLocks noGrp="1"/>
          </p:cNvSpPr>
          <p:nvPr>
            <p:ph type="sldNum" sz="quarter" idx="12"/>
          </p:nvPr>
        </p:nvSpPr>
        <p:spPr/>
        <p:txBody>
          <a:bodyPr/>
          <a:lstStyle/>
          <a:p>
            <a:pPr>
              <a:defRPr/>
            </a:pPr>
            <a:fld id="{BF75F506-0D46-4657-AE21-7D6A950C5764}" type="slidenum">
              <a:rPr lang="fr-FR" smtClean="0"/>
              <a:pPr>
                <a:defRPr/>
              </a:pPr>
              <a:t>191</a:t>
            </a:fld>
            <a:endParaRPr lang="fr-FR"/>
          </a:p>
        </p:txBody>
      </p:sp>
    </p:spTree>
  </p:cSld>
  <p:clrMapOvr>
    <a:masterClrMapping/>
  </p:clrMapOvr>
  <p:transition>
    <p:cut/>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1547813" y="0"/>
            <a:ext cx="6096000" cy="554038"/>
          </a:xfrm>
          <a:noFill/>
        </p:spPr>
        <p:txBody>
          <a:bodyPr/>
          <a:lstStyle/>
          <a:p>
            <a:pPr eaLnBrk="1" hangingPunct="1"/>
            <a:r>
              <a:rPr lang="fr-FR" smtClean="0">
                <a:solidFill>
                  <a:schemeClr val="bg1"/>
                </a:solidFill>
              </a:rPr>
              <a:t>Le dossier de presse</a:t>
            </a:r>
          </a:p>
        </p:txBody>
      </p:sp>
      <p:sp>
        <p:nvSpPr>
          <p:cNvPr id="191491" name="Rectangle 3"/>
          <p:cNvSpPr>
            <a:spLocks noGrp="1" noChangeArrowheads="1"/>
          </p:cNvSpPr>
          <p:nvPr>
            <p:ph sz="quarter" idx="1"/>
          </p:nvPr>
        </p:nvSpPr>
        <p:spPr>
          <a:xfrm>
            <a:off x="900113" y="1981200"/>
            <a:ext cx="8015287" cy="4114800"/>
          </a:xfrm>
        </p:spPr>
        <p:txBody>
          <a:bodyPr/>
          <a:lstStyle/>
          <a:p>
            <a:pPr eaLnBrk="1" hangingPunct="1">
              <a:buFont typeface="Wingdings" pitchFamily="2" charset="2"/>
              <a:buNone/>
            </a:pPr>
            <a:r>
              <a:rPr lang="fr-FR" smtClean="0"/>
              <a:t>Règles de forme</a:t>
            </a:r>
            <a:br>
              <a:rPr lang="fr-FR" smtClean="0"/>
            </a:br>
            <a:r>
              <a:rPr lang="fr-FR" smtClean="0"/>
              <a:t/>
            </a:r>
            <a:br>
              <a:rPr lang="fr-FR" smtClean="0"/>
            </a:br>
            <a:r>
              <a:rPr lang="fr-FR" smtClean="0"/>
              <a:t>	</a:t>
            </a:r>
            <a:r>
              <a:rPr lang="fr-FR" sz="2400" smtClean="0"/>
              <a:t>Identification de l’émetteur</a:t>
            </a:r>
            <a:br>
              <a:rPr lang="fr-FR" sz="2400" smtClean="0"/>
            </a:br>
            <a:r>
              <a:rPr lang="fr-FR" sz="2400" smtClean="0"/>
              <a:t>	Structuration</a:t>
            </a:r>
            <a:br>
              <a:rPr lang="fr-FR" sz="2400" smtClean="0"/>
            </a:br>
            <a:r>
              <a:rPr lang="fr-FR" sz="2400" smtClean="0"/>
              <a:t>	Cohérence de présentation</a:t>
            </a:r>
          </a:p>
          <a:p>
            <a:pPr eaLnBrk="1" hangingPunct="1"/>
            <a:endParaRPr lang="fr-FR" smtClean="0"/>
          </a:p>
          <a:p>
            <a:pPr eaLnBrk="1" hangingPunct="1"/>
            <a:endParaRPr lang="fr-FR" smtClean="0"/>
          </a:p>
        </p:txBody>
      </p:sp>
      <p:sp>
        <p:nvSpPr>
          <p:cNvPr id="4" name="Espace réservé du numéro de diapositive 3"/>
          <p:cNvSpPr>
            <a:spLocks noGrp="1"/>
          </p:cNvSpPr>
          <p:nvPr>
            <p:ph type="sldNum" sz="quarter" idx="12"/>
          </p:nvPr>
        </p:nvSpPr>
        <p:spPr/>
        <p:txBody>
          <a:bodyPr/>
          <a:lstStyle/>
          <a:p>
            <a:pPr>
              <a:defRPr/>
            </a:pPr>
            <a:fld id="{BF75F506-0D46-4657-AE21-7D6A950C5764}" type="slidenum">
              <a:rPr lang="fr-FR" smtClean="0"/>
              <a:pPr>
                <a:defRPr/>
              </a:pPr>
              <a:t>192</a:t>
            </a:fld>
            <a:endParaRPr lang="fr-FR"/>
          </a:p>
        </p:txBody>
      </p:sp>
    </p:spTree>
  </p:cSld>
  <p:clrMapOvr>
    <a:masterClrMapping/>
  </p:clrMapOvr>
  <p:transition>
    <p:cut/>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1547813" y="0"/>
            <a:ext cx="6096000" cy="482600"/>
          </a:xfrm>
          <a:noFill/>
        </p:spPr>
        <p:txBody>
          <a:bodyPr/>
          <a:lstStyle/>
          <a:p>
            <a:pPr eaLnBrk="1" hangingPunct="1"/>
            <a:r>
              <a:rPr lang="fr-FR" smtClean="0">
                <a:solidFill>
                  <a:schemeClr val="bg1"/>
                </a:solidFill>
              </a:rPr>
              <a:t>Le dossier de presse</a:t>
            </a:r>
          </a:p>
        </p:txBody>
      </p:sp>
      <p:sp>
        <p:nvSpPr>
          <p:cNvPr id="192515" name="Rectangle 3"/>
          <p:cNvSpPr>
            <a:spLocks noGrp="1" noChangeArrowheads="1"/>
          </p:cNvSpPr>
          <p:nvPr>
            <p:ph sz="quarter" idx="1"/>
          </p:nvPr>
        </p:nvSpPr>
        <p:spPr>
          <a:xfrm>
            <a:off x="900113" y="1981200"/>
            <a:ext cx="8015287" cy="4114800"/>
          </a:xfrm>
        </p:spPr>
        <p:txBody>
          <a:bodyPr/>
          <a:lstStyle/>
          <a:p>
            <a:pPr eaLnBrk="1" hangingPunct="1">
              <a:buFont typeface="Wingdings" pitchFamily="2" charset="2"/>
              <a:buNone/>
            </a:pPr>
            <a:r>
              <a:rPr lang="fr-FR" smtClean="0"/>
              <a:t>Règles de forme</a:t>
            </a:r>
            <a:br>
              <a:rPr lang="fr-FR" smtClean="0"/>
            </a:br>
            <a:r>
              <a:rPr lang="fr-FR" smtClean="0"/>
              <a:t/>
            </a:r>
            <a:br>
              <a:rPr lang="fr-FR" smtClean="0"/>
            </a:br>
            <a:r>
              <a:rPr lang="fr-FR" smtClean="0"/>
              <a:t>	</a:t>
            </a:r>
            <a:r>
              <a:rPr lang="fr-FR" sz="2400" smtClean="0"/>
              <a:t>Identification de l’émetteur</a:t>
            </a:r>
            <a:br>
              <a:rPr lang="fr-FR" sz="2400" smtClean="0"/>
            </a:br>
            <a:r>
              <a:rPr lang="fr-FR" sz="2400" smtClean="0"/>
              <a:t>	Structuration</a:t>
            </a:r>
            <a:br>
              <a:rPr lang="fr-FR" sz="2400" smtClean="0"/>
            </a:br>
            <a:r>
              <a:rPr lang="fr-FR" sz="2400" smtClean="0"/>
              <a:t>	Cohérence de présentation</a:t>
            </a:r>
          </a:p>
          <a:p>
            <a:pPr eaLnBrk="1" hangingPunct="1"/>
            <a:endParaRPr lang="fr-FR" smtClean="0"/>
          </a:p>
          <a:p>
            <a:pPr eaLnBrk="1" hangingPunct="1"/>
            <a:endParaRPr lang="fr-FR" smtClean="0"/>
          </a:p>
        </p:txBody>
      </p:sp>
      <p:sp>
        <p:nvSpPr>
          <p:cNvPr id="4" name="Espace réservé du numéro de diapositive 3"/>
          <p:cNvSpPr>
            <a:spLocks noGrp="1"/>
          </p:cNvSpPr>
          <p:nvPr>
            <p:ph type="sldNum" sz="quarter" idx="12"/>
          </p:nvPr>
        </p:nvSpPr>
        <p:spPr/>
        <p:txBody>
          <a:bodyPr/>
          <a:lstStyle/>
          <a:p>
            <a:pPr>
              <a:defRPr/>
            </a:pPr>
            <a:fld id="{BF75F506-0D46-4657-AE21-7D6A950C5764}" type="slidenum">
              <a:rPr lang="fr-FR" smtClean="0"/>
              <a:pPr>
                <a:defRPr/>
              </a:pPr>
              <a:t>193</a:t>
            </a:fld>
            <a:endParaRPr lang="fr-FR"/>
          </a:p>
        </p:txBody>
      </p:sp>
    </p:spTree>
  </p:cSld>
  <p:clrMapOvr>
    <a:masterClrMapping/>
  </p:clrMapOvr>
  <p:transition>
    <p:cut/>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1692275" y="0"/>
            <a:ext cx="6096000" cy="554038"/>
          </a:xfrm>
          <a:noFill/>
        </p:spPr>
        <p:txBody>
          <a:bodyPr/>
          <a:lstStyle/>
          <a:p>
            <a:pPr eaLnBrk="1" hangingPunct="1"/>
            <a:r>
              <a:rPr lang="fr-FR" smtClean="0">
                <a:solidFill>
                  <a:schemeClr val="bg1"/>
                </a:solidFill>
              </a:rPr>
              <a:t>Le dossier de presse</a:t>
            </a:r>
          </a:p>
        </p:txBody>
      </p:sp>
      <p:sp>
        <p:nvSpPr>
          <p:cNvPr id="193539" name="Rectangle 3"/>
          <p:cNvSpPr>
            <a:spLocks noGrp="1" noChangeArrowheads="1"/>
          </p:cNvSpPr>
          <p:nvPr>
            <p:ph sz="quarter" idx="1"/>
          </p:nvPr>
        </p:nvSpPr>
        <p:spPr>
          <a:xfrm>
            <a:off x="900113" y="1981200"/>
            <a:ext cx="8015287" cy="4114800"/>
          </a:xfrm>
        </p:spPr>
        <p:txBody>
          <a:bodyPr/>
          <a:lstStyle/>
          <a:p>
            <a:pPr eaLnBrk="1" hangingPunct="1">
              <a:buFont typeface="Wingdings" pitchFamily="2" charset="2"/>
              <a:buNone/>
            </a:pPr>
            <a:r>
              <a:rPr lang="fr-FR" smtClean="0"/>
              <a:t>Règles de forme</a:t>
            </a:r>
            <a:br>
              <a:rPr lang="fr-FR" smtClean="0"/>
            </a:br>
            <a:r>
              <a:rPr lang="fr-FR" smtClean="0"/>
              <a:t/>
            </a:r>
            <a:br>
              <a:rPr lang="fr-FR" smtClean="0"/>
            </a:br>
            <a:r>
              <a:rPr lang="fr-FR" smtClean="0"/>
              <a:t>	</a:t>
            </a:r>
            <a:r>
              <a:rPr lang="fr-FR" sz="2400" smtClean="0"/>
              <a:t>Identification de l’émetteur</a:t>
            </a:r>
            <a:br>
              <a:rPr lang="fr-FR" sz="2400" smtClean="0"/>
            </a:br>
            <a:r>
              <a:rPr lang="fr-FR" sz="2400" smtClean="0"/>
              <a:t>	Structuration</a:t>
            </a:r>
            <a:br>
              <a:rPr lang="fr-FR" sz="2400" smtClean="0"/>
            </a:br>
            <a:r>
              <a:rPr lang="fr-FR" sz="2400" smtClean="0"/>
              <a:t>	Cohérence de présentation</a:t>
            </a:r>
          </a:p>
          <a:p>
            <a:pPr eaLnBrk="1" hangingPunct="1"/>
            <a:endParaRPr lang="fr-FR" smtClean="0"/>
          </a:p>
          <a:p>
            <a:pPr eaLnBrk="1" hangingPunct="1"/>
            <a:endParaRPr lang="fr-FR" smtClean="0"/>
          </a:p>
        </p:txBody>
      </p:sp>
      <p:sp>
        <p:nvSpPr>
          <p:cNvPr id="4" name="Espace réservé du numéro de diapositive 3"/>
          <p:cNvSpPr>
            <a:spLocks noGrp="1"/>
          </p:cNvSpPr>
          <p:nvPr>
            <p:ph type="sldNum" sz="quarter" idx="12"/>
          </p:nvPr>
        </p:nvSpPr>
        <p:spPr/>
        <p:txBody>
          <a:bodyPr/>
          <a:lstStyle/>
          <a:p>
            <a:pPr>
              <a:defRPr/>
            </a:pPr>
            <a:fld id="{BF75F506-0D46-4657-AE21-7D6A950C5764}" type="slidenum">
              <a:rPr lang="fr-FR" smtClean="0"/>
              <a:pPr>
                <a:defRPr/>
              </a:pPr>
              <a:t>194</a:t>
            </a:fld>
            <a:endParaRPr lang="fr-FR"/>
          </a:p>
        </p:txBody>
      </p:sp>
    </p:spTree>
  </p:cSld>
  <p:clrMapOvr>
    <a:masterClrMapping/>
  </p:clrMapOvr>
  <p:transition>
    <p:cut/>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1258888" y="0"/>
            <a:ext cx="6096000" cy="501650"/>
          </a:xfrm>
          <a:noFill/>
        </p:spPr>
        <p:txBody>
          <a:bodyPr/>
          <a:lstStyle/>
          <a:p>
            <a:pPr eaLnBrk="1" hangingPunct="1"/>
            <a:r>
              <a:rPr lang="fr-FR" smtClean="0">
                <a:solidFill>
                  <a:schemeClr val="bg1"/>
                </a:solidFill>
              </a:rPr>
              <a:t>Le dossier de presse</a:t>
            </a:r>
          </a:p>
        </p:txBody>
      </p:sp>
      <p:sp>
        <p:nvSpPr>
          <p:cNvPr id="194563" name="Rectangle 3"/>
          <p:cNvSpPr>
            <a:spLocks noGrp="1" noChangeArrowheads="1"/>
          </p:cNvSpPr>
          <p:nvPr>
            <p:ph sz="quarter" idx="1"/>
          </p:nvPr>
        </p:nvSpPr>
        <p:spPr>
          <a:xfrm>
            <a:off x="900113" y="1981200"/>
            <a:ext cx="8015287" cy="4114800"/>
          </a:xfrm>
        </p:spPr>
        <p:txBody>
          <a:bodyPr/>
          <a:lstStyle/>
          <a:p>
            <a:pPr eaLnBrk="1" hangingPunct="1">
              <a:buFont typeface="Wingdings" pitchFamily="2" charset="2"/>
              <a:buNone/>
            </a:pPr>
            <a:r>
              <a:rPr lang="fr-FR" smtClean="0"/>
              <a:t>Règles de forme</a:t>
            </a:r>
            <a:br>
              <a:rPr lang="fr-FR" smtClean="0"/>
            </a:br>
            <a:r>
              <a:rPr lang="fr-FR" smtClean="0"/>
              <a:t/>
            </a:r>
            <a:br>
              <a:rPr lang="fr-FR" smtClean="0"/>
            </a:br>
            <a:r>
              <a:rPr lang="fr-FR" smtClean="0"/>
              <a:t>	</a:t>
            </a:r>
            <a:r>
              <a:rPr lang="fr-FR" sz="2400" smtClean="0"/>
              <a:t>Identification de l’émetteur</a:t>
            </a:r>
            <a:br>
              <a:rPr lang="fr-FR" sz="2400" smtClean="0"/>
            </a:br>
            <a:r>
              <a:rPr lang="fr-FR" sz="2400" smtClean="0"/>
              <a:t>	Structuration</a:t>
            </a:r>
            <a:br>
              <a:rPr lang="fr-FR" sz="2400" smtClean="0"/>
            </a:br>
            <a:r>
              <a:rPr lang="fr-FR" sz="2400" smtClean="0"/>
              <a:t>	Cohérence de présentation</a:t>
            </a:r>
          </a:p>
          <a:p>
            <a:pPr eaLnBrk="1" hangingPunct="1"/>
            <a:endParaRPr lang="fr-FR" smtClean="0"/>
          </a:p>
          <a:p>
            <a:pPr eaLnBrk="1" hangingPunct="1"/>
            <a:endParaRPr lang="fr-FR" smtClean="0"/>
          </a:p>
        </p:txBody>
      </p:sp>
      <p:sp>
        <p:nvSpPr>
          <p:cNvPr id="4" name="Espace réservé du numéro de diapositive 3"/>
          <p:cNvSpPr>
            <a:spLocks noGrp="1"/>
          </p:cNvSpPr>
          <p:nvPr>
            <p:ph type="sldNum" sz="quarter" idx="12"/>
          </p:nvPr>
        </p:nvSpPr>
        <p:spPr/>
        <p:txBody>
          <a:bodyPr/>
          <a:lstStyle/>
          <a:p>
            <a:pPr>
              <a:defRPr/>
            </a:pPr>
            <a:fld id="{BF75F506-0D46-4657-AE21-7D6A950C5764}" type="slidenum">
              <a:rPr lang="fr-FR" smtClean="0"/>
              <a:pPr>
                <a:defRPr/>
              </a:pPr>
              <a:t>195</a:t>
            </a:fld>
            <a:endParaRPr lang="fr-FR"/>
          </a:p>
        </p:txBody>
      </p:sp>
    </p:spTree>
  </p:cSld>
  <p:clrMapOvr>
    <a:masterClrMapping/>
  </p:clrMapOvr>
  <p:transition>
    <p:cut/>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827088" y="0"/>
            <a:ext cx="7297737" cy="719138"/>
          </a:xfrm>
          <a:noFill/>
        </p:spPr>
        <p:txBody>
          <a:bodyPr/>
          <a:lstStyle/>
          <a:p>
            <a:pPr eaLnBrk="1" hangingPunct="1"/>
            <a:r>
              <a:rPr lang="fr-FR" smtClean="0">
                <a:solidFill>
                  <a:schemeClr val="bg1"/>
                </a:solidFill>
              </a:rPr>
              <a:t>Le communiqué de presse</a:t>
            </a:r>
          </a:p>
        </p:txBody>
      </p:sp>
      <p:sp>
        <p:nvSpPr>
          <p:cNvPr id="195587" name="Rectangle 3"/>
          <p:cNvSpPr>
            <a:spLocks noGrp="1" noChangeArrowheads="1"/>
          </p:cNvSpPr>
          <p:nvPr>
            <p:ph sz="quarter" idx="1"/>
          </p:nvPr>
        </p:nvSpPr>
        <p:spPr>
          <a:xfrm>
            <a:off x="395288" y="1981200"/>
            <a:ext cx="8520112" cy="4114800"/>
          </a:xfrm>
        </p:spPr>
        <p:txBody>
          <a:bodyPr/>
          <a:lstStyle/>
          <a:p>
            <a:pPr eaLnBrk="1" hangingPunct="1"/>
            <a:r>
              <a:rPr lang="fr-FR" sz="3200" smtClean="0"/>
              <a:t>Règles de fond</a:t>
            </a:r>
            <a:br>
              <a:rPr lang="fr-FR" sz="3200" smtClean="0"/>
            </a:br>
            <a:r>
              <a:rPr lang="fr-FR" sz="3200" smtClean="0"/>
              <a:t> 	</a:t>
            </a:r>
            <a:r>
              <a:rPr lang="fr-FR" smtClean="0"/>
              <a:t>Unicité du message</a:t>
            </a:r>
            <a:br>
              <a:rPr lang="fr-FR" smtClean="0"/>
            </a:br>
            <a:r>
              <a:rPr lang="fr-FR" smtClean="0"/>
              <a:t>	Exhaustivité</a:t>
            </a:r>
            <a:r>
              <a:rPr lang="fr-FR" sz="3200" smtClean="0"/>
              <a:t> de l’information</a:t>
            </a:r>
            <a:br>
              <a:rPr lang="fr-FR" sz="3200" smtClean="0"/>
            </a:br>
            <a:r>
              <a:rPr lang="fr-FR" sz="3200" smtClean="0"/>
              <a:t>	</a:t>
            </a:r>
            <a:r>
              <a:rPr lang="fr-FR" smtClean="0"/>
              <a:t>La cohérence par rapport aux messages 	antérieurs</a:t>
            </a:r>
            <a:br>
              <a:rPr lang="fr-FR" smtClean="0"/>
            </a:br>
            <a:r>
              <a:rPr lang="fr-FR" smtClean="0"/>
              <a:t/>
            </a:r>
            <a:br>
              <a:rPr lang="fr-FR" smtClean="0"/>
            </a:br>
            <a:endParaRPr lang="fr-FR" sz="3200" smtClean="0"/>
          </a:p>
        </p:txBody>
      </p:sp>
      <p:sp>
        <p:nvSpPr>
          <p:cNvPr id="4" name="Espace réservé du numéro de diapositive 3"/>
          <p:cNvSpPr>
            <a:spLocks noGrp="1"/>
          </p:cNvSpPr>
          <p:nvPr>
            <p:ph type="sldNum" sz="quarter" idx="12"/>
          </p:nvPr>
        </p:nvSpPr>
        <p:spPr/>
        <p:txBody>
          <a:bodyPr/>
          <a:lstStyle/>
          <a:p>
            <a:pPr>
              <a:defRPr/>
            </a:pPr>
            <a:fld id="{BF75F506-0D46-4657-AE21-7D6A950C5764}" type="slidenum">
              <a:rPr lang="fr-FR" smtClean="0"/>
              <a:pPr>
                <a:defRPr/>
              </a:pPr>
              <a:t>196</a:t>
            </a:fld>
            <a:endParaRPr lang="fr-FR"/>
          </a:p>
        </p:txBody>
      </p:sp>
    </p:spTree>
  </p:cSld>
  <p:clrMapOvr>
    <a:masterClrMapping/>
  </p:clrMapOvr>
  <p:transition>
    <p:cut/>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900113" y="0"/>
            <a:ext cx="7297737" cy="576263"/>
          </a:xfrm>
          <a:noFill/>
        </p:spPr>
        <p:txBody>
          <a:bodyPr/>
          <a:lstStyle/>
          <a:p>
            <a:pPr eaLnBrk="1" hangingPunct="1"/>
            <a:r>
              <a:rPr lang="fr-FR" smtClean="0">
                <a:solidFill>
                  <a:schemeClr val="bg1"/>
                </a:solidFill>
              </a:rPr>
              <a:t>Le communiqué de presse</a:t>
            </a:r>
          </a:p>
        </p:txBody>
      </p:sp>
      <p:sp>
        <p:nvSpPr>
          <p:cNvPr id="196611" name="Rectangle 3"/>
          <p:cNvSpPr>
            <a:spLocks noGrp="1" noChangeArrowheads="1"/>
          </p:cNvSpPr>
          <p:nvPr>
            <p:ph sz="quarter" idx="1"/>
          </p:nvPr>
        </p:nvSpPr>
        <p:spPr>
          <a:xfrm>
            <a:off x="395288" y="1981200"/>
            <a:ext cx="8520112" cy="4114800"/>
          </a:xfrm>
        </p:spPr>
        <p:txBody>
          <a:bodyPr/>
          <a:lstStyle/>
          <a:p>
            <a:pPr eaLnBrk="1" hangingPunct="1"/>
            <a:r>
              <a:rPr lang="fr-FR" sz="3200" smtClean="0"/>
              <a:t>Les différents communiqués de presse 	Le communiqué d’invitation</a:t>
            </a:r>
            <a:br>
              <a:rPr lang="fr-FR" sz="3200" smtClean="0"/>
            </a:br>
            <a:r>
              <a:rPr lang="fr-FR" sz="3200" smtClean="0"/>
              <a:t>	Le communiqué d’information</a:t>
            </a:r>
          </a:p>
          <a:p>
            <a:pPr eaLnBrk="1" hangingPunct="1"/>
            <a:endParaRPr lang="fr-FR" sz="3200" smtClean="0"/>
          </a:p>
        </p:txBody>
      </p:sp>
      <p:sp>
        <p:nvSpPr>
          <p:cNvPr id="4" name="Espace réservé du numéro de diapositive 3"/>
          <p:cNvSpPr>
            <a:spLocks noGrp="1"/>
          </p:cNvSpPr>
          <p:nvPr>
            <p:ph type="sldNum" sz="quarter" idx="12"/>
          </p:nvPr>
        </p:nvSpPr>
        <p:spPr/>
        <p:txBody>
          <a:bodyPr/>
          <a:lstStyle/>
          <a:p>
            <a:pPr>
              <a:defRPr/>
            </a:pPr>
            <a:fld id="{BF75F506-0D46-4657-AE21-7D6A950C5764}" type="slidenum">
              <a:rPr lang="fr-FR" smtClean="0"/>
              <a:pPr>
                <a:defRPr/>
              </a:pPr>
              <a:t>197</a:t>
            </a:fld>
            <a:endParaRPr lang="fr-FR"/>
          </a:p>
        </p:txBody>
      </p:sp>
    </p:spTree>
  </p:cSld>
  <p:clrMapOvr>
    <a:masterClrMapping/>
  </p:clrMapOvr>
  <p:transition>
    <p:cut/>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1600200" y="457200"/>
            <a:ext cx="7297738" cy="1293813"/>
          </a:xfrm>
          <a:noFill/>
        </p:spPr>
        <p:txBody>
          <a:bodyPr/>
          <a:lstStyle/>
          <a:p>
            <a:pPr eaLnBrk="1" hangingPunct="1"/>
            <a:r>
              <a:rPr lang="fr-FR" smtClean="0">
                <a:solidFill>
                  <a:srgbClr val="8C438F"/>
                </a:solidFill>
              </a:rPr>
              <a:t>Le communiqué de presse</a:t>
            </a:r>
          </a:p>
        </p:txBody>
      </p:sp>
      <p:sp>
        <p:nvSpPr>
          <p:cNvPr id="197635" name="Rectangle 3"/>
          <p:cNvSpPr>
            <a:spLocks noGrp="1" noChangeArrowheads="1"/>
          </p:cNvSpPr>
          <p:nvPr>
            <p:ph sz="quarter" idx="1"/>
          </p:nvPr>
        </p:nvSpPr>
        <p:spPr>
          <a:xfrm>
            <a:off x="755650" y="1981200"/>
            <a:ext cx="8159750" cy="4114800"/>
          </a:xfrm>
        </p:spPr>
        <p:txBody>
          <a:bodyPr/>
          <a:lstStyle/>
          <a:p>
            <a:pPr eaLnBrk="1" hangingPunct="1"/>
            <a:endParaRPr lang="fr-FR" sz="3200" smtClean="0"/>
          </a:p>
          <a:p>
            <a:pPr eaLnBrk="1" hangingPunct="1"/>
            <a:r>
              <a:rPr lang="fr-FR" sz="3200" smtClean="0"/>
              <a:t>Règles de forme</a:t>
            </a:r>
            <a:br>
              <a:rPr lang="fr-FR" sz="3200" smtClean="0"/>
            </a:br>
            <a:r>
              <a:rPr lang="fr-FR" sz="3200" smtClean="0"/>
              <a:t>	</a:t>
            </a:r>
            <a:r>
              <a:rPr lang="fr-FR" smtClean="0"/>
              <a:t>Identification de l’émetteur</a:t>
            </a:r>
            <a:br>
              <a:rPr lang="fr-FR" smtClean="0"/>
            </a:br>
            <a:r>
              <a:rPr lang="fr-FR" smtClean="0"/>
              <a:t>	Structuration</a:t>
            </a:r>
            <a:br>
              <a:rPr lang="fr-FR" smtClean="0"/>
            </a:br>
            <a:r>
              <a:rPr lang="fr-FR" smtClean="0"/>
              <a:t>	la règle du 1 page </a:t>
            </a:r>
            <a:endParaRPr lang="fr-FR" sz="3200" smtClean="0"/>
          </a:p>
          <a:p>
            <a:pPr eaLnBrk="1" hangingPunct="1"/>
            <a:endParaRPr lang="fr-FR" sz="3200" smtClean="0"/>
          </a:p>
        </p:txBody>
      </p:sp>
      <p:sp>
        <p:nvSpPr>
          <p:cNvPr id="4" name="Rectangle à coins arrondis 3"/>
          <p:cNvSpPr/>
          <p:nvPr/>
        </p:nvSpPr>
        <p:spPr>
          <a:xfrm>
            <a:off x="7596188" y="3644900"/>
            <a:ext cx="8569325" cy="561657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a:pPr>
            <a:r>
              <a:rPr lang="fr-FR" sz="2000" dirty="0">
                <a:solidFill>
                  <a:schemeClr val="tx1"/>
                </a:solidFill>
              </a:rPr>
              <a:t>Le behaviourisme </a:t>
            </a:r>
            <a:br>
              <a:rPr lang="fr-FR" sz="2000" dirty="0">
                <a:solidFill>
                  <a:schemeClr val="tx1"/>
                </a:solidFill>
              </a:rPr>
            </a:br>
            <a:r>
              <a:rPr lang="fr-FR" sz="2000" dirty="0">
                <a:solidFill>
                  <a:schemeClr val="tx1"/>
                </a:solidFill>
              </a:rPr>
              <a:t>	(medias puissants sujets faibles, protection des 	consommateurs, censure)</a:t>
            </a:r>
          </a:p>
          <a:p>
            <a:pPr algn="l">
              <a:defRPr/>
            </a:pPr>
            <a:r>
              <a:rPr lang="fr-FR" sz="2000" dirty="0">
                <a:solidFill>
                  <a:schemeClr val="tx1"/>
                </a:solidFill>
              </a:rPr>
              <a:t>Ecole fonctionnaliste </a:t>
            </a:r>
          </a:p>
          <a:p>
            <a:pPr algn="l">
              <a:defRPr/>
            </a:pPr>
            <a:r>
              <a:rPr lang="fr-FR" sz="2000" dirty="0">
                <a:solidFill>
                  <a:schemeClr val="tx1"/>
                </a:solidFill>
              </a:rPr>
              <a:t>	 La liberté du consommateur (Paul  Lazarsfeld)</a:t>
            </a:r>
            <a:br>
              <a:rPr lang="fr-FR" sz="2000" dirty="0">
                <a:solidFill>
                  <a:schemeClr val="tx1"/>
                </a:solidFill>
              </a:rPr>
            </a:br>
            <a:r>
              <a:rPr lang="fr-FR" sz="2000" dirty="0">
                <a:solidFill>
                  <a:schemeClr val="tx1"/>
                </a:solidFill>
              </a:rPr>
              <a:t>	Usages et gratifications  : info  &amp; divertissement 	(Lazarsfeld et Merton)</a:t>
            </a:r>
          </a:p>
          <a:p>
            <a:pPr algn="l">
              <a:defRPr/>
            </a:pPr>
            <a:r>
              <a:rPr lang="fr-FR" sz="2000" dirty="0">
                <a:solidFill>
                  <a:schemeClr val="tx1"/>
                </a:solidFill>
              </a:rPr>
              <a:t>Ecole de Francfort </a:t>
            </a:r>
            <a:br>
              <a:rPr lang="fr-FR" sz="2000" dirty="0">
                <a:solidFill>
                  <a:schemeClr val="tx1"/>
                </a:solidFill>
              </a:rPr>
            </a:br>
            <a:r>
              <a:rPr lang="fr-FR" sz="2000" dirty="0">
                <a:solidFill>
                  <a:schemeClr val="tx1"/>
                </a:solidFill>
              </a:rPr>
              <a:t>	Appropriation des médias , destruction de la 	subjectivité, instrument de domination des groupes 	financiers </a:t>
            </a:r>
          </a:p>
        </p:txBody>
      </p:sp>
      <p:sp>
        <p:nvSpPr>
          <p:cNvPr id="5" name="Espace réservé du numéro de diapositive 4"/>
          <p:cNvSpPr>
            <a:spLocks noGrp="1"/>
          </p:cNvSpPr>
          <p:nvPr>
            <p:ph type="sldNum" sz="quarter" idx="12"/>
          </p:nvPr>
        </p:nvSpPr>
        <p:spPr/>
        <p:txBody>
          <a:bodyPr/>
          <a:lstStyle/>
          <a:p>
            <a:pPr>
              <a:defRPr/>
            </a:pPr>
            <a:fld id="{BF75F506-0D46-4657-AE21-7D6A950C5764}" type="slidenum">
              <a:rPr lang="fr-FR" smtClean="0"/>
              <a:pPr>
                <a:defRPr/>
              </a:pPr>
              <a:t>198</a:t>
            </a:fld>
            <a:endParaRPr lang="fr-FR"/>
          </a:p>
        </p:txBody>
      </p:sp>
    </p:spTree>
  </p:cSld>
  <p:clrMapOvr>
    <a:masterClrMapping/>
  </p:clrMapOvr>
  <p:transition>
    <p:cut/>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1258888" y="0"/>
            <a:ext cx="6096000" cy="501650"/>
          </a:xfrm>
          <a:noFill/>
        </p:spPr>
        <p:txBody>
          <a:bodyPr/>
          <a:lstStyle/>
          <a:p>
            <a:pPr eaLnBrk="1" hangingPunct="1"/>
            <a:r>
              <a:rPr lang="fr-FR" smtClean="0">
                <a:solidFill>
                  <a:schemeClr val="bg1"/>
                </a:solidFill>
              </a:rPr>
              <a:t>L’entretien informel</a:t>
            </a:r>
          </a:p>
        </p:txBody>
      </p:sp>
      <p:sp>
        <p:nvSpPr>
          <p:cNvPr id="198659" name="Rectangle 3"/>
          <p:cNvSpPr>
            <a:spLocks noGrp="1" noChangeArrowheads="1"/>
          </p:cNvSpPr>
          <p:nvPr>
            <p:ph sz="quarter" idx="1"/>
          </p:nvPr>
        </p:nvSpPr>
        <p:spPr>
          <a:xfrm>
            <a:off x="468313" y="1981200"/>
            <a:ext cx="8447087" cy="4114800"/>
          </a:xfrm>
        </p:spPr>
        <p:txBody>
          <a:bodyPr/>
          <a:lstStyle/>
          <a:p>
            <a:pPr eaLnBrk="1" hangingPunct="1">
              <a:lnSpc>
                <a:spcPct val="80000"/>
              </a:lnSpc>
            </a:pPr>
            <a:r>
              <a:rPr lang="fr-FR" sz="2400" smtClean="0"/>
              <a:t> </a:t>
            </a:r>
            <a:r>
              <a:rPr lang="fr-FR" b="1" smtClean="0"/>
              <a:t>l’entretien moment privilégié de la relation presse</a:t>
            </a:r>
          </a:p>
          <a:p>
            <a:pPr eaLnBrk="1" hangingPunct="1">
              <a:lnSpc>
                <a:spcPct val="80000"/>
              </a:lnSpc>
            </a:pPr>
            <a:endParaRPr lang="fr-FR" b="1" smtClean="0"/>
          </a:p>
          <a:p>
            <a:pPr eaLnBrk="1" hangingPunct="1">
              <a:lnSpc>
                <a:spcPct val="80000"/>
              </a:lnSpc>
            </a:pPr>
            <a:r>
              <a:rPr lang="fr-FR" b="1" smtClean="0"/>
              <a:t>Le lieu</a:t>
            </a:r>
          </a:p>
          <a:p>
            <a:pPr lvl="2" eaLnBrk="1" hangingPunct="1">
              <a:lnSpc>
                <a:spcPct val="80000"/>
              </a:lnSpc>
            </a:pPr>
            <a:r>
              <a:rPr lang="fr-FR" smtClean="0"/>
              <a:t>Tête à tête</a:t>
            </a:r>
          </a:p>
          <a:p>
            <a:pPr lvl="2" eaLnBrk="1" hangingPunct="1">
              <a:lnSpc>
                <a:spcPct val="80000"/>
              </a:lnSpc>
            </a:pPr>
            <a:r>
              <a:rPr lang="fr-FR" smtClean="0"/>
              <a:t>Déjeuner</a:t>
            </a:r>
            <a:br>
              <a:rPr lang="fr-FR" smtClean="0"/>
            </a:br>
            <a:r>
              <a:rPr lang="fr-FR" smtClean="0"/>
              <a:t>entretien téléphonique</a:t>
            </a:r>
          </a:p>
          <a:p>
            <a:pPr eaLnBrk="1" hangingPunct="1">
              <a:lnSpc>
                <a:spcPct val="80000"/>
              </a:lnSpc>
            </a:pPr>
            <a:r>
              <a:rPr lang="fr-FR" b="1" smtClean="0"/>
              <a:t>Les thèmes</a:t>
            </a:r>
          </a:p>
          <a:p>
            <a:pPr lvl="2" eaLnBrk="1" hangingPunct="1">
              <a:lnSpc>
                <a:spcPct val="80000"/>
              </a:lnSpc>
            </a:pPr>
            <a:r>
              <a:rPr lang="fr-FR" smtClean="0"/>
              <a:t>L’implicite</a:t>
            </a:r>
          </a:p>
          <a:p>
            <a:pPr lvl="2" eaLnBrk="1" hangingPunct="1">
              <a:lnSpc>
                <a:spcPct val="80000"/>
              </a:lnSpc>
            </a:pPr>
            <a:r>
              <a:rPr lang="fr-FR" smtClean="0"/>
              <a:t>Présupposés en sous entendus</a:t>
            </a:r>
          </a:p>
        </p:txBody>
      </p:sp>
      <p:sp>
        <p:nvSpPr>
          <p:cNvPr id="4" name="Espace réservé du numéro de diapositive 3"/>
          <p:cNvSpPr>
            <a:spLocks noGrp="1"/>
          </p:cNvSpPr>
          <p:nvPr>
            <p:ph type="sldNum" sz="quarter" idx="12"/>
          </p:nvPr>
        </p:nvSpPr>
        <p:spPr/>
        <p:txBody>
          <a:bodyPr/>
          <a:lstStyle/>
          <a:p>
            <a:pPr>
              <a:defRPr/>
            </a:pPr>
            <a:fld id="{BF75F506-0D46-4657-AE21-7D6A950C5764}" type="slidenum">
              <a:rPr lang="fr-FR" smtClean="0"/>
              <a:pPr>
                <a:defRPr/>
              </a:pPr>
              <a:t>199</a:t>
            </a:fld>
            <a:endParaRPr lang="fr-FR"/>
          </a:p>
        </p:txBody>
      </p:sp>
    </p:spTree>
  </p:cSld>
  <p:clrMapOvr>
    <a:masterClrMapping/>
  </p:clrMapOvr>
  <p:transition>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827088" y="1341438"/>
            <a:ext cx="7561262" cy="5013325"/>
          </a:xfrm>
        </p:spPr>
        <p:txBody>
          <a:bodyPr>
            <a:normAutofit fontScale="90000"/>
          </a:bodyPr>
          <a:lstStyle/>
          <a:p>
            <a:pPr algn="l" eaLnBrk="1" fontAlgn="auto" hangingPunct="1">
              <a:spcAft>
                <a:spcPts val="0"/>
              </a:spcAft>
              <a:defRPr/>
            </a:pPr>
            <a:r>
              <a:rPr lang="fr-FR" sz="2800" dirty="0" smtClean="0">
                <a:solidFill>
                  <a:schemeClr val="tx1"/>
                </a:solidFill>
                <a:latin typeface="+mn-lt"/>
              </a:rPr>
              <a:t>Définir et comprendre  le discours de communication d’entreprise comme préfiguration du discours médiatique</a:t>
            </a:r>
            <a:br>
              <a:rPr lang="fr-FR" sz="2800" dirty="0" smtClean="0">
                <a:solidFill>
                  <a:schemeClr val="tx1"/>
                </a:solidFill>
                <a:latin typeface="+mn-lt"/>
              </a:rPr>
            </a:br>
            <a:r>
              <a:rPr lang="fr-FR" sz="2800" dirty="0" smtClean="0">
                <a:solidFill>
                  <a:schemeClr val="tx1"/>
                </a:solidFill>
                <a:latin typeface="+mn-lt"/>
              </a:rPr>
              <a:t/>
            </a:r>
            <a:br>
              <a:rPr lang="fr-FR" sz="2800" dirty="0" smtClean="0">
                <a:solidFill>
                  <a:schemeClr val="tx1"/>
                </a:solidFill>
                <a:latin typeface="+mn-lt"/>
              </a:rPr>
            </a:br>
            <a:r>
              <a:rPr lang="fr-FR" sz="2800" dirty="0" smtClean="0">
                <a:solidFill>
                  <a:schemeClr val="tx1"/>
                </a:solidFill>
                <a:latin typeface="+mn-lt"/>
              </a:rPr>
              <a:t/>
            </a:r>
            <a:br>
              <a:rPr lang="fr-FR" sz="2800" dirty="0" smtClean="0">
                <a:solidFill>
                  <a:schemeClr val="tx1"/>
                </a:solidFill>
                <a:latin typeface="+mn-lt"/>
              </a:rPr>
            </a:br>
            <a:r>
              <a:rPr lang="fr-FR" sz="2800" dirty="0" smtClean="0">
                <a:solidFill>
                  <a:schemeClr val="tx1"/>
                </a:solidFill>
                <a:latin typeface="+mn-lt"/>
              </a:rPr>
              <a:t>Acquérir et mettre en œuvre les savoirs, les techniques de la communication presse  en tant que pratique professionnelle</a:t>
            </a:r>
            <a:br>
              <a:rPr lang="fr-FR" sz="2800" dirty="0" smtClean="0">
                <a:solidFill>
                  <a:schemeClr val="tx1"/>
                </a:solidFill>
                <a:latin typeface="+mn-lt"/>
              </a:rPr>
            </a:br>
            <a:r>
              <a:rPr lang="fr-FR" sz="2800" dirty="0" smtClean="0">
                <a:solidFill>
                  <a:schemeClr val="tx1"/>
                </a:solidFill>
                <a:latin typeface="+mn-lt"/>
              </a:rPr>
              <a:t/>
            </a:r>
            <a:br>
              <a:rPr lang="fr-FR" sz="2800" dirty="0" smtClean="0">
                <a:solidFill>
                  <a:schemeClr val="tx1"/>
                </a:solidFill>
                <a:latin typeface="+mn-lt"/>
              </a:rPr>
            </a:br>
            <a:r>
              <a:rPr lang="fr-FR" sz="2800" dirty="0" smtClean="0">
                <a:solidFill>
                  <a:schemeClr val="tx1"/>
                </a:solidFill>
                <a:latin typeface="+mn-lt"/>
              </a:rPr>
              <a:t/>
            </a:r>
            <a:br>
              <a:rPr lang="fr-FR" sz="2800" dirty="0" smtClean="0">
                <a:solidFill>
                  <a:schemeClr val="tx1"/>
                </a:solidFill>
                <a:latin typeface="+mn-lt"/>
              </a:rPr>
            </a:br>
            <a:r>
              <a:rPr lang="fr-FR" sz="2800" dirty="0" smtClean="0">
                <a:solidFill>
                  <a:schemeClr val="tx1"/>
                </a:solidFill>
                <a:latin typeface="+mn-lt"/>
              </a:rPr>
              <a:t>Penser la communication presse comme discours dans l’espace public et ses implications</a:t>
            </a:r>
          </a:p>
        </p:txBody>
      </p:sp>
      <p:sp>
        <p:nvSpPr>
          <p:cNvPr id="5" name="ZoneTexte 4"/>
          <p:cNvSpPr txBox="1"/>
          <p:nvPr/>
        </p:nvSpPr>
        <p:spPr>
          <a:xfrm>
            <a:off x="1619250" y="0"/>
            <a:ext cx="5473700" cy="646113"/>
          </a:xfrm>
          <a:prstGeom prst="rect">
            <a:avLst/>
          </a:prstGeom>
          <a:noFill/>
        </p:spPr>
        <p:txBody>
          <a:bodyPr>
            <a:spAutoFit/>
          </a:bodyPr>
          <a:lstStyle/>
          <a:p>
            <a:pPr>
              <a:defRPr/>
            </a:pPr>
            <a:r>
              <a:rPr lang="fr-FR" sz="3600" dirty="0">
                <a:solidFill>
                  <a:schemeClr val="bg1"/>
                </a:solidFill>
                <a:latin typeface="+mj-lt"/>
              </a:rPr>
              <a:t>Problématique du cours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827088" y="0"/>
            <a:ext cx="7848600" cy="533400"/>
          </a:xfrm>
        </p:spPr>
        <p:txBody>
          <a:bodyPr>
            <a:normAutofit fontScale="90000"/>
          </a:bodyPr>
          <a:lstStyle/>
          <a:p>
            <a:pPr eaLnBrk="1" fontAlgn="auto" hangingPunct="1">
              <a:spcAft>
                <a:spcPts val="0"/>
              </a:spcAft>
              <a:defRPr/>
            </a:pPr>
            <a:r>
              <a:rPr lang="fr-FR" dirty="0" smtClean="0">
                <a:solidFill>
                  <a:schemeClr val="bg1"/>
                </a:solidFill>
              </a:rPr>
              <a:t>Émergence d’un concept</a:t>
            </a:r>
          </a:p>
        </p:txBody>
      </p:sp>
      <p:sp>
        <p:nvSpPr>
          <p:cNvPr id="35843" name="Rectangle 3"/>
          <p:cNvSpPr>
            <a:spLocks noGrp="1" noChangeArrowheads="1"/>
          </p:cNvSpPr>
          <p:nvPr>
            <p:ph sz="quarter" idx="1"/>
          </p:nvPr>
        </p:nvSpPr>
        <p:spPr>
          <a:xfrm>
            <a:off x="0" y="1219200"/>
            <a:ext cx="9144000" cy="4876800"/>
          </a:xfrm>
        </p:spPr>
        <p:txBody>
          <a:bodyPr/>
          <a:lstStyle/>
          <a:p>
            <a:pPr eaLnBrk="1" hangingPunct="1"/>
            <a:r>
              <a:rPr lang="fr-FR" sz="2400" b="1" smtClean="0"/>
              <a:t>Entreprise et société de consommation</a:t>
            </a:r>
            <a:br>
              <a:rPr lang="fr-FR" sz="2400" b="1" smtClean="0"/>
            </a:br>
            <a:r>
              <a:rPr lang="fr-FR" sz="2400" smtClean="0"/>
              <a:t>modèle culturel nord américain- reconstruction- 30 glorieuses</a:t>
            </a:r>
            <a:br>
              <a:rPr lang="fr-FR" sz="2400" smtClean="0"/>
            </a:br>
            <a:endParaRPr lang="fr-FR" sz="2400" smtClean="0"/>
          </a:p>
          <a:p>
            <a:pPr eaLnBrk="1" hangingPunct="1"/>
            <a:r>
              <a:rPr lang="fr-FR" sz="2400" b="1" smtClean="0"/>
              <a:t>Modèle classique marketing et publicité</a:t>
            </a:r>
            <a:br>
              <a:rPr lang="fr-FR" sz="2400" b="1" smtClean="0"/>
            </a:br>
            <a:r>
              <a:rPr lang="fr-FR" sz="2400" smtClean="0"/>
              <a:t>Promesses du produit (performances, prix)</a:t>
            </a:r>
          </a:p>
          <a:p>
            <a:pPr eaLnBrk="1" hangingPunct="1"/>
            <a:endParaRPr lang="fr-FR" sz="2400" b="1" smtClean="0"/>
          </a:p>
          <a:p>
            <a:pPr eaLnBrk="1" hangingPunct="1"/>
            <a:r>
              <a:rPr lang="fr-FR" sz="2400" b="1" smtClean="0"/>
              <a:t>Mai 68 : rejet des valeurs de la société de consommation</a:t>
            </a:r>
          </a:p>
          <a:p>
            <a:pPr eaLnBrk="1" hangingPunct="1"/>
            <a:endParaRPr lang="fr-FR" sz="2400" b="1" smtClean="0"/>
          </a:p>
          <a:p>
            <a:pPr eaLnBrk="1" hangingPunct="1"/>
            <a:r>
              <a:rPr lang="fr-FR" sz="2400" b="1" smtClean="0"/>
              <a:t>Rejet du modèle classique du consommateur et des marchés à information parfaite ( Walras)</a:t>
            </a:r>
          </a:p>
        </p:txBody>
      </p:sp>
      <p:sp>
        <p:nvSpPr>
          <p:cNvPr id="4" name="Espace réservé du numéro de diapositive 3"/>
          <p:cNvSpPr>
            <a:spLocks noGrp="1"/>
          </p:cNvSpPr>
          <p:nvPr>
            <p:ph type="sldNum" sz="quarter" idx="12"/>
          </p:nvPr>
        </p:nvSpPr>
        <p:spPr/>
        <p:txBody>
          <a:bodyPr/>
          <a:lstStyle/>
          <a:p>
            <a:pPr>
              <a:defRPr/>
            </a:pPr>
            <a:fld id="{BF75F506-0D46-4657-AE21-7D6A950C5764}" type="slidenum">
              <a:rPr lang="fr-FR" smtClean="0"/>
              <a:pPr>
                <a:defRPr/>
              </a:pPr>
              <a:t>20</a:t>
            </a:fld>
            <a:endParaRPr lang="fr-FR"/>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1187450" y="0"/>
            <a:ext cx="6096000" cy="601663"/>
          </a:xfrm>
          <a:noFill/>
        </p:spPr>
        <p:txBody>
          <a:bodyPr/>
          <a:lstStyle/>
          <a:p>
            <a:pPr eaLnBrk="1" hangingPunct="1"/>
            <a:r>
              <a:rPr lang="fr-FR" smtClean="0">
                <a:solidFill>
                  <a:schemeClr val="bg1"/>
                </a:solidFill>
              </a:rPr>
              <a:t>L’interview</a:t>
            </a:r>
          </a:p>
        </p:txBody>
      </p:sp>
      <p:sp>
        <p:nvSpPr>
          <p:cNvPr id="199683" name="Rectangle 3"/>
          <p:cNvSpPr>
            <a:spLocks noGrp="1" noChangeArrowheads="1"/>
          </p:cNvSpPr>
          <p:nvPr>
            <p:ph sz="quarter" idx="1"/>
          </p:nvPr>
        </p:nvSpPr>
        <p:spPr>
          <a:xfrm>
            <a:off x="1476375" y="2708275"/>
            <a:ext cx="5183188" cy="2520950"/>
          </a:xfrm>
        </p:spPr>
        <p:txBody>
          <a:bodyPr/>
          <a:lstStyle/>
          <a:p>
            <a:pPr eaLnBrk="1" hangingPunct="1"/>
            <a:r>
              <a:rPr lang="fr-FR" smtClean="0"/>
              <a:t>Presse écrite</a:t>
            </a:r>
          </a:p>
          <a:p>
            <a:pPr eaLnBrk="1" hangingPunct="1"/>
            <a:r>
              <a:rPr lang="fr-FR" smtClean="0"/>
              <a:t>Radio</a:t>
            </a:r>
          </a:p>
          <a:p>
            <a:pPr eaLnBrk="1" hangingPunct="1"/>
            <a:r>
              <a:rPr lang="fr-FR" smtClean="0"/>
              <a:t>Télé </a:t>
            </a:r>
          </a:p>
        </p:txBody>
      </p:sp>
      <p:sp>
        <p:nvSpPr>
          <p:cNvPr id="4" name="Espace réservé du numéro de diapositive 3"/>
          <p:cNvSpPr>
            <a:spLocks noGrp="1"/>
          </p:cNvSpPr>
          <p:nvPr>
            <p:ph type="sldNum" sz="quarter" idx="12"/>
          </p:nvPr>
        </p:nvSpPr>
        <p:spPr/>
        <p:txBody>
          <a:bodyPr/>
          <a:lstStyle/>
          <a:p>
            <a:pPr>
              <a:defRPr/>
            </a:pPr>
            <a:fld id="{BF75F506-0D46-4657-AE21-7D6A950C5764}" type="slidenum">
              <a:rPr lang="fr-FR" smtClean="0"/>
              <a:pPr>
                <a:defRPr/>
              </a:pPr>
              <a:t>200</a:t>
            </a:fld>
            <a:endParaRPr lang="fr-FR"/>
          </a:p>
        </p:txBody>
      </p:sp>
    </p:spTree>
  </p:cSld>
  <p:clrMapOvr>
    <a:masterClrMapping/>
  </p:clrMapOvr>
  <p:transition>
    <p:cut/>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1476375" y="0"/>
            <a:ext cx="6096000" cy="647700"/>
          </a:xfrm>
          <a:noFill/>
        </p:spPr>
        <p:txBody>
          <a:bodyPr/>
          <a:lstStyle/>
          <a:p>
            <a:pPr eaLnBrk="1" hangingPunct="1"/>
            <a:r>
              <a:rPr lang="fr-FR" smtClean="0">
                <a:solidFill>
                  <a:schemeClr val="bg1"/>
                </a:solidFill>
              </a:rPr>
              <a:t>L’interview</a:t>
            </a:r>
          </a:p>
        </p:txBody>
      </p:sp>
      <p:sp>
        <p:nvSpPr>
          <p:cNvPr id="200707" name="Rectangle 3"/>
          <p:cNvSpPr>
            <a:spLocks noGrp="1" noChangeArrowheads="1"/>
          </p:cNvSpPr>
          <p:nvPr>
            <p:ph sz="quarter" idx="1"/>
          </p:nvPr>
        </p:nvSpPr>
        <p:spPr>
          <a:xfrm>
            <a:off x="395288" y="2492375"/>
            <a:ext cx="7345362" cy="2232025"/>
          </a:xfrm>
        </p:spPr>
        <p:txBody>
          <a:bodyPr/>
          <a:lstStyle/>
          <a:p>
            <a:pPr eaLnBrk="1" hangingPunct="1"/>
            <a:r>
              <a:rPr lang="fr-FR" b="1" smtClean="0"/>
              <a:t>Problématique :</a:t>
            </a:r>
          </a:p>
          <a:p>
            <a:pPr eaLnBrk="1" hangingPunct="1"/>
            <a:r>
              <a:rPr lang="fr-FR" smtClean="0"/>
              <a:t>Accepter ou refuser l’interview</a:t>
            </a:r>
          </a:p>
          <a:p>
            <a:pPr eaLnBrk="1" hangingPunct="1"/>
            <a:r>
              <a:rPr lang="fr-FR" smtClean="0"/>
              <a:t>Le délai de réponse</a:t>
            </a:r>
          </a:p>
        </p:txBody>
      </p:sp>
      <p:sp>
        <p:nvSpPr>
          <p:cNvPr id="4" name="Espace réservé du numéro de diapositive 3"/>
          <p:cNvSpPr>
            <a:spLocks noGrp="1"/>
          </p:cNvSpPr>
          <p:nvPr>
            <p:ph type="sldNum" sz="quarter" idx="12"/>
          </p:nvPr>
        </p:nvSpPr>
        <p:spPr/>
        <p:txBody>
          <a:bodyPr/>
          <a:lstStyle/>
          <a:p>
            <a:pPr>
              <a:defRPr/>
            </a:pPr>
            <a:fld id="{BF75F506-0D46-4657-AE21-7D6A950C5764}" type="slidenum">
              <a:rPr lang="fr-FR" smtClean="0"/>
              <a:pPr>
                <a:defRPr/>
              </a:pPr>
              <a:t>201</a:t>
            </a:fld>
            <a:endParaRPr lang="fr-FR"/>
          </a:p>
        </p:txBody>
      </p:sp>
    </p:spTree>
  </p:cSld>
  <p:clrMapOvr>
    <a:masterClrMapping/>
  </p:clrMapOvr>
  <p:transition>
    <p:cut/>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1187450" y="0"/>
            <a:ext cx="6096000" cy="692150"/>
          </a:xfrm>
          <a:noFill/>
        </p:spPr>
        <p:txBody>
          <a:bodyPr/>
          <a:lstStyle/>
          <a:p>
            <a:pPr eaLnBrk="1" hangingPunct="1"/>
            <a:r>
              <a:rPr lang="fr-FR" smtClean="0">
                <a:solidFill>
                  <a:schemeClr val="bg1"/>
                </a:solidFill>
              </a:rPr>
              <a:t>L’interview</a:t>
            </a:r>
          </a:p>
        </p:txBody>
      </p:sp>
      <p:sp>
        <p:nvSpPr>
          <p:cNvPr id="201731" name="Rectangle 3"/>
          <p:cNvSpPr>
            <a:spLocks noGrp="1" noChangeArrowheads="1"/>
          </p:cNvSpPr>
          <p:nvPr>
            <p:ph sz="quarter" idx="1"/>
          </p:nvPr>
        </p:nvSpPr>
        <p:spPr>
          <a:xfrm>
            <a:off x="5724525" y="476250"/>
            <a:ext cx="2760663" cy="1879600"/>
          </a:xfrm>
        </p:spPr>
        <p:txBody>
          <a:bodyPr/>
          <a:lstStyle/>
          <a:p>
            <a:pPr eaLnBrk="1" hangingPunct="1"/>
            <a:r>
              <a:rPr lang="fr-FR" b="1" smtClean="0"/>
              <a:t>Presse écrite</a:t>
            </a:r>
          </a:p>
          <a:p>
            <a:pPr eaLnBrk="1" hangingPunct="1"/>
            <a:r>
              <a:rPr lang="fr-FR" smtClean="0">
                <a:solidFill>
                  <a:schemeClr val="bg1"/>
                </a:solidFill>
              </a:rPr>
              <a:t>Radio</a:t>
            </a:r>
          </a:p>
          <a:p>
            <a:pPr eaLnBrk="1" hangingPunct="1"/>
            <a:r>
              <a:rPr lang="fr-FR" smtClean="0">
                <a:solidFill>
                  <a:schemeClr val="bg1"/>
                </a:solidFill>
              </a:rPr>
              <a:t>Télé </a:t>
            </a:r>
          </a:p>
        </p:txBody>
      </p:sp>
      <p:sp>
        <p:nvSpPr>
          <p:cNvPr id="175109" name="Rectangle 4"/>
          <p:cNvSpPr>
            <a:spLocks noChangeArrowheads="1"/>
          </p:cNvSpPr>
          <p:nvPr/>
        </p:nvSpPr>
        <p:spPr bwMode="auto">
          <a:xfrm>
            <a:off x="539750" y="2316163"/>
            <a:ext cx="8064500" cy="3725862"/>
          </a:xfrm>
          <a:prstGeom prst="rect">
            <a:avLst/>
          </a:prstGeom>
          <a:noFill/>
          <a:ln w="12700">
            <a:noFill/>
            <a:miter lim="800000"/>
            <a:headEnd/>
            <a:tailEnd/>
          </a:ln>
        </p:spPr>
        <p:txBody>
          <a:bodyPr>
            <a:spAutoFit/>
          </a:bodyPr>
          <a:lstStyle/>
          <a:p>
            <a:pPr algn="l">
              <a:defRPr/>
            </a:pPr>
            <a:r>
              <a:rPr lang="fr-FR" b="0" dirty="0">
                <a:latin typeface="+mn-lt"/>
              </a:rPr>
              <a:t>Le choix des acteurs</a:t>
            </a:r>
          </a:p>
          <a:p>
            <a:pPr algn="l">
              <a:defRPr/>
            </a:pPr>
            <a:r>
              <a:rPr lang="fr-FR" b="0" dirty="0">
                <a:latin typeface="+mn-lt"/>
              </a:rPr>
              <a:t>Le dispositif</a:t>
            </a:r>
          </a:p>
          <a:p>
            <a:pPr algn="l">
              <a:defRPr/>
            </a:pPr>
            <a:r>
              <a:rPr lang="fr-FR" b="0" dirty="0">
                <a:latin typeface="+mn-lt"/>
              </a:rPr>
              <a:t>L’interaction</a:t>
            </a:r>
          </a:p>
          <a:p>
            <a:pPr algn="l">
              <a:defRPr/>
            </a:pPr>
            <a:r>
              <a:rPr lang="fr-FR" b="0" dirty="0">
                <a:latin typeface="+mn-lt"/>
              </a:rPr>
              <a:t>La préparation</a:t>
            </a:r>
          </a:p>
          <a:p>
            <a:pPr algn="l">
              <a:defRPr/>
            </a:pPr>
            <a:r>
              <a:rPr lang="fr-FR" b="0" dirty="0">
                <a:latin typeface="+mn-lt"/>
              </a:rPr>
              <a:t>La réalisation</a:t>
            </a:r>
          </a:p>
          <a:p>
            <a:pPr algn="l">
              <a:defRPr/>
            </a:pPr>
            <a:r>
              <a:rPr lang="fr-FR" b="0" dirty="0">
                <a:latin typeface="+mn-lt"/>
              </a:rPr>
              <a:t>Le contrôle sur le texte ?</a:t>
            </a:r>
          </a:p>
        </p:txBody>
      </p:sp>
      <p:sp>
        <p:nvSpPr>
          <p:cNvPr id="5" name="Espace réservé du numéro de diapositive 4"/>
          <p:cNvSpPr>
            <a:spLocks noGrp="1"/>
          </p:cNvSpPr>
          <p:nvPr>
            <p:ph type="sldNum" sz="quarter" idx="12"/>
          </p:nvPr>
        </p:nvSpPr>
        <p:spPr/>
        <p:txBody>
          <a:bodyPr/>
          <a:lstStyle/>
          <a:p>
            <a:pPr>
              <a:defRPr/>
            </a:pPr>
            <a:fld id="{BF75F506-0D46-4657-AE21-7D6A950C5764}" type="slidenum">
              <a:rPr lang="fr-FR" smtClean="0"/>
              <a:pPr>
                <a:defRPr/>
              </a:pPr>
              <a:t>202</a:t>
            </a:fld>
            <a:endParaRPr lang="fr-FR"/>
          </a:p>
        </p:txBody>
      </p:sp>
    </p:spTree>
  </p:cSld>
  <p:clrMapOvr>
    <a:masterClrMapping/>
  </p:clrMapOvr>
  <p:transition>
    <p:cut/>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2771775" y="0"/>
            <a:ext cx="2994025" cy="503238"/>
          </a:xfrm>
          <a:noFill/>
        </p:spPr>
        <p:txBody>
          <a:bodyPr/>
          <a:lstStyle/>
          <a:p>
            <a:pPr eaLnBrk="1" hangingPunct="1"/>
            <a:r>
              <a:rPr lang="fr-FR" smtClean="0">
                <a:solidFill>
                  <a:schemeClr val="bg1"/>
                </a:solidFill>
              </a:rPr>
              <a:t>L’interview</a:t>
            </a:r>
          </a:p>
        </p:txBody>
      </p:sp>
      <p:sp>
        <p:nvSpPr>
          <p:cNvPr id="202755" name="Rectangle 3"/>
          <p:cNvSpPr>
            <a:spLocks noGrp="1" noChangeArrowheads="1"/>
          </p:cNvSpPr>
          <p:nvPr>
            <p:ph sz="quarter" idx="1"/>
          </p:nvPr>
        </p:nvSpPr>
        <p:spPr>
          <a:xfrm>
            <a:off x="5724525" y="692150"/>
            <a:ext cx="2760663" cy="1663700"/>
          </a:xfrm>
        </p:spPr>
        <p:txBody>
          <a:bodyPr/>
          <a:lstStyle/>
          <a:p>
            <a:pPr eaLnBrk="1" hangingPunct="1"/>
            <a:r>
              <a:rPr lang="fr-FR" smtClean="0">
                <a:solidFill>
                  <a:schemeClr val="accent1"/>
                </a:solidFill>
              </a:rPr>
              <a:t>Presse écrite</a:t>
            </a:r>
          </a:p>
          <a:p>
            <a:pPr eaLnBrk="1" hangingPunct="1"/>
            <a:r>
              <a:rPr lang="fr-FR" b="1" smtClean="0"/>
              <a:t>Radio</a:t>
            </a:r>
          </a:p>
          <a:p>
            <a:pPr eaLnBrk="1" hangingPunct="1"/>
            <a:r>
              <a:rPr lang="fr-FR" smtClean="0">
                <a:solidFill>
                  <a:schemeClr val="accent1"/>
                </a:solidFill>
              </a:rPr>
              <a:t>Télé </a:t>
            </a:r>
          </a:p>
        </p:txBody>
      </p:sp>
      <p:sp>
        <p:nvSpPr>
          <p:cNvPr id="163844" name="Rectangle 4"/>
          <p:cNvSpPr>
            <a:spLocks noChangeArrowheads="1"/>
          </p:cNvSpPr>
          <p:nvPr/>
        </p:nvSpPr>
        <p:spPr bwMode="auto">
          <a:xfrm>
            <a:off x="611188" y="2060575"/>
            <a:ext cx="8064500" cy="3786188"/>
          </a:xfrm>
          <a:prstGeom prst="rect">
            <a:avLst/>
          </a:prstGeom>
          <a:noFill/>
          <a:ln w="12700">
            <a:noFill/>
            <a:miter lim="800000"/>
            <a:headEnd/>
            <a:tailEnd/>
          </a:ln>
        </p:spPr>
        <p:txBody>
          <a:bodyPr>
            <a:spAutoFit/>
          </a:bodyPr>
          <a:lstStyle/>
          <a:p>
            <a:pPr algn="l">
              <a:defRPr/>
            </a:pPr>
            <a:r>
              <a:rPr lang="fr-FR" sz="2400" dirty="0">
                <a:latin typeface="+mn-lt"/>
              </a:rPr>
              <a:t>Le choix des acteurs</a:t>
            </a:r>
          </a:p>
          <a:p>
            <a:pPr algn="l">
              <a:defRPr/>
            </a:pPr>
            <a:r>
              <a:rPr lang="fr-FR" sz="2400" b="0" dirty="0">
                <a:latin typeface="+mn-lt"/>
              </a:rPr>
              <a:t>	Les contraintes spécifiques à la radio</a:t>
            </a:r>
          </a:p>
          <a:p>
            <a:pPr algn="l">
              <a:defRPr/>
            </a:pPr>
            <a:r>
              <a:rPr lang="fr-FR" sz="2400" dirty="0">
                <a:latin typeface="+mn-lt"/>
              </a:rPr>
              <a:t>Le dispositif</a:t>
            </a:r>
          </a:p>
          <a:p>
            <a:pPr algn="l">
              <a:defRPr/>
            </a:pPr>
            <a:r>
              <a:rPr lang="fr-FR" sz="2400" dirty="0">
                <a:latin typeface="+mn-lt"/>
              </a:rPr>
              <a:t>L’interaction</a:t>
            </a:r>
          </a:p>
          <a:p>
            <a:pPr algn="l">
              <a:defRPr/>
            </a:pPr>
            <a:r>
              <a:rPr lang="fr-FR" sz="2400" dirty="0">
                <a:latin typeface="+mn-lt"/>
              </a:rPr>
              <a:t>La préparation</a:t>
            </a:r>
          </a:p>
          <a:p>
            <a:pPr algn="l">
              <a:defRPr/>
            </a:pPr>
            <a:r>
              <a:rPr lang="fr-FR" sz="2400" b="0" dirty="0">
                <a:latin typeface="+mn-lt"/>
              </a:rPr>
              <a:t>	Questions préalables ou non</a:t>
            </a:r>
          </a:p>
          <a:p>
            <a:pPr algn="l">
              <a:defRPr/>
            </a:pPr>
            <a:r>
              <a:rPr lang="fr-FR" sz="2400" dirty="0">
                <a:latin typeface="+mn-lt"/>
              </a:rPr>
              <a:t>La réalisation</a:t>
            </a:r>
          </a:p>
        </p:txBody>
      </p:sp>
      <p:sp>
        <p:nvSpPr>
          <p:cNvPr id="5" name="Espace réservé du numéro de diapositive 4"/>
          <p:cNvSpPr>
            <a:spLocks noGrp="1"/>
          </p:cNvSpPr>
          <p:nvPr>
            <p:ph type="sldNum" sz="quarter" idx="12"/>
          </p:nvPr>
        </p:nvSpPr>
        <p:spPr/>
        <p:txBody>
          <a:bodyPr/>
          <a:lstStyle/>
          <a:p>
            <a:pPr>
              <a:defRPr/>
            </a:pPr>
            <a:fld id="{BF75F506-0D46-4657-AE21-7D6A950C5764}" type="slidenum">
              <a:rPr lang="fr-FR" smtClean="0"/>
              <a:pPr>
                <a:defRPr/>
              </a:pPr>
              <a:t>203</a:t>
            </a:fld>
            <a:endParaRPr lang="fr-FR"/>
          </a:p>
        </p:txBody>
      </p:sp>
    </p:spTree>
  </p:cSld>
  <p:clrMapOvr>
    <a:masterClrMapping/>
  </p:clrMapOvr>
  <p:transition>
    <p:cut/>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a:xfrm>
            <a:off x="3059113" y="0"/>
            <a:ext cx="2994025" cy="601663"/>
          </a:xfrm>
          <a:noFill/>
        </p:spPr>
        <p:txBody>
          <a:bodyPr/>
          <a:lstStyle/>
          <a:p>
            <a:pPr eaLnBrk="1" hangingPunct="1"/>
            <a:r>
              <a:rPr lang="fr-FR" smtClean="0">
                <a:solidFill>
                  <a:schemeClr val="bg1"/>
                </a:solidFill>
              </a:rPr>
              <a:t>L’interview</a:t>
            </a:r>
          </a:p>
        </p:txBody>
      </p:sp>
      <p:sp>
        <p:nvSpPr>
          <p:cNvPr id="177155" name="Rectangle 3"/>
          <p:cNvSpPr>
            <a:spLocks noGrp="1" noChangeArrowheads="1"/>
          </p:cNvSpPr>
          <p:nvPr>
            <p:ph sz="quarter" idx="1"/>
          </p:nvPr>
        </p:nvSpPr>
        <p:spPr>
          <a:xfrm>
            <a:off x="6227763" y="2708275"/>
            <a:ext cx="2652712" cy="1808163"/>
          </a:xfrm>
        </p:spPr>
        <p:txBody>
          <a:bodyPr/>
          <a:lstStyle/>
          <a:p>
            <a:pPr eaLnBrk="1" hangingPunct="1">
              <a:defRPr/>
            </a:pPr>
            <a:r>
              <a:rPr lang="fr-FR" dirty="0" smtClean="0">
                <a:solidFill>
                  <a:schemeClr val="bg1">
                    <a:lumMod val="50000"/>
                  </a:schemeClr>
                </a:solidFill>
              </a:rPr>
              <a:t>Presse écrite</a:t>
            </a:r>
          </a:p>
          <a:p>
            <a:pPr eaLnBrk="1" hangingPunct="1">
              <a:defRPr/>
            </a:pPr>
            <a:r>
              <a:rPr lang="fr-FR" dirty="0" smtClean="0">
                <a:solidFill>
                  <a:schemeClr val="bg1">
                    <a:lumMod val="50000"/>
                  </a:schemeClr>
                </a:solidFill>
              </a:rPr>
              <a:t>Radio</a:t>
            </a:r>
          </a:p>
          <a:p>
            <a:pPr eaLnBrk="1" hangingPunct="1">
              <a:defRPr/>
            </a:pPr>
            <a:r>
              <a:rPr lang="fr-FR" b="1" dirty="0" smtClean="0"/>
              <a:t>Télé </a:t>
            </a:r>
          </a:p>
        </p:txBody>
      </p:sp>
      <p:sp>
        <p:nvSpPr>
          <p:cNvPr id="177156" name="Rectangle 4"/>
          <p:cNvSpPr>
            <a:spLocks noChangeArrowheads="1"/>
          </p:cNvSpPr>
          <p:nvPr/>
        </p:nvSpPr>
        <p:spPr bwMode="auto">
          <a:xfrm>
            <a:off x="684213" y="908050"/>
            <a:ext cx="8064500" cy="5649913"/>
          </a:xfrm>
          <a:prstGeom prst="rect">
            <a:avLst/>
          </a:prstGeom>
          <a:noFill/>
          <a:ln w="12700">
            <a:noFill/>
            <a:miter lim="800000"/>
            <a:headEnd/>
            <a:tailEnd/>
          </a:ln>
        </p:spPr>
        <p:txBody>
          <a:bodyPr>
            <a:spAutoFit/>
          </a:bodyPr>
          <a:lstStyle/>
          <a:p>
            <a:pPr algn="l">
              <a:defRPr/>
            </a:pPr>
            <a:r>
              <a:rPr lang="fr-FR" dirty="0">
                <a:latin typeface="+mn-lt"/>
              </a:rPr>
              <a:t>Le choix des acteurs</a:t>
            </a:r>
          </a:p>
          <a:p>
            <a:pPr algn="l">
              <a:defRPr/>
            </a:pPr>
            <a:r>
              <a:rPr lang="fr-FR" b="0" dirty="0">
                <a:latin typeface="+mn-lt"/>
              </a:rPr>
              <a:t>	Les contraintes spécifiques à la télé</a:t>
            </a:r>
          </a:p>
          <a:p>
            <a:pPr algn="l">
              <a:defRPr/>
            </a:pPr>
            <a:r>
              <a:rPr lang="fr-FR" dirty="0">
                <a:latin typeface="+mn-lt"/>
              </a:rPr>
              <a:t>Le dispositif</a:t>
            </a:r>
          </a:p>
          <a:p>
            <a:pPr algn="l">
              <a:defRPr/>
            </a:pPr>
            <a:r>
              <a:rPr lang="fr-FR" b="0" dirty="0">
                <a:latin typeface="+mn-lt"/>
              </a:rPr>
              <a:t>	Le choix du lieu</a:t>
            </a:r>
          </a:p>
          <a:p>
            <a:pPr algn="l">
              <a:defRPr/>
            </a:pPr>
            <a:r>
              <a:rPr lang="fr-FR" b="0" dirty="0">
                <a:latin typeface="+mn-lt"/>
              </a:rPr>
              <a:t>	Les reportages annexes</a:t>
            </a:r>
          </a:p>
          <a:p>
            <a:pPr algn="l">
              <a:defRPr/>
            </a:pPr>
            <a:r>
              <a:rPr lang="fr-FR" dirty="0">
                <a:latin typeface="+mn-lt"/>
              </a:rPr>
              <a:t>L’interaction</a:t>
            </a:r>
          </a:p>
          <a:p>
            <a:pPr algn="l">
              <a:defRPr/>
            </a:pPr>
            <a:r>
              <a:rPr lang="fr-FR" dirty="0">
                <a:latin typeface="+mn-lt"/>
              </a:rPr>
              <a:t>La préparation</a:t>
            </a:r>
          </a:p>
          <a:p>
            <a:pPr algn="l">
              <a:defRPr/>
            </a:pPr>
            <a:r>
              <a:rPr lang="fr-FR" b="0" dirty="0">
                <a:latin typeface="+mn-lt"/>
              </a:rPr>
              <a:t>	Questions préalables ou non</a:t>
            </a:r>
          </a:p>
          <a:p>
            <a:pPr algn="l">
              <a:defRPr/>
            </a:pPr>
            <a:r>
              <a:rPr lang="fr-FR" dirty="0">
                <a:latin typeface="+mn-lt"/>
              </a:rPr>
              <a:t>La réalisation</a:t>
            </a:r>
          </a:p>
        </p:txBody>
      </p:sp>
      <p:sp>
        <p:nvSpPr>
          <p:cNvPr id="5" name="Espace réservé du numéro de diapositive 4"/>
          <p:cNvSpPr>
            <a:spLocks noGrp="1"/>
          </p:cNvSpPr>
          <p:nvPr>
            <p:ph type="sldNum" sz="quarter" idx="12"/>
          </p:nvPr>
        </p:nvSpPr>
        <p:spPr/>
        <p:txBody>
          <a:bodyPr/>
          <a:lstStyle/>
          <a:p>
            <a:pPr>
              <a:defRPr/>
            </a:pPr>
            <a:fld id="{BF75F506-0D46-4657-AE21-7D6A950C5764}" type="slidenum">
              <a:rPr lang="fr-FR" smtClean="0"/>
              <a:pPr>
                <a:defRPr/>
              </a:pPr>
              <a:t>204</a:t>
            </a:fld>
            <a:endParaRPr lang="fr-FR"/>
          </a:p>
        </p:txBody>
      </p:sp>
    </p:spTree>
  </p:cSld>
  <p:clrMapOvr>
    <a:masterClrMapping/>
  </p:clrMapOvr>
  <p:transition>
    <p:cut/>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304800" y="0"/>
            <a:ext cx="8839200" cy="620713"/>
          </a:xfrm>
          <a:noFill/>
        </p:spPr>
        <p:txBody>
          <a:bodyPr/>
          <a:lstStyle/>
          <a:p>
            <a:pPr eaLnBrk="1" hangingPunct="1"/>
            <a:r>
              <a:rPr lang="fr-FR" smtClean="0">
                <a:solidFill>
                  <a:schemeClr val="bg1"/>
                </a:solidFill>
              </a:rPr>
              <a:t>L’interview : les critères de réussite</a:t>
            </a:r>
          </a:p>
        </p:txBody>
      </p:sp>
      <p:sp>
        <p:nvSpPr>
          <p:cNvPr id="204803" name="Line 3"/>
          <p:cNvSpPr>
            <a:spLocks noChangeShapeType="1"/>
          </p:cNvSpPr>
          <p:nvPr/>
        </p:nvSpPr>
        <p:spPr bwMode="auto">
          <a:xfrm>
            <a:off x="4800600" y="1219200"/>
            <a:ext cx="0" cy="4572000"/>
          </a:xfrm>
          <a:prstGeom prst="line">
            <a:avLst/>
          </a:prstGeom>
          <a:noFill/>
          <a:ln w="12700">
            <a:solidFill>
              <a:schemeClr val="tx2"/>
            </a:solidFill>
            <a:prstDash val="sysDot"/>
            <a:round/>
            <a:headEnd/>
            <a:tailEnd/>
          </a:ln>
        </p:spPr>
        <p:txBody>
          <a:bodyPr>
            <a:spAutoFit/>
          </a:bodyPr>
          <a:lstStyle/>
          <a:p>
            <a:endParaRPr lang="fr-FR"/>
          </a:p>
        </p:txBody>
      </p:sp>
      <p:sp>
        <p:nvSpPr>
          <p:cNvPr id="204804" name="Line 4"/>
          <p:cNvSpPr>
            <a:spLocks noChangeShapeType="1"/>
          </p:cNvSpPr>
          <p:nvPr/>
        </p:nvSpPr>
        <p:spPr bwMode="auto">
          <a:xfrm flipH="1">
            <a:off x="2133600" y="3429000"/>
            <a:ext cx="4876800" cy="0"/>
          </a:xfrm>
          <a:prstGeom prst="line">
            <a:avLst/>
          </a:prstGeom>
          <a:noFill/>
          <a:ln w="12700">
            <a:solidFill>
              <a:schemeClr val="tx2"/>
            </a:solidFill>
            <a:prstDash val="sysDot"/>
            <a:round/>
            <a:headEnd/>
            <a:tailEnd/>
          </a:ln>
        </p:spPr>
        <p:txBody>
          <a:bodyPr>
            <a:spAutoFit/>
          </a:bodyPr>
          <a:lstStyle/>
          <a:p>
            <a:endParaRPr lang="fr-FR"/>
          </a:p>
        </p:txBody>
      </p:sp>
      <p:sp>
        <p:nvSpPr>
          <p:cNvPr id="204805" name="Line 5"/>
          <p:cNvSpPr>
            <a:spLocks noChangeShapeType="1"/>
          </p:cNvSpPr>
          <p:nvPr/>
        </p:nvSpPr>
        <p:spPr bwMode="auto">
          <a:xfrm flipH="1">
            <a:off x="3581400" y="1295400"/>
            <a:ext cx="2362200" cy="4419600"/>
          </a:xfrm>
          <a:prstGeom prst="line">
            <a:avLst/>
          </a:prstGeom>
          <a:noFill/>
          <a:ln w="12700">
            <a:solidFill>
              <a:schemeClr val="tx2"/>
            </a:solidFill>
            <a:round/>
            <a:headEnd/>
            <a:tailEnd/>
          </a:ln>
        </p:spPr>
        <p:txBody>
          <a:bodyPr>
            <a:spAutoFit/>
          </a:bodyPr>
          <a:lstStyle/>
          <a:p>
            <a:endParaRPr lang="fr-FR"/>
          </a:p>
        </p:txBody>
      </p:sp>
      <p:sp>
        <p:nvSpPr>
          <p:cNvPr id="204806" name="Line 6"/>
          <p:cNvSpPr>
            <a:spLocks noChangeShapeType="1"/>
          </p:cNvSpPr>
          <p:nvPr/>
        </p:nvSpPr>
        <p:spPr bwMode="auto">
          <a:xfrm flipH="1">
            <a:off x="2438400" y="2133600"/>
            <a:ext cx="4419600" cy="2819400"/>
          </a:xfrm>
          <a:prstGeom prst="line">
            <a:avLst/>
          </a:prstGeom>
          <a:noFill/>
          <a:ln w="12700">
            <a:solidFill>
              <a:schemeClr val="tx2"/>
            </a:solidFill>
            <a:round/>
            <a:headEnd/>
            <a:tailEnd/>
          </a:ln>
        </p:spPr>
        <p:txBody>
          <a:bodyPr>
            <a:spAutoFit/>
          </a:bodyPr>
          <a:lstStyle/>
          <a:p>
            <a:endParaRPr lang="fr-FR"/>
          </a:p>
        </p:txBody>
      </p:sp>
      <p:sp>
        <p:nvSpPr>
          <p:cNvPr id="204807" name="Line 7"/>
          <p:cNvSpPr>
            <a:spLocks noChangeShapeType="1"/>
          </p:cNvSpPr>
          <p:nvPr/>
        </p:nvSpPr>
        <p:spPr bwMode="auto">
          <a:xfrm>
            <a:off x="3429000" y="1371600"/>
            <a:ext cx="2590800" cy="3962400"/>
          </a:xfrm>
          <a:prstGeom prst="line">
            <a:avLst/>
          </a:prstGeom>
          <a:noFill/>
          <a:ln w="12700">
            <a:solidFill>
              <a:schemeClr val="tx2"/>
            </a:solidFill>
            <a:round/>
            <a:headEnd/>
            <a:tailEnd/>
          </a:ln>
        </p:spPr>
        <p:txBody>
          <a:bodyPr>
            <a:spAutoFit/>
          </a:bodyPr>
          <a:lstStyle/>
          <a:p>
            <a:endParaRPr lang="fr-FR"/>
          </a:p>
        </p:txBody>
      </p:sp>
      <p:sp>
        <p:nvSpPr>
          <p:cNvPr id="204808" name="Line 8"/>
          <p:cNvSpPr>
            <a:spLocks noChangeShapeType="1"/>
          </p:cNvSpPr>
          <p:nvPr/>
        </p:nvSpPr>
        <p:spPr bwMode="auto">
          <a:xfrm>
            <a:off x="2514600" y="2133600"/>
            <a:ext cx="4267200" cy="2438400"/>
          </a:xfrm>
          <a:prstGeom prst="line">
            <a:avLst/>
          </a:prstGeom>
          <a:noFill/>
          <a:ln w="12700">
            <a:solidFill>
              <a:schemeClr val="tx2"/>
            </a:solidFill>
            <a:round/>
            <a:headEnd/>
            <a:tailEnd/>
          </a:ln>
        </p:spPr>
        <p:txBody>
          <a:bodyPr>
            <a:spAutoFit/>
          </a:bodyPr>
          <a:lstStyle/>
          <a:p>
            <a:endParaRPr lang="fr-FR"/>
          </a:p>
        </p:txBody>
      </p:sp>
      <p:sp>
        <p:nvSpPr>
          <p:cNvPr id="204809" name="Oval 9"/>
          <p:cNvSpPr>
            <a:spLocks noChangeArrowheads="1"/>
          </p:cNvSpPr>
          <p:nvPr/>
        </p:nvSpPr>
        <p:spPr bwMode="auto">
          <a:xfrm>
            <a:off x="4267200" y="2895600"/>
            <a:ext cx="1066800" cy="1143000"/>
          </a:xfrm>
          <a:prstGeom prst="ellipse">
            <a:avLst/>
          </a:prstGeom>
          <a:noFill/>
          <a:ln w="12700">
            <a:solidFill>
              <a:schemeClr val="tx2"/>
            </a:solidFill>
            <a:round/>
            <a:headEnd/>
            <a:tailEnd/>
          </a:ln>
        </p:spPr>
        <p:txBody>
          <a:bodyPr anchor="ctr">
            <a:spAutoFit/>
          </a:bodyPr>
          <a:lstStyle/>
          <a:p>
            <a:endParaRPr lang="fr-FR"/>
          </a:p>
        </p:txBody>
      </p:sp>
      <p:sp>
        <p:nvSpPr>
          <p:cNvPr id="204810" name="Text Box 10"/>
          <p:cNvSpPr txBox="1">
            <a:spLocks noChangeArrowheads="1"/>
          </p:cNvSpPr>
          <p:nvPr/>
        </p:nvSpPr>
        <p:spPr bwMode="auto">
          <a:xfrm>
            <a:off x="5638800" y="1016000"/>
            <a:ext cx="1530350" cy="366713"/>
          </a:xfrm>
          <a:prstGeom prst="rect">
            <a:avLst/>
          </a:prstGeom>
          <a:noFill/>
          <a:ln w="12700">
            <a:noFill/>
            <a:miter lim="800000"/>
            <a:headEnd/>
            <a:tailEnd/>
          </a:ln>
        </p:spPr>
        <p:txBody>
          <a:bodyPr wrap="none">
            <a:spAutoFit/>
          </a:bodyPr>
          <a:lstStyle/>
          <a:p>
            <a:r>
              <a:rPr lang="fr-FR" sz="1800" b="0">
                <a:latin typeface="Arial" pitchFamily="34" charset="0"/>
              </a:rPr>
              <a:t>Suivi de l’axe</a:t>
            </a:r>
          </a:p>
        </p:txBody>
      </p:sp>
      <p:sp>
        <p:nvSpPr>
          <p:cNvPr id="204811" name="Text Box 11"/>
          <p:cNvSpPr txBox="1">
            <a:spLocks noChangeArrowheads="1"/>
          </p:cNvSpPr>
          <p:nvPr/>
        </p:nvSpPr>
        <p:spPr bwMode="auto">
          <a:xfrm>
            <a:off x="1905000" y="1168400"/>
            <a:ext cx="1530350" cy="366713"/>
          </a:xfrm>
          <a:prstGeom prst="rect">
            <a:avLst/>
          </a:prstGeom>
          <a:noFill/>
          <a:ln w="12700">
            <a:noFill/>
            <a:miter lim="800000"/>
            <a:headEnd/>
            <a:tailEnd/>
          </a:ln>
        </p:spPr>
        <p:txBody>
          <a:bodyPr wrap="none">
            <a:spAutoFit/>
          </a:bodyPr>
          <a:lstStyle/>
          <a:p>
            <a:r>
              <a:rPr lang="fr-FR" sz="1800" b="0">
                <a:latin typeface="Arial" pitchFamily="34" charset="0"/>
              </a:rPr>
              <a:t>Suivi de l’axe</a:t>
            </a:r>
          </a:p>
        </p:txBody>
      </p:sp>
      <p:sp>
        <p:nvSpPr>
          <p:cNvPr id="204812" name="Text Box 12"/>
          <p:cNvSpPr txBox="1">
            <a:spLocks noChangeArrowheads="1"/>
          </p:cNvSpPr>
          <p:nvPr/>
        </p:nvSpPr>
        <p:spPr bwMode="auto">
          <a:xfrm>
            <a:off x="6096000" y="5257800"/>
            <a:ext cx="2025650" cy="366713"/>
          </a:xfrm>
          <a:prstGeom prst="rect">
            <a:avLst/>
          </a:prstGeom>
          <a:noFill/>
          <a:ln w="12700">
            <a:noFill/>
            <a:miter lim="800000"/>
            <a:headEnd/>
            <a:tailEnd/>
          </a:ln>
        </p:spPr>
        <p:txBody>
          <a:bodyPr wrap="none">
            <a:spAutoFit/>
          </a:bodyPr>
          <a:lstStyle/>
          <a:p>
            <a:r>
              <a:rPr lang="fr-FR" sz="1800" b="0">
                <a:latin typeface="Arial" pitchFamily="34" charset="0"/>
              </a:rPr>
              <a:t>Pertinence du son</a:t>
            </a:r>
          </a:p>
        </p:txBody>
      </p:sp>
      <p:sp>
        <p:nvSpPr>
          <p:cNvPr id="204813" name="Text Box 13"/>
          <p:cNvSpPr txBox="1">
            <a:spLocks noChangeArrowheads="1"/>
          </p:cNvSpPr>
          <p:nvPr/>
        </p:nvSpPr>
        <p:spPr bwMode="auto">
          <a:xfrm>
            <a:off x="801688" y="1778000"/>
            <a:ext cx="2279650" cy="366713"/>
          </a:xfrm>
          <a:prstGeom prst="rect">
            <a:avLst/>
          </a:prstGeom>
          <a:noFill/>
          <a:ln w="12700">
            <a:noFill/>
            <a:miter lim="800000"/>
            <a:headEnd/>
            <a:tailEnd/>
          </a:ln>
        </p:spPr>
        <p:txBody>
          <a:bodyPr wrap="none">
            <a:spAutoFit/>
          </a:bodyPr>
          <a:lstStyle/>
          <a:p>
            <a:r>
              <a:rPr lang="fr-FR" sz="1800" b="0">
                <a:latin typeface="Arial" pitchFamily="34" charset="0"/>
              </a:rPr>
              <a:t>Clarté de la question</a:t>
            </a:r>
          </a:p>
        </p:txBody>
      </p:sp>
      <p:sp>
        <p:nvSpPr>
          <p:cNvPr id="204814" name="Text Box 14"/>
          <p:cNvSpPr txBox="1">
            <a:spLocks noChangeArrowheads="1"/>
          </p:cNvSpPr>
          <p:nvPr/>
        </p:nvSpPr>
        <p:spPr bwMode="auto">
          <a:xfrm>
            <a:off x="6362700" y="1701800"/>
            <a:ext cx="2241550" cy="366713"/>
          </a:xfrm>
          <a:prstGeom prst="rect">
            <a:avLst/>
          </a:prstGeom>
          <a:noFill/>
          <a:ln w="12700">
            <a:noFill/>
            <a:miter lim="800000"/>
            <a:headEnd/>
            <a:tailEnd/>
          </a:ln>
        </p:spPr>
        <p:txBody>
          <a:bodyPr wrap="none">
            <a:spAutoFit/>
          </a:bodyPr>
          <a:lstStyle/>
          <a:p>
            <a:r>
              <a:rPr lang="fr-FR" sz="1800" b="0">
                <a:latin typeface="Arial" pitchFamily="34" charset="0"/>
              </a:rPr>
              <a:t>Clarté de la réponse</a:t>
            </a:r>
          </a:p>
        </p:txBody>
      </p:sp>
      <p:sp>
        <p:nvSpPr>
          <p:cNvPr id="204815" name="Text Box 15"/>
          <p:cNvSpPr txBox="1">
            <a:spLocks noChangeArrowheads="1"/>
          </p:cNvSpPr>
          <p:nvPr/>
        </p:nvSpPr>
        <p:spPr bwMode="auto">
          <a:xfrm>
            <a:off x="2590800" y="5334000"/>
            <a:ext cx="2025650" cy="366713"/>
          </a:xfrm>
          <a:prstGeom prst="rect">
            <a:avLst/>
          </a:prstGeom>
          <a:noFill/>
          <a:ln w="12700">
            <a:noFill/>
            <a:miter lim="800000"/>
            <a:headEnd/>
            <a:tailEnd/>
          </a:ln>
        </p:spPr>
        <p:txBody>
          <a:bodyPr wrap="none">
            <a:spAutoFit/>
          </a:bodyPr>
          <a:lstStyle/>
          <a:p>
            <a:r>
              <a:rPr lang="fr-FR" sz="1800" b="0">
                <a:latin typeface="Arial" pitchFamily="34" charset="0"/>
              </a:rPr>
              <a:t>Pertinence du son</a:t>
            </a:r>
          </a:p>
        </p:txBody>
      </p:sp>
      <p:sp>
        <p:nvSpPr>
          <p:cNvPr id="204816" name="Text Box 16"/>
          <p:cNvSpPr txBox="1">
            <a:spLocks noChangeArrowheads="1"/>
          </p:cNvSpPr>
          <p:nvPr/>
        </p:nvSpPr>
        <p:spPr bwMode="auto">
          <a:xfrm>
            <a:off x="752475" y="2997200"/>
            <a:ext cx="2762250" cy="366713"/>
          </a:xfrm>
          <a:prstGeom prst="rect">
            <a:avLst/>
          </a:prstGeom>
          <a:noFill/>
          <a:ln w="12700">
            <a:noFill/>
            <a:miter lim="800000"/>
            <a:headEnd/>
            <a:tailEnd/>
          </a:ln>
        </p:spPr>
        <p:txBody>
          <a:bodyPr wrap="none">
            <a:spAutoFit/>
          </a:bodyPr>
          <a:lstStyle/>
          <a:p>
            <a:r>
              <a:rPr lang="fr-FR" sz="1800" b="0">
                <a:latin typeface="Arial" pitchFamily="34" charset="0"/>
              </a:rPr>
              <a:t>Pertinence de la question</a:t>
            </a:r>
          </a:p>
        </p:txBody>
      </p:sp>
      <p:sp>
        <p:nvSpPr>
          <p:cNvPr id="204817" name="Text Box 17"/>
          <p:cNvSpPr txBox="1">
            <a:spLocks noChangeArrowheads="1"/>
          </p:cNvSpPr>
          <p:nvPr/>
        </p:nvSpPr>
        <p:spPr bwMode="auto">
          <a:xfrm>
            <a:off x="6370638" y="4597400"/>
            <a:ext cx="2381250" cy="366713"/>
          </a:xfrm>
          <a:prstGeom prst="rect">
            <a:avLst/>
          </a:prstGeom>
          <a:noFill/>
          <a:ln w="12700">
            <a:noFill/>
            <a:miter lim="800000"/>
            <a:headEnd/>
            <a:tailEnd/>
          </a:ln>
        </p:spPr>
        <p:txBody>
          <a:bodyPr wrap="none">
            <a:spAutoFit/>
          </a:bodyPr>
          <a:lstStyle/>
          <a:p>
            <a:r>
              <a:rPr lang="fr-FR" sz="1800" b="0">
                <a:latin typeface="Arial" pitchFamily="34" charset="0"/>
              </a:rPr>
              <a:t>Pertinence de l’image</a:t>
            </a:r>
          </a:p>
        </p:txBody>
      </p:sp>
      <p:sp>
        <p:nvSpPr>
          <p:cNvPr id="204818" name="Text Box 18"/>
          <p:cNvSpPr txBox="1">
            <a:spLocks noChangeArrowheads="1"/>
          </p:cNvSpPr>
          <p:nvPr/>
        </p:nvSpPr>
        <p:spPr bwMode="auto">
          <a:xfrm>
            <a:off x="6278563" y="2997200"/>
            <a:ext cx="2724150" cy="366713"/>
          </a:xfrm>
          <a:prstGeom prst="rect">
            <a:avLst/>
          </a:prstGeom>
          <a:noFill/>
          <a:ln w="12700">
            <a:noFill/>
            <a:miter lim="800000"/>
            <a:headEnd/>
            <a:tailEnd/>
          </a:ln>
        </p:spPr>
        <p:txBody>
          <a:bodyPr wrap="none">
            <a:spAutoFit/>
          </a:bodyPr>
          <a:lstStyle/>
          <a:p>
            <a:r>
              <a:rPr lang="fr-FR" sz="1800" b="0">
                <a:latin typeface="Arial" pitchFamily="34" charset="0"/>
              </a:rPr>
              <a:t>Pertinence de la réponse</a:t>
            </a:r>
          </a:p>
        </p:txBody>
      </p:sp>
      <p:sp>
        <p:nvSpPr>
          <p:cNvPr id="204819" name="Text Box 19"/>
          <p:cNvSpPr txBox="1">
            <a:spLocks noChangeArrowheads="1"/>
          </p:cNvSpPr>
          <p:nvPr/>
        </p:nvSpPr>
        <p:spPr bwMode="auto">
          <a:xfrm>
            <a:off x="1189038" y="4749800"/>
            <a:ext cx="2381250" cy="366713"/>
          </a:xfrm>
          <a:prstGeom prst="rect">
            <a:avLst/>
          </a:prstGeom>
          <a:noFill/>
          <a:ln w="12700">
            <a:noFill/>
            <a:miter lim="800000"/>
            <a:headEnd/>
            <a:tailEnd/>
          </a:ln>
        </p:spPr>
        <p:txBody>
          <a:bodyPr wrap="none">
            <a:spAutoFit/>
          </a:bodyPr>
          <a:lstStyle/>
          <a:p>
            <a:r>
              <a:rPr lang="fr-FR" sz="1800" b="0">
                <a:latin typeface="Arial" pitchFamily="34" charset="0"/>
              </a:rPr>
              <a:t>Pertinence de l’image</a:t>
            </a:r>
          </a:p>
        </p:txBody>
      </p:sp>
      <p:sp>
        <p:nvSpPr>
          <p:cNvPr id="178197" name="Text Box 20"/>
          <p:cNvSpPr txBox="1">
            <a:spLocks noChangeArrowheads="1"/>
          </p:cNvSpPr>
          <p:nvPr/>
        </p:nvSpPr>
        <p:spPr bwMode="auto">
          <a:xfrm rot="16128522">
            <a:off x="-80169" y="1564482"/>
            <a:ext cx="1196975" cy="706438"/>
          </a:xfrm>
          <a:prstGeom prst="rect">
            <a:avLst/>
          </a:prstGeom>
          <a:noFill/>
          <a:ln w="12700">
            <a:noFill/>
            <a:miter lim="800000"/>
            <a:headEnd/>
            <a:tailEnd/>
          </a:ln>
        </p:spPr>
        <p:txBody>
          <a:bodyPr wrap="none">
            <a:spAutoFit/>
          </a:bodyPr>
          <a:lstStyle/>
          <a:p>
            <a:pPr>
              <a:defRPr/>
            </a:pPr>
            <a:r>
              <a:rPr lang="fr-FR" sz="4000" dirty="0">
                <a:solidFill>
                  <a:schemeClr val="accent3"/>
                </a:solidFill>
              </a:rPr>
              <a:t>FOND</a:t>
            </a:r>
          </a:p>
        </p:txBody>
      </p:sp>
      <p:sp>
        <p:nvSpPr>
          <p:cNvPr id="178198" name="Text Box 21"/>
          <p:cNvSpPr txBox="1">
            <a:spLocks noChangeArrowheads="1"/>
          </p:cNvSpPr>
          <p:nvPr/>
        </p:nvSpPr>
        <p:spPr bwMode="auto">
          <a:xfrm rot="16096278">
            <a:off x="-69056" y="4312444"/>
            <a:ext cx="1404937" cy="708025"/>
          </a:xfrm>
          <a:prstGeom prst="rect">
            <a:avLst/>
          </a:prstGeom>
          <a:noFill/>
          <a:ln w="12700">
            <a:noFill/>
            <a:miter lim="800000"/>
            <a:headEnd/>
            <a:tailEnd/>
          </a:ln>
        </p:spPr>
        <p:txBody>
          <a:bodyPr wrap="none">
            <a:spAutoFit/>
          </a:bodyPr>
          <a:lstStyle/>
          <a:p>
            <a:pPr>
              <a:defRPr/>
            </a:pPr>
            <a:r>
              <a:rPr lang="fr-FR" sz="4000" dirty="0">
                <a:solidFill>
                  <a:schemeClr val="accent3"/>
                </a:solidFill>
              </a:rPr>
              <a:t>FORME</a:t>
            </a:r>
          </a:p>
        </p:txBody>
      </p:sp>
      <p:sp>
        <p:nvSpPr>
          <p:cNvPr id="178199" name="Text Box 22"/>
          <p:cNvSpPr txBox="1">
            <a:spLocks noChangeArrowheads="1"/>
          </p:cNvSpPr>
          <p:nvPr/>
        </p:nvSpPr>
        <p:spPr bwMode="auto">
          <a:xfrm>
            <a:off x="1384300" y="5638800"/>
            <a:ext cx="2652713" cy="923925"/>
          </a:xfrm>
          <a:prstGeom prst="rect">
            <a:avLst/>
          </a:prstGeom>
          <a:noFill/>
          <a:ln w="12700">
            <a:noFill/>
            <a:miter lim="800000"/>
            <a:headEnd/>
            <a:tailEnd/>
          </a:ln>
        </p:spPr>
        <p:txBody>
          <a:bodyPr wrap="none">
            <a:spAutoFit/>
          </a:bodyPr>
          <a:lstStyle/>
          <a:p>
            <a:pPr>
              <a:defRPr/>
            </a:pPr>
            <a:r>
              <a:rPr lang="fr-FR" sz="5400" dirty="0">
                <a:solidFill>
                  <a:schemeClr val="accent3"/>
                </a:solidFill>
              </a:rPr>
              <a:t>Intervieweur</a:t>
            </a:r>
          </a:p>
        </p:txBody>
      </p:sp>
      <p:sp>
        <p:nvSpPr>
          <p:cNvPr id="178200" name="Text Box 23"/>
          <p:cNvSpPr txBox="1">
            <a:spLocks noChangeArrowheads="1"/>
          </p:cNvSpPr>
          <p:nvPr/>
        </p:nvSpPr>
        <p:spPr bwMode="auto">
          <a:xfrm>
            <a:off x="5672138" y="5562600"/>
            <a:ext cx="1995487" cy="830263"/>
          </a:xfrm>
          <a:prstGeom prst="rect">
            <a:avLst/>
          </a:prstGeom>
          <a:noFill/>
          <a:ln w="12700">
            <a:noFill/>
            <a:miter lim="800000"/>
            <a:headEnd/>
            <a:tailEnd/>
          </a:ln>
        </p:spPr>
        <p:txBody>
          <a:bodyPr wrap="none">
            <a:spAutoFit/>
          </a:bodyPr>
          <a:lstStyle/>
          <a:p>
            <a:pPr>
              <a:defRPr/>
            </a:pPr>
            <a:r>
              <a:rPr lang="fr-FR" sz="4800" dirty="0">
                <a:solidFill>
                  <a:schemeClr val="accent3"/>
                </a:solidFill>
              </a:rPr>
              <a:t>Interviewé</a:t>
            </a:r>
          </a:p>
        </p:txBody>
      </p:sp>
      <p:sp>
        <p:nvSpPr>
          <p:cNvPr id="204824" name="Freeform 24"/>
          <p:cNvSpPr>
            <a:spLocks/>
          </p:cNvSpPr>
          <p:nvPr/>
        </p:nvSpPr>
        <p:spPr bwMode="auto">
          <a:xfrm>
            <a:off x="2974975" y="1600200"/>
            <a:ext cx="3454400" cy="3429000"/>
          </a:xfrm>
          <a:custGeom>
            <a:avLst/>
            <a:gdLst>
              <a:gd name="T0" fmla="*/ 2147483647 w 2176"/>
              <a:gd name="T1" fmla="*/ 2147483647 h 2160"/>
              <a:gd name="T2" fmla="*/ 2147483647 w 2176"/>
              <a:gd name="T3" fmla="*/ 2147483647 h 2160"/>
              <a:gd name="T4" fmla="*/ 2147483647 w 2176"/>
              <a:gd name="T5" fmla="*/ 0 h 2160"/>
              <a:gd name="T6" fmla="*/ 2147483647 w 2176"/>
              <a:gd name="T7" fmla="*/ 2147483647 h 2160"/>
              <a:gd name="T8" fmla="*/ 2147483647 w 2176"/>
              <a:gd name="T9" fmla="*/ 2147483647 h 2160"/>
              <a:gd name="T10" fmla="*/ 2147483647 w 2176"/>
              <a:gd name="T11" fmla="*/ 2147483647 h 2160"/>
              <a:gd name="T12" fmla="*/ 2147483647 w 2176"/>
              <a:gd name="T13" fmla="*/ 2147483647 h 2160"/>
              <a:gd name="T14" fmla="*/ 2147483647 w 2176"/>
              <a:gd name="T15" fmla="*/ 2147483647 h 2160"/>
              <a:gd name="T16" fmla="*/ 2147483647 w 2176"/>
              <a:gd name="T17" fmla="*/ 2147483647 h 2160"/>
              <a:gd name="T18" fmla="*/ 2147483647 w 2176"/>
              <a:gd name="T19" fmla="*/ 2147483647 h 2160"/>
              <a:gd name="T20" fmla="*/ 0 w 2176"/>
              <a:gd name="T21" fmla="*/ 2147483647 h 2160"/>
              <a:gd name="T22" fmla="*/ 2147483647 w 2176"/>
              <a:gd name="T23" fmla="*/ 2147483647 h 2160"/>
              <a:gd name="T24" fmla="*/ 2147483647 w 2176"/>
              <a:gd name="T25" fmla="*/ 2147483647 h 21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76"/>
              <a:gd name="T40" fmla="*/ 0 h 2160"/>
              <a:gd name="T41" fmla="*/ 2176 w 2176"/>
              <a:gd name="T42" fmla="*/ 2160 h 21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76" h="2160">
                <a:moveTo>
                  <a:pt x="478" y="768"/>
                </a:moveTo>
                <a:lnTo>
                  <a:pt x="526" y="240"/>
                </a:lnTo>
                <a:lnTo>
                  <a:pt x="1150" y="0"/>
                </a:lnTo>
                <a:lnTo>
                  <a:pt x="1534" y="432"/>
                </a:lnTo>
                <a:lnTo>
                  <a:pt x="2014" y="624"/>
                </a:lnTo>
                <a:lnTo>
                  <a:pt x="2176" y="1150"/>
                </a:lnTo>
                <a:lnTo>
                  <a:pt x="1822" y="1536"/>
                </a:lnTo>
                <a:lnTo>
                  <a:pt x="1774" y="2137"/>
                </a:lnTo>
                <a:lnTo>
                  <a:pt x="1150" y="2160"/>
                </a:lnTo>
                <a:lnTo>
                  <a:pt x="766" y="1872"/>
                </a:lnTo>
                <a:lnTo>
                  <a:pt x="0" y="1890"/>
                </a:lnTo>
                <a:lnTo>
                  <a:pt x="526" y="1152"/>
                </a:lnTo>
                <a:lnTo>
                  <a:pt x="478" y="768"/>
                </a:lnTo>
                <a:close/>
              </a:path>
            </a:pathLst>
          </a:custGeom>
          <a:noFill/>
          <a:ln w="12700">
            <a:solidFill>
              <a:srgbClr val="FF0000"/>
            </a:solidFill>
            <a:round/>
            <a:headEnd/>
            <a:tailEnd/>
          </a:ln>
        </p:spPr>
        <p:txBody>
          <a:bodyPr>
            <a:spAutoFit/>
          </a:bodyPr>
          <a:lstStyle/>
          <a:p>
            <a:endParaRPr lang="fr-FR"/>
          </a:p>
        </p:txBody>
      </p:sp>
      <p:sp>
        <p:nvSpPr>
          <p:cNvPr id="25" name="Espace réservé du numéro de diapositive 24"/>
          <p:cNvSpPr>
            <a:spLocks noGrp="1"/>
          </p:cNvSpPr>
          <p:nvPr>
            <p:ph type="sldNum" sz="quarter" idx="12"/>
          </p:nvPr>
        </p:nvSpPr>
        <p:spPr/>
        <p:txBody>
          <a:bodyPr/>
          <a:lstStyle/>
          <a:p>
            <a:pPr>
              <a:defRPr/>
            </a:pPr>
            <a:fld id="{BF75F506-0D46-4657-AE21-7D6A950C5764}" type="slidenum">
              <a:rPr lang="fr-FR" smtClean="0"/>
              <a:pPr>
                <a:defRPr/>
              </a:pPr>
              <a:t>205</a:t>
            </a:fld>
            <a:endParaRPr lang="fr-FR"/>
          </a:p>
        </p:txBody>
      </p:sp>
    </p:spTree>
  </p:cSld>
  <p:clrMapOvr>
    <a:masterClrMapping/>
  </p:clrMapOvr>
  <p:transition>
    <p:cut/>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304800" y="76200"/>
            <a:ext cx="8745538" cy="615950"/>
          </a:xfrm>
          <a:noFill/>
        </p:spPr>
        <p:txBody>
          <a:bodyPr/>
          <a:lstStyle/>
          <a:p>
            <a:pPr eaLnBrk="1" hangingPunct="1"/>
            <a:r>
              <a:rPr lang="fr-FR" smtClean="0">
                <a:solidFill>
                  <a:schemeClr val="bg1"/>
                </a:solidFill>
              </a:rPr>
              <a:t>Apprécier un reportage : la fiche de visionnage</a:t>
            </a:r>
          </a:p>
        </p:txBody>
      </p:sp>
      <p:sp>
        <p:nvSpPr>
          <p:cNvPr id="166915" name="Rectangle 3"/>
          <p:cNvSpPr>
            <a:spLocks noGrp="1" noChangeArrowheads="1"/>
          </p:cNvSpPr>
          <p:nvPr>
            <p:ph sz="quarter" idx="1"/>
          </p:nvPr>
        </p:nvSpPr>
        <p:spPr>
          <a:xfrm>
            <a:off x="457200" y="1447800"/>
            <a:ext cx="8839200" cy="4114800"/>
          </a:xfrm>
        </p:spPr>
        <p:txBody>
          <a:bodyPr>
            <a:noAutofit/>
          </a:bodyPr>
          <a:lstStyle/>
          <a:p>
            <a:pPr marL="274320" indent="-274320" eaLnBrk="1" fontAlgn="auto" hangingPunct="1">
              <a:lnSpc>
                <a:spcPct val="90000"/>
              </a:lnSpc>
              <a:spcAft>
                <a:spcPts val="0"/>
              </a:spcAft>
              <a:buFont typeface="Wingdings 2"/>
              <a:buChar char=""/>
              <a:defRPr/>
            </a:pPr>
            <a:r>
              <a:rPr lang="fr-FR" sz="2400" b="1" dirty="0" smtClean="0">
                <a:solidFill>
                  <a:schemeClr val="accent3"/>
                </a:solidFill>
              </a:rPr>
              <a:t>1/ remarque à chaud :</a:t>
            </a:r>
            <a:r>
              <a:rPr lang="fr-FR" sz="2400" dirty="0" smtClean="0">
                <a:solidFill>
                  <a:srgbClr val="FFFF66"/>
                </a:solidFill>
              </a:rPr>
              <a:t/>
            </a:r>
            <a:br>
              <a:rPr lang="fr-FR" sz="2400" dirty="0" smtClean="0">
                <a:solidFill>
                  <a:srgbClr val="FFFF66"/>
                </a:solidFill>
              </a:rPr>
            </a:br>
            <a:r>
              <a:rPr lang="fr-FR" sz="2000" dirty="0" smtClean="0"/>
              <a:t>j’aime, j’aime pas</a:t>
            </a:r>
          </a:p>
          <a:p>
            <a:pPr marL="274320" indent="-274320" eaLnBrk="1" fontAlgn="auto" hangingPunct="1">
              <a:lnSpc>
                <a:spcPct val="90000"/>
              </a:lnSpc>
              <a:spcAft>
                <a:spcPts val="0"/>
              </a:spcAft>
              <a:buFont typeface="Wingdings 2"/>
              <a:buChar char=""/>
              <a:defRPr/>
            </a:pPr>
            <a:r>
              <a:rPr lang="fr-FR" sz="2400" b="1" dirty="0" smtClean="0">
                <a:solidFill>
                  <a:schemeClr val="accent3"/>
                </a:solidFill>
              </a:rPr>
              <a:t>2/ fiche d’analyse </a:t>
            </a:r>
            <a:r>
              <a:rPr lang="fr-FR" sz="2400" dirty="0" smtClean="0"/>
              <a:t/>
            </a:r>
            <a:br>
              <a:rPr lang="fr-FR" sz="2400" dirty="0" smtClean="0"/>
            </a:br>
            <a:r>
              <a:rPr lang="fr-FR" sz="2000" dirty="0" smtClean="0"/>
              <a:t>sujet :  de quoi ça parle</a:t>
            </a:r>
            <a:br>
              <a:rPr lang="fr-FR" sz="2000" dirty="0" smtClean="0"/>
            </a:br>
            <a:r>
              <a:rPr lang="fr-FR" sz="2000" dirty="0" smtClean="0"/>
              <a:t>propos: qu’est ce qu’on en dit</a:t>
            </a:r>
          </a:p>
          <a:p>
            <a:pPr marL="274320" indent="-274320" eaLnBrk="1" fontAlgn="auto" hangingPunct="1">
              <a:lnSpc>
                <a:spcPct val="90000"/>
              </a:lnSpc>
              <a:spcAft>
                <a:spcPts val="0"/>
              </a:spcAft>
              <a:buFont typeface="Wingdings 2"/>
              <a:buChar char=""/>
              <a:defRPr/>
            </a:pPr>
            <a:r>
              <a:rPr lang="fr-FR" sz="2400" b="1" dirty="0" smtClean="0">
                <a:solidFill>
                  <a:schemeClr val="accent3"/>
                </a:solidFill>
              </a:rPr>
              <a:t>3/ quelle information apportée</a:t>
            </a:r>
            <a:br>
              <a:rPr lang="fr-FR" sz="2400" b="1" dirty="0" smtClean="0">
                <a:solidFill>
                  <a:schemeClr val="accent3"/>
                </a:solidFill>
              </a:rPr>
            </a:br>
            <a:r>
              <a:rPr lang="fr-FR" sz="2000" dirty="0" smtClean="0"/>
              <a:t>qui ?</a:t>
            </a:r>
            <a:br>
              <a:rPr lang="fr-FR" sz="2000" dirty="0" smtClean="0"/>
            </a:br>
            <a:r>
              <a:rPr lang="fr-FR" sz="2000" dirty="0" smtClean="0"/>
              <a:t>quoi ?</a:t>
            </a:r>
            <a:br>
              <a:rPr lang="fr-FR" sz="2000" dirty="0" smtClean="0"/>
            </a:br>
            <a:r>
              <a:rPr lang="fr-FR" sz="2000" dirty="0" smtClean="0"/>
              <a:t>où ?</a:t>
            </a:r>
            <a:br>
              <a:rPr lang="fr-FR" sz="2000" dirty="0" smtClean="0"/>
            </a:br>
            <a:r>
              <a:rPr lang="fr-FR" sz="2000" dirty="0" smtClean="0"/>
              <a:t>quand ?</a:t>
            </a:r>
            <a:br>
              <a:rPr lang="fr-FR" sz="2000" dirty="0" smtClean="0"/>
            </a:br>
            <a:r>
              <a:rPr lang="fr-FR" sz="2000" dirty="0" smtClean="0"/>
              <a:t>comment ?</a:t>
            </a:r>
            <a:br>
              <a:rPr lang="fr-FR" sz="2000" dirty="0" smtClean="0"/>
            </a:br>
            <a:r>
              <a:rPr lang="fr-FR" sz="2000" dirty="0" smtClean="0"/>
              <a:t>pourquoi ? </a:t>
            </a:r>
          </a:p>
          <a:p>
            <a:pPr marL="274320" indent="-274320" eaLnBrk="1" fontAlgn="auto" hangingPunct="1">
              <a:lnSpc>
                <a:spcPct val="90000"/>
              </a:lnSpc>
              <a:spcAft>
                <a:spcPts val="0"/>
              </a:spcAft>
              <a:buFont typeface="Wingdings 2"/>
              <a:buChar char=""/>
              <a:defRPr/>
            </a:pPr>
            <a:r>
              <a:rPr lang="fr-FR" sz="2400" b="1" dirty="0" smtClean="0">
                <a:solidFill>
                  <a:schemeClr val="accent3"/>
                </a:solidFill>
              </a:rPr>
              <a:t>4/ logique adoptée</a:t>
            </a:r>
            <a:r>
              <a:rPr lang="fr-FR" sz="2400" dirty="0" smtClean="0">
                <a:solidFill>
                  <a:srgbClr val="FFFF66"/>
                </a:solidFill>
              </a:rPr>
              <a:t/>
            </a:r>
            <a:br>
              <a:rPr lang="fr-FR" sz="2400" dirty="0" smtClean="0">
                <a:solidFill>
                  <a:srgbClr val="FFFF66"/>
                </a:solidFill>
              </a:rPr>
            </a:br>
            <a:r>
              <a:rPr lang="fr-FR" sz="2000" dirty="0" smtClean="0"/>
              <a:t>par le tournage</a:t>
            </a:r>
            <a:br>
              <a:rPr lang="fr-FR" sz="2000" dirty="0" smtClean="0"/>
            </a:br>
            <a:r>
              <a:rPr lang="fr-FR" sz="2000" dirty="0" smtClean="0"/>
              <a:t>par le montage</a:t>
            </a:r>
            <a:br>
              <a:rPr lang="fr-FR" sz="2000" dirty="0" smtClean="0"/>
            </a:br>
            <a:r>
              <a:rPr lang="fr-FR" sz="2000" dirty="0" smtClean="0"/>
              <a:t>par le commentaire</a:t>
            </a:r>
          </a:p>
        </p:txBody>
      </p:sp>
      <p:sp>
        <p:nvSpPr>
          <p:cNvPr id="4" name="Espace réservé du numéro de diapositive 3"/>
          <p:cNvSpPr>
            <a:spLocks noGrp="1"/>
          </p:cNvSpPr>
          <p:nvPr>
            <p:ph type="sldNum" sz="quarter" idx="12"/>
          </p:nvPr>
        </p:nvSpPr>
        <p:spPr/>
        <p:txBody>
          <a:bodyPr/>
          <a:lstStyle/>
          <a:p>
            <a:pPr>
              <a:defRPr/>
            </a:pPr>
            <a:fld id="{BF75F506-0D46-4657-AE21-7D6A950C5764}" type="slidenum">
              <a:rPr lang="fr-FR" smtClean="0"/>
              <a:pPr>
                <a:defRPr/>
              </a:pPr>
              <a:t>206</a:t>
            </a:fld>
            <a:endParaRPr lang="fr-FR"/>
          </a:p>
        </p:txBody>
      </p:sp>
    </p:spTree>
  </p:cSld>
  <p:clrMapOvr>
    <a:masterClrMapping/>
  </p:clrMapOvr>
  <p:transition>
    <p:cut/>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304800" y="76200"/>
            <a:ext cx="8745538" cy="615950"/>
          </a:xfrm>
          <a:noFill/>
        </p:spPr>
        <p:txBody>
          <a:bodyPr/>
          <a:lstStyle/>
          <a:p>
            <a:pPr eaLnBrk="1" hangingPunct="1"/>
            <a:r>
              <a:rPr lang="fr-FR" dirty="0" smtClean="0">
                <a:solidFill>
                  <a:schemeClr val="bg1"/>
                </a:solidFill>
              </a:rPr>
              <a:t>Le rôle de l’attaché de presse</a:t>
            </a:r>
          </a:p>
        </p:txBody>
      </p:sp>
      <p:sp>
        <p:nvSpPr>
          <p:cNvPr id="166915" name="Rectangle 3"/>
          <p:cNvSpPr>
            <a:spLocks noGrp="1" noChangeArrowheads="1"/>
          </p:cNvSpPr>
          <p:nvPr>
            <p:ph sz="quarter" idx="1"/>
          </p:nvPr>
        </p:nvSpPr>
        <p:spPr>
          <a:xfrm>
            <a:off x="457200" y="1447800"/>
            <a:ext cx="8291264" cy="4114800"/>
          </a:xfrm>
        </p:spPr>
        <p:txBody>
          <a:bodyPr>
            <a:noAutofit/>
          </a:bodyPr>
          <a:lstStyle/>
          <a:p>
            <a:pPr marL="274320" indent="-274320" eaLnBrk="1" fontAlgn="auto" hangingPunct="1">
              <a:lnSpc>
                <a:spcPct val="90000"/>
              </a:lnSpc>
              <a:spcAft>
                <a:spcPts val="0"/>
              </a:spcAft>
              <a:buFont typeface="Wingdings 2"/>
              <a:buChar char=""/>
              <a:defRPr/>
            </a:pPr>
            <a:r>
              <a:rPr lang="fr-FR" sz="2400" b="1" dirty="0" smtClean="0">
                <a:solidFill>
                  <a:schemeClr val="accent3"/>
                </a:solidFill>
              </a:rPr>
              <a:t>1/ Avant</a:t>
            </a:r>
          </a:p>
          <a:p>
            <a:pPr marL="548958" lvl="1" indent="-274320" eaLnBrk="1" fontAlgn="auto" hangingPunct="1">
              <a:lnSpc>
                <a:spcPct val="90000"/>
              </a:lnSpc>
              <a:spcAft>
                <a:spcPts val="0"/>
              </a:spcAft>
              <a:buFont typeface="Wingdings 2"/>
              <a:buChar char=""/>
              <a:defRPr/>
            </a:pPr>
            <a:r>
              <a:rPr lang="fr-FR" sz="1800" b="1" dirty="0"/>
              <a:t>Préparer les documents et fiches</a:t>
            </a:r>
          </a:p>
          <a:p>
            <a:pPr marL="548958" lvl="1" indent="-274320" eaLnBrk="1" fontAlgn="auto" hangingPunct="1">
              <a:lnSpc>
                <a:spcPct val="90000"/>
              </a:lnSpc>
              <a:spcAft>
                <a:spcPts val="0"/>
              </a:spcAft>
              <a:buFont typeface="Wingdings 2"/>
              <a:buChar char=""/>
              <a:defRPr/>
            </a:pPr>
            <a:r>
              <a:rPr lang="fr-FR" sz="1800" b="1" dirty="0"/>
              <a:t>Choisir le lieu de l’interview</a:t>
            </a:r>
          </a:p>
          <a:p>
            <a:pPr marL="548958" lvl="1" indent="-274320" eaLnBrk="1" fontAlgn="auto" hangingPunct="1">
              <a:lnSpc>
                <a:spcPct val="90000"/>
              </a:lnSpc>
              <a:spcAft>
                <a:spcPts val="0"/>
              </a:spcAft>
              <a:buFont typeface="Wingdings 2"/>
              <a:buChar char=""/>
              <a:defRPr/>
            </a:pPr>
            <a:r>
              <a:rPr lang="fr-FR" sz="1800" b="1" dirty="0"/>
              <a:t>Déterminer le timing</a:t>
            </a:r>
          </a:p>
          <a:p>
            <a:pPr marL="274320" indent="-274320" eaLnBrk="1" fontAlgn="auto" hangingPunct="1">
              <a:lnSpc>
                <a:spcPct val="90000"/>
              </a:lnSpc>
              <a:spcAft>
                <a:spcPts val="0"/>
              </a:spcAft>
              <a:buFont typeface="Wingdings 2"/>
              <a:buChar char=""/>
              <a:defRPr/>
            </a:pPr>
            <a:endParaRPr lang="fr-FR" sz="2400" b="1" dirty="0" smtClean="0">
              <a:solidFill>
                <a:schemeClr val="accent3"/>
              </a:solidFill>
            </a:endParaRPr>
          </a:p>
          <a:p>
            <a:pPr marL="274320" indent="-274320" eaLnBrk="1" fontAlgn="auto" hangingPunct="1">
              <a:lnSpc>
                <a:spcPct val="90000"/>
              </a:lnSpc>
              <a:spcAft>
                <a:spcPts val="0"/>
              </a:spcAft>
              <a:buFont typeface="Wingdings 2"/>
              <a:buChar char=""/>
              <a:defRPr/>
            </a:pPr>
            <a:r>
              <a:rPr lang="fr-FR" sz="2400" b="1" dirty="0" smtClean="0">
                <a:solidFill>
                  <a:schemeClr val="accent3"/>
                </a:solidFill>
              </a:rPr>
              <a:t>2/ Pendant</a:t>
            </a:r>
          </a:p>
          <a:p>
            <a:pPr marL="548958" lvl="1" indent="-274320" eaLnBrk="1" fontAlgn="auto" hangingPunct="1">
              <a:lnSpc>
                <a:spcPct val="90000"/>
              </a:lnSpc>
              <a:spcAft>
                <a:spcPts val="0"/>
              </a:spcAft>
              <a:buFont typeface="Wingdings 2"/>
              <a:buChar char=""/>
              <a:defRPr/>
            </a:pPr>
            <a:r>
              <a:rPr lang="fr-FR" sz="1800" b="1" dirty="0">
                <a:solidFill>
                  <a:schemeClr val="tx1"/>
                </a:solidFill>
              </a:rPr>
              <a:t>Gérer l’éclairage</a:t>
            </a:r>
          </a:p>
          <a:p>
            <a:pPr marL="548958" lvl="1" indent="-274320" eaLnBrk="1" fontAlgn="auto" hangingPunct="1">
              <a:lnSpc>
                <a:spcPct val="90000"/>
              </a:lnSpc>
              <a:spcAft>
                <a:spcPts val="0"/>
              </a:spcAft>
              <a:buFont typeface="Wingdings 2"/>
              <a:buChar char=""/>
              <a:defRPr/>
            </a:pPr>
            <a:r>
              <a:rPr lang="fr-FR" sz="1800" b="1" dirty="0">
                <a:solidFill>
                  <a:schemeClr val="tx1"/>
                </a:solidFill>
              </a:rPr>
              <a:t>Penser au maquillage, cheveux , cravate</a:t>
            </a:r>
          </a:p>
          <a:p>
            <a:pPr marL="548958" lvl="1" indent="-274320" eaLnBrk="1" fontAlgn="auto" hangingPunct="1">
              <a:lnSpc>
                <a:spcPct val="90000"/>
              </a:lnSpc>
              <a:spcAft>
                <a:spcPts val="0"/>
              </a:spcAft>
              <a:buFont typeface="Wingdings 2"/>
              <a:buChar char=""/>
              <a:defRPr/>
            </a:pPr>
            <a:r>
              <a:rPr lang="fr-FR" sz="1800" b="1" dirty="0">
                <a:solidFill>
                  <a:schemeClr val="tx1"/>
                </a:solidFill>
              </a:rPr>
              <a:t>Protéger et rassurer l’interviewé</a:t>
            </a:r>
          </a:p>
          <a:p>
            <a:pPr marL="548958" lvl="1" indent="-274320" eaLnBrk="1" fontAlgn="auto" hangingPunct="1">
              <a:lnSpc>
                <a:spcPct val="90000"/>
              </a:lnSpc>
              <a:spcAft>
                <a:spcPts val="0"/>
              </a:spcAft>
              <a:buFont typeface="Wingdings 2"/>
              <a:buChar char=""/>
              <a:defRPr/>
            </a:pPr>
            <a:r>
              <a:rPr lang="fr-FR" sz="1800" b="1" dirty="0">
                <a:solidFill>
                  <a:schemeClr val="tx1"/>
                </a:solidFill>
              </a:rPr>
              <a:t>Rôle du </a:t>
            </a:r>
            <a:r>
              <a:rPr lang="fr-FR" sz="1800" b="1" dirty="0" err="1">
                <a:solidFill>
                  <a:schemeClr val="tx1"/>
                </a:solidFill>
              </a:rPr>
              <a:t>paraverbal</a:t>
            </a:r>
            <a:endParaRPr lang="fr-FR" sz="1800" b="1" dirty="0">
              <a:solidFill>
                <a:schemeClr val="tx1"/>
              </a:solidFill>
            </a:endParaRPr>
          </a:p>
          <a:p>
            <a:pPr marL="274320" indent="-274320" eaLnBrk="1" fontAlgn="auto" hangingPunct="1">
              <a:lnSpc>
                <a:spcPct val="90000"/>
              </a:lnSpc>
              <a:spcAft>
                <a:spcPts val="0"/>
              </a:spcAft>
              <a:buFont typeface="Wingdings 2"/>
              <a:buChar char=""/>
              <a:defRPr/>
            </a:pPr>
            <a:endParaRPr lang="fr-FR" sz="2000" b="1" dirty="0" smtClean="0"/>
          </a:p>
          <a:p>
            <a:pPr marL="274320" indent="-274320" eaLnBrk="1" fontAlgn="auto" hangingPunct="1">
              <a:lnSpc>
                <a:spcPct val="90000"/>
              </a:lnSpc>
              <a:spcAft>
                <a:spcPts val="0"/>
              </a:spcAft>
              <a:buFont typeface="Wingdings 2"/>
              <a:buChar char=""/>
              <a:defRPr/>
            </a:pPr>
            <a:r>
              <a:rPr lang="fr-FR" sz="2400" b="1" dirty="0" smtClean="0">
                <a:solidFill>
                  <a:schemeClr val="accent3"/>
                </a:solidFill>
              </a:rPr>
              <a:t>3/ Après</a:t>
            </a:r>
          </a:p>
          <a:p>
            <a:pPr marL="548958" lvl="1" indent="-274320" eaLnBrk="1" fontAlgn="auto" hangingPunct="1">
              <a:lnSpc>
                <a:spcPct val="90000"/>
              </a:lnSpc>
              <a:spcAft>
                <a:spcPts val="0"/>
              </a:spcAft>
              <a:buFont typeface="Wingdings 2"/>
              <a:buChar char=""/>
              <a:defRPr/>
            </a:pPr>
            <a:r>
              <a:rPr lang="fr-FR" sz="1800" b="1" dirty="0">
                <a:solidFill>
                  <a:schemeClr val="tx1"/>
                </a:solidFill>
              </a:rPr>
              <a:t>Vérifier les documents donnés au journaliste</a:t>
            </a:r>
          </a:p>
          <a:p>
            <a:pPr marL="548958" lvl="1" indent="-274320" eaLnBrk="1" fontAlgn="auto" hangingPunct="1">
              <a:lnSpc>
                <a:spcPct val="90000"/>
              </a:lnSpc>
              <a:spcAft>
                <a:spcPts val="0"/>
              </a:spcAft>
              <a:buFont typeface="Wingdings 2"/>
              <a:buChar char=""/>
              <a:defRPr/>
            </a:pPr>
            <a:r>
              <a:rPr lang="fr-FR" sz="1800" b="1" dirty="0">
                <a:solidFill>
                  <a:schemeClr val="tx1"/>
                </a:solidFill>
              </a:rPr>
              <a:t>Ne pas remercier !!!</a:t>
            </a:r>
          </a:p>
        </p:txBody>
      </p:sp>
      <p:sp>
        <p:nvSpPr>
          <p:cNvPr id="4" name="Espace réservé du numéro de diapositive 3"/>
          <p:cNvSpPr>
            <a:spLocks noGrp="1"/>
          </p:cNvSpPr>
          <p:nvPr>
            <p:ph type="sldNum" sz="quarter" idx="12"/>
          </p:nvPr>
        </p:nvSpPr>
        <p:spPr/>
        <p:txBody>
          <a:bodyPr/>
          <a:lstStyle/>
          <a:p>
            <a:pPr>
              <a:defRPr/>
            </a:pPr>
            <a:fld id="{BF75F506-0D46-4657-AE21-7D6A950C5764}" type="slidenum">
              <a:rPr lang="fr-FR" smtClean="0"/>
              <a:pPr>
                <a:defRPr/>
              </a:pPr>
              <a:t>207</a:t>
            </a:fld>
            <a:endParaRPr lang="fr-FR"/>
          </a:p>
        </p:txBody>
      </p:sp>
    </p:spTree>
    <p:extLst>
      <p:ext uri="{BB962C8B-B14F-4D97-AF65-F5344CB8AC3E}">
        <p14:creationId xmlns:p14="http://schemas.microsoft.com/office/powerpoint/2010/main" val="3145540628"/>
      </p:ext>
    </p:extLst>
  </p:cSld>
  <p:clrMapOvr>
    <a:masterClrMapping/>
  </p:clrMapOvr>
  <p:transition>
    <p:cut/>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0227" name="Rectangle 2"/>
          <p:cNvSpPr>
            <a:spLocks noChangeArrowheads="1"/>
          </p:cNvSpPr>
          <p:nvPr/>
        </p:nvSpPr>
        <p:spPr bwMode="auto">
          <a:xfrm>
            <a:off x="1042988" y="765175"/>
            <a:ext cx="7705725" cy="2735263"/>
          </a:xfrm>
          <a:prstGeom prst="rect">
            <a:avLst/>
          </a:prstGeom>
          <a:noFill/>
          <a:ln w="9525">
            <a:noFill/>
            <a:miter lim="800000"/>
            <a:headEnd/>
            <a:tailEnd/>
          </a:ln>
        </p:spPr>
        <p:txBody>
          <a:bodyPr lIns="92075" tIns="46038" rIns="92075" bIns="46038"/>
          <a:lstStyle/>
          <a:p>
            <a:pPr marL="342900" indent="-342900" algn="l">
              <a:lnSpc>
                <a:spcPct val="90000"/>
              </a:lnSpc>
              <a:spcBef>
                <a:spcPct val="20000"/>
              </a:spcBef>
              <a:buClr>
                <a:schemeClr val="hlink"/>
              </a:buClr>
              <a:buSzPct val="60000"/>
              <a:defRPr/>
            </a:pPr>
            <a:r>
              <a:rPr lang="fr-FR" sz="2400" b="0" dirty="0">
                <a:solidFill>
                  <a:schemeClr val="accent3"/>
                </a:solidFill>
                <a:latin typeface="Arial" pitchFamily="34" charset="0"/>
              </a:rPr>
              <a:t>5/ scène clé</a:t>
            </a:r>
            <a:r>
              <a:rPr lang="fr-FR" sz="2400" b="0" dirty="0">
                <a:solidFill>
                  <a:srgbClr val="FFFF66"/>
                </a:solidFill>
                <a:latin typeface="Arial" pitchFamily="34" charset="0"/>
              </a:rPr>
              <a:t/>
            </a:r>
            <a:br>
              <a:rPr lang="fr-FR" sz="2400" b="0" dirty="0">
                <a:solidFill>
                  <a:srgbClr val="FFFF66"/>
                </a:solidFill>
                <a:latin typeface="Arial" pitchFamily="34" charset="0"/>
              </a:rPr>
            </a:br>
            <a:r>
              <a:rPr lang="fr-FR" sz="2400" b="0" dirty="0">
                <a:solidFill>
                  <a:srgbClr val="FFFF66"/>
                </a:solidFill>
                <a:latin typeface="Arial" pitchFamily="34" charset="0"/>
              </a:rPr>
              <a:t> </a:t>
            </a:r>
            <a:r>
              <a:rPr lang="fr-FR" sz="2000" b="0" dirty="0">
                <a:latin typeface="Arial" pitchFamily="34" charset="0"/>
              </a:rPr>
              <a:t>Audio ? Visuelle ?</a:t>
            </a:r>
            <a:br>
              <a:rPr lang="fr-FR" sz="2000" b="0" dirty="0">
                <a:latin typeface="Arial" pitchFamily="34" charset="0"/>
              </a:rPr>
            </a:br>
            <a:r>
              <a:rPr lang="fr-FR" sz="2000" b="0" dirty="0">
                <a:latin typeface="Arial" pitchFamily="34" charset="0"/>
              </a:rPr>
              <a:t> </a:t>
            </a:r>
            <a:endParaRPr lang="fr-FR" sz="2400" b="0" dirty="0">
              <a:solidFill>
                <a:srgbClr val="FFFF66"/>
              </a:solidFill>
              <a:latin typeface="Arial" pitchFamily="34" charset="0"/>
            </a:endParaRPr>
          </a:p>
          <a:p>
            <a:pPr marL="342900" indent="-342900" algn="l">
              <a:lnSpc>
                <a:spcPct val="90000"/>
              </a:lnSpc>
              <a:spcBef>
                <a:spcPct val="20000"/>
              </a:spcBef>
              <a:buClr>
                <a:schemeClr val="hlink"/>
              </a:buClr>
              <a:buSzPct val="60000"/>
              <a:defRPr/>
            </a:pPr>
            <a:r>
              <a:rPr lang="fr-FR" sz="2400" b="0" dirty="0">
                <a:solidFill>
                  <a:schemeClr val="accent3"/>
                </a:solidFill>
                <a:latin typeface="Arial" pitchFamily="34" charset="0"/>
              </a:rPr>
              <a:t>6/ sons et images utilisés</a:t>
            </a:r>
            <a:r>
              <a:rPr lang="fr-FR" sz="2400" b="0" dirty="0">
                <a:solidFill>
                  <a:srgbClr val="FFFF66"/>
                </a:solidFill>
                <a:latin typeface="Arial" pitchFamily="34" charset="0"/>
              </a:rPr>
              <a:t/>
            </a:r>
            <a:br>
              <a:rPr lang="fr-FR" sz="2400" b="0" dirty="0">
                <a:solidFill>
                  <a:srgbClr val="FFFF66"/>
                </a:solidFill>
                <a:latin typeface="Arial" pitchFamily="34" charset="0"/>
              </a:rPr>
            </a:br>
            <a:r>
              <a:rPr lang="fr-FR" sz="2000" b="0" dirty="0">
                <a:latin typeface="Arial" pitchFamily="34" charset="0"/>
              </a:rPr>
              <a:t>sons : commentaires sur image, son direct, interview, musique, silence</a:t>
            </a:r>
            <a:br>
              <a:rPr lang="fr-FR" sz="2000" b="0" dirty="0">
                <a:latin typeface="Arial" pitchFamily="34" charset="0"/>
              </a:rPr>
            </a:br>
            <a:r>
              <a:rPr lang="fr-FR" sz="2000" b="0" dirty="0">
                <a:latin typeface="Arial" pitchFamily="34" charset="0"/>
              </a:rPr>
              <a:t>images: choix ou totalité des rushes, images prétextes, </a:t>
            </a:r>
            <a:r>
              <a:rPr lang="fr-FR" sz="2000" b="0" dirty="0" err="1">
                <a:latin typeface="Arial" pitchFamily="34" charset="0"/>
              </a:rPr>
              <a:t>archives,scriptels</a:t>
            </a:r>
            <a:r>
              <a:rPr lang="fr-FR" sz="2000" b="0" dirty="0">
                <a:latin typeface="Arial" pitchFamily="34" charset="0"/>
              </a:rPr>
              <a:t>, palettes graphiques</a:t>
            </a:r>
          </a:p>
          <a:p>
            <a:pPr marL="342900" indent="-342900" algn="l">
              <a:lnSpc>
                <a:spcPct val="90000"/>
              </a:lnSpc>
              <a:spcBef>
                <a:spcPct val="20000"/>
              </a:spcBef>
              <a:buClr>
                <a:schemeClr val="hlink"/>
              </a:buClr>
              <a:buSzPct val="60000"/>
              <a:defRPr/>
            </a:pPr>
            <a:endParaRPr lang="fr-FR" sz="2000" b="0" dirty="0">
              <a:latin typeface="Arial" pitchFamily="34" charset="0"/>
            </a:endParaRPr>
          </a:p>
          <a:p>
            <a:pPr marL="342900" indent="-342900" algn="l">
              <a:lnSpc>
                <a:spcPct val="90000"/>
              </a:lnSpc>
              <a:spcBef>
                <a:spcPct val="20000"/>
              </a:spcBef>
              <a:buClr>
                <a:schemeClr val="hlink"/>
              </a:buClr>
              <a:buSzPct val="60000"/>
              <a:defRPr/>
            </a:pPr>
            <a:r>
              <a:rPr lang="fr-FR" sz="2400" b="0" dirty="0">
                <a:solidFill>
                  <a:schemeClr val="accent3"/>
                </a:solidFill>
                <a:latin typeface="Arial" pitchFamily="34" charset="0"/>
              </a:rPr>
              <a:t>7/ relations images son</a:t>
            </a:r>
            <a:r>
              <a:rPr lang="fr-FR" sz="2400" b="0" dirty="0">
                <a:solidFill>
                  <a:srgbClr val="FFFF66"/>
                </a:solidFill>
                <a:latin typeface="Arial" pitchFamily="34" charset="0"/>
              </a:rPr>
              <a:t/>
            </a:r>
            <a:br>
              <a:rPr lang="fr-FR" sz="2400" b="0" dirty="0">
                <a:solidFill>
                  <a:srgbClr val="FFFF66"/>
                </a:solidFill>
                <a:latin typeface="Arial" pitchFamily="34" charset="0"/>
              </a:rPr>
            </a:br>
            <a:r>
              <a:rPr lang="fr-FR" sz="2000" b="0" dirty="0">
                <a:latin typeface="Arial" pitchFamily="34" charset="0"/>
              </a:rPr>
              <a:t>3 -  3 = 0 annulation</a:t>
            </a:r>
            <a:br>
              <a:rPr lang="fr-FR" sz="2000" b="0" dirty="0">
                <a:latin typeface="Arial" pitchFamily="34" charset="0"/>
              </a:rPr>
            </a:br>
            <a:r>
              <a:rPr lang="fr-FR" sz="2000" b="0" dirty="0">
                <a:latin typeface="Arial" pitchFamily="34" charset="0"/>
              </a:rPr>
              <a:t>3  / 3 = 1 aliénation (radio illustrée ou </a:t>
            </a:r>
            <a:r>
              <a:rPr lang="fr-FR" sz="2000" b="0" dirty="0" err="1">
                <a:latin typeface="Arial" pitchFamily="34" charset="0"/>
              </a:rPr>
              <a:t>bla</a:t>
            </a:r>
            <a:r>
              <a:rPr lang="fr-FR" sz="2000" b="0" dirty="0">
                <a:latin typeface="Arial" pitchFamily="34" charset="0"/>
              </a:rPr>
              <a:t> </a:t>
            </a:r>
            <a:r>
              <a:rPr lang="fr-FR" sz="2000" b="0" dirty="0" err="1">
                <a:latin typeface="Arial" pitchFamily="34" charset="0"/>
              </a:rPr>
              <a:t>bla</a:t>
            </a:r>
            <a:r>
              <a:rPr lang="fr-FR" sz="2000" b="0" dirty="0">
                <a:latin typeface="Arial" pitchFamily="34" charset="0"/>
              </a:rPr>
              <a:t> sur images)</a:t>
            </a:r>
            <a:br>
              <a:rPr lang="fr-FR" sz="2000" b="0" dirty="0">
                <a:latin typeface="Arial" pitchFamily="34" charset="0"/>
              </a:rPr>
            </a:br>
            <a:r>
              <a:rPr lang="fr-FR" sz="2000" b="0" dirty="0">
                <a:latin typeface="Arial" pitchFamily="34" charset="0"/>
              </a:rPr>
              <a:t>3 + 3 = 6 superposition (redondance)</a:t>
            </a:r>
            <a:br>
              <a:rPr lang="fr-FR" sz="2000" b="0" dirty="0">
                <a:latin typeface="Arial" pitchFamily="34" charset="0"/>
              </a:rPr>
            </a:br>
            <a:r>
              <a:rPr lang="fr-FR" sz="2000" b="0" dirty="0">
                <a:latin typeface="Arial" pitchFamily="34" charset="0"/>
              </a:rPr>
              <a:t>3 X 3 = 9 démultiplication </a:t>
            </a:r>
            <a:br>
              <a:rPr lang="fr-FR" sz="2000" b="0" dirty="0">
                <a:latin typeface="Arial" pitchFamily="34" charset="0"/>
              </a:rPr>
            </a:br>
            <a:r>
              <a:rPr lang="fr-FR" sz="2000" b="0" dirty="0">
                <a:latin typeface="Arial" pitchFamily="34" charset="0"/>
              </a:rPr>
              <a:t/>
            </a:r>
            <a:br>
              <a:rPr lang="fr-FR" sz="2000" b="0" dirty="0">
                <a:latin typeface="Arial" pitchFamily="34" charset="0"/>
              </a:rPr>
            </a:br>
            <a:endParaRPr lang="fr-FR" sz="2000" b="0" dirty="0">
              <a:latin typeface="Arial" pitchFamily="34" charset="0"/>
            </a:endParaRPr>
          </a:p>
          <a:p>
            <a:pPr marL="342900" indent="-342900" algn="l">
              <a:lnSpc>
                <a:spcPct val="90000"/>
              </a:lnSpc>
              <a:spcBef>
                <a:spcPct val="20000"/>
              </a:spcBef>
              <a:buClr>
                <a:schemeClr val="hlink"/>
              </a:buClr>
              <a:buSzPct val="60000"/>
              <a:buFont typeface="Wingdings" pitchFamily="2" charset="2"/>
              <a:buChar char="n"/>
              <a:defRPr/>
            </a:pPr>
            <a:endParaRPr lang="fr-FR" sz="2000" b="0" dirty="0">
              <a:latin typeface="Arial" pitchFamily="34" charset="0"/>
            </a:endParaRPr>
          </a:p>
          <a:p>
            <a:pPr marL="342900" indent="-342900" algn="l">
              <a:lnSpc>
                <a:spcPct val="90000"/>
              </a:lnSpc>
              <a:spcBef>
                <a:spcPct val="20000"/>
              </a:spcBef>
              <a:buClr>
                <a:schemeClr val="hlink"/>
              </a:buClr>
              <a:buSzPct val="60000"/>
              <a:buFont typeface="Wingdings" pitchFamily="2" charset="2"/>
              <a:buChar char="n"/>
              <a:defRPr/>
            </a:pPr>
            <a:r>
              <a:rPr lang="fr-FR" sz="2000" b="0" dirty="0">
                <a:latin typeface="Arial" pitchFamily="34" charset="0"/>
              </a:rPr>
              <a:t/>
            </a:r>
            <a:br>
              <a:rPr lang="fr-FR" sz="2000" b="0" dirty="0">
                <a:latin typeface="Arial" pitchFamily="34" charset="0"/>
              </a:rPr>
            </a:br>
            <a:r>
              <a:rPr lang="fr-FR" sz="1800" b="0" dirty="0">
                <a:solidFill>
                  <a:schemeClr val="accent3"/>
                </a:solidFill>
                <a:latin typeface="Arial" pitchFamily="34" charset="0"/>
              </a:rPr>
              <a:t>Besse et </a:t>
            </a:r>
            <a:r>
              <a:rPr lang="fr-FR" sz="1800" b="0" dirty="0" err="1">
                <a:solidFill>
                  <a:schemeClr val="accent3"/>
                </a:solidFill>
                <a:latin typeface="Arial" pitchFamily="34" charset="0"/>
              </a:rPr>
              <a:t>Desormaux</a:t>
            </a:r>
            <a:r>
              <a:rPr lang="fr-FR" sz="1800" b="0" dirty="0">
                <a:solidFill>
                  <a:schemeClr val="accent3"/>
                </a:solidFill>
                <a:latin typeface="Arial" pitchFamily="34" charset="0"/>
              </a:rPr>
              <a:t> : construire le reportage télé CFPJ</a:t>
            </a:r>
          </a:p>
        </p:txBody>
      </p:sp>
      <p:sp>
        <p:nvSpPr>
          <p:cNvPr id="3" name="Espace réservé du numéro de diapositive 2"/>
          <p:cNvSpPr>
            <a:spLocks noGrp="1"/>
          </p:cNvSpPr>
          <p:nvPr>
            <p:ph type="sldNum" sz="quarter" idx="12"/>
          </p:nvPr>
        </p:nvSpPr>
        <p:spPr/>
        <p:txBody>
          <a:bodyPr/>
          <a:lstStyle/>
          <a:p>
            <a:pPr>
              <a:defRPr/>
            </a:pPr>
            <a:fld id="{BF75F506-0D46-4657-AE21-7D6A950C5764}" type="slidenum">
              <a:rPr lang="fr-FR" smtClean="0"/>
              <a:pPr>
                <a:defRPr/>
              </a:pPr>
              <a:t>208</a:t>
            </a:fld>
            <a:endParaRPr lang="fr-FR"/>
          </a:p>
        </p:txBody>
      </p:sp>
    </p:spTree>
  </p:cSld>
  <p:clrMapOvr>
    <a:masterClrMapping/>
  </p:clrMapOvr>
  <p:transition>
    <p:cut/>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1619250" y="0"/>
            <a:ext cx="6096000" cy="504825"/>
          </a:xfrm>
          <a:noFill/>
        </p:spPr>
        <p:txBody>
          <a:bodyPr/>
          <a:lstStyle/>
          <a:p>
            <a:pPr eaLnBrk="1" hangingPunct="1"/>
            <a:r>
              <a:rPr lang="fr-FR" smtClean="0">
                <a:solidFill>
                  <a:schemeClr val="bg1"/>
                </a:solidFill>
              </a:rPr>
              <a:t>La conférence de presse</a:t>
            </a:r>
          </a:p>
        </p:txBody>
      </p:sp>
      <p:sp>
        <p:nvSpPr>
          <p:cNvPr id="207875" name="Rectangle 3"/>
          <p:cNvSpPr>
            <a:spLocks noGrp="1" noChangeArrowheads="1"/>
          </p:cNvSpPr>
          <p:nvPr>
            <p:ph sz="quarter" idx="1"/>
          </p:nvPr>
        </p:nvSpPr>
        <p:spPr>
          <a:xfrm>
            <a:off x="2819400" y="1981200"/>
            <a:ext cx="6096000" cy="2743200"/>
          </a:xfrm>
        </p:spPr>
        <p:txBody>
          <a:bodyPr/>
          <a:lstStyle/>
          <a:p>
            <a:pPr eaLnBrk="1" hangingPunct="1">
              <a:lnSpc>
                <a:spcPct val="80000"/>
              </a:lnSpc>
            </a:pPr>
            <a:r>
              <a:rPr lang="fr-FR" sz="2400" smtClean="0"/>
              <a:t>QUI</a:t>
            </a:r>
          </a:p>
          <a:p>
            <a:pPr eaLnBrk="1" hangingPunct="1">
              <a:lnSpc>
                <a:spcPct val="80000"/>
              </a:lnSpc>
            </a:pPr>
            <a:r>
              <a:rPr lang="fr-FR" sz="2400" smtClean="0"/>
              <a:t>QUOI</a:t>
            </a:r>
          </a:p>
          <a:p>
            <a:pPr eaLnBrk="1" hangingPunct="1">
              <a:lnSpc>
                <a:spcPct val="80000"/>
              </a:lnSpc>
            </a:pPr>
            <a:r>
              <a:rPr lang="fr-FR" sz="2400" smtClean="0"/>
              <a:t>OU</a:t>
            </a:r>
          </a:p>
          <a:p>
            <a:pPr eaLnBrk="1" hangingPunct="1">
              <a:lnSpc>
                <a:spcPct val="80000"/>
              </a:lnSpc>
            </a:pPr>
            <a:r>
              <a:rPr lang="fr-FR" sz="2400" smtClean="0"/>
              <a:t>QUAND</a:t>
            </a:r>
          </a:p>
          <a:p>
            <a:pPr eaLnBrk="1" hangingPunct="1">
              <a:lnSpc>
                <a:spcPct val="80000"/>
              </a:lnSpc>
            </a:pPr>
            <a:r>
              <a:rPr lang="fr-FR" sz="2400" smtClean="0"/>
              <a:t>COMMENT</a:t>
            </a:r>
          </a:p>
          <a:p>
            <a:pPr eaLnBrk="1" hangingPunct="1">
              <a:lnSpc>
                <a:spcPct val="80000"/>
              </a:lnSpc>
            </a:pPr>
            <a:endParaRPr lang="fr-FR" sz="2400" smtClean="0"/>
          </a:p>
          <a:p>
            <a:pPr eaLnBrk="1" hangingPunct="1">
              <a:lnSpc>
                <a:spcPct val="80000"/>
              </a:lnSpc>
            </a:pPr>
            <a:r>
              <a:rPr lang="fr-FR" b="1" smtClean="0"/>
              <a:t>Un exercice rituel</a:t>
            </a:r>
          </a:p>
          <a:p>
            <a:pPr eaLnBrk="1" hangingPunct="1">
              <a:lnSpc>
                <a:spcPct val="80000"/>
              </a:lnSpc>
            </a:pPr>
            <a:endParaRPr lang="fr-FR" b="1" smtClean="0"/>
          </a:p>
        </p:txBody>
      </p:sp>
      <p:sp>
        <p:nvSpPr>
          <p:cNvPr id="4" name="Espace réservé du numéro de diapositive 3"/>
          <p:cNvSpPr>
            <a:spLocks noGrp="1"/>
          </p:cNvSpPr>
          <p:nvPr>
            <p:ph type="sldNum" sz="quarter" idx="12"/>
          </p:nvPr>
        </p:nvSpPr>
        <p:spPr/>
        <p:txBody>
          <a:bodyPr/>
          <a:lstStyle/>
          <a:p>
            <a:pPr>
              <a:defRPr/>
            </a:pPr>
            <a:fld id="{BF75F506-0D46-4657-AE21-7D6A950C5764}" type="slidenum">
              <a:rPr lang="fr-FR" smtClean="0"/>
              <a:pPr>
                <a:defRPr/>
              </a:pPr>
              <a:t>209</a:t>
            </a:fld>
            <a:endParaRPr lang="fr-FR"/>
          </a:p>
        </p:txBody>
      </p:sp>
    </p:spTree>
  </p:cSld>
  <p:clrMapOvr>
    <a:masterClrMapping/>
  </p:clrMapOvr>
  <p:transition>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755650" y="260350"/>
            <a:ext cx="7848600" cy="719138"/>
          </a:xfrm>
        </p:spPr>
        <p:txBody>
          <a:bodyPr>
            <a:normAutofit fontScale="90000"/>
          </a:bodyPr>
          <a:lstStyle/>
          <a:p>
            <a:pPr eaLnBrk="1" fontAlgn="auto" hangingPunct="1">
              <a:spcAft>
                <a:spcPts val="0"/>
              </a:spcAft>
              <a:defRPr/>
            </a:pPr>
            <a:r>
              <a:rPr lang="fr-FR" dirty="0" smtClean="0">
                <a:solidFill>
                  <a:schemeClr val="bg1"/>
                </a:solidFill>
              </a:rPr>
              <a:t>Prise en compte dans la vie de l’entreprise</a:t>
            </a:r>
            <a:br>
              <a:rPr lang="fr-FR" dirty="0" smtClean="0">
                <a:solidFill>
                  <a:schemeClr val="bg1"/>
                </a:solidFill>
              </a:rPr>
            </a:br>
            <a:endParaRPr lang="fr-FR" dirty="0" smtClean="0">
              <a:solidFill>
                <a:schemeClr val="bg1"/>
              </a:solidFill>
            </a:endParaRPr>
          </a:p>
        </p:txBody>
      </p:sp>
      <p:sp>
        <p:nvSpPr>
          <p:cNvPr id="36867" name="Rectangle 3"/>
          <p:cNvSpPr>
            <a:spLocks noGrp="1" noChangeArrowheads="1"/>
          </p:cNvSpPr>
          <p:nvPr>
            <p:ph sz="quarter" idx="1"/>
          </p:nvPr>
        </p:nvSpPr>
        <p:spPr>
          <a:xfrm>
            <a:off x="838200" y="1981200"/>
            <a:ext cx="8077200" cy="4114800"/>
          </a:xfrm>
        </p:spPr>
        <p:txBody>
          <a:bodyPr/>
          <a:lstStyle/>
          <a:p>
            <a:pPr eaLnBrk="1" hangingPunct="1">
              <a:lnSpc>
                <a:spcPct val="90000"/>
              </a:lnSpc>
            </a:pPr>
            <a:r>
              <a:rPr lang="fr-FR" sz="2400" b="1" smtClean="0"/>
              <a:t>Une révolution tirée par la PUB</a:t>
            </a:r>
          </a:p>
          <a:p>
            <a:pPr eaLnBrk="1" hangingPunct="1">
              <a:lnSpc>
                <a:spcPct val="90000"/>
              </a:lnSpc>
            </a:pPr>
            <a:endParaRPr lang="fr-FR" sz="2400" b="1" smtClean="0"/>
          </a:p>
          <a:p>
            <a:pPr eaLnBrk="1" hangingPunct="1">
              <a:lnSpc>
                <a:spcPct val="90000"/>
              </a:lnSpc>
            </a:pPr>
            <a:r>
              <a:rPr lang="fr-FR" sz="2400" b="1" smtClean="0"/>
              <a:t>Le rôle des agences de com. dans l’établissement d’un nouveau paradigme décennie 70 </a:t>
            </a:r>
          </a:p>
          <a:p>
            <a:pPr eaLnBrk="1" hangingPunct="1">
              <a:lnSpc>
                <a:spcPct val="90000"/>
              </a:lnSpc>
            </a:pPr>
            <a:endParaRPr lang="fr-FR" sz="2400" b="1" smtClean="0"/>
          </a:p>
          <a:p>
            <a:pPr eaLnBrk="1" hangingPunct="1">
              <a:lnSpc>
                <a:spcPct val="90000"/>
              </a:lnSpc>
            </a:pPr>
            <a:r>
              <a:rPr lang="fr-FR" sz="2400" b="1" smtClean="0"/>
              <a:t>L’émergence de l’image conséquence de l’explosion de l’audio visuel</a:t>
            </a:r>
          </a:p>
          <a:p>
            <a:pPr eaLnBrk="1" hangingPunct="1">
              <a:lnSpc>
                <a:spcPct val="90000"/>
              </a:lnSpc>
            </a:pPr>
            <a:endParaRPr lang="fr-FR" sz="2400" b="1" smtClean="0"/>
          </a:p>
          <a:p>
            <a:pPr eaLnBrk="1" hangingPunct="1">
              <a:lnSpc>
                <a:spcPct val="90000"/>
              </a:lnSpc>
            </a:pPr>
            <a:r>
              <a:rPr lang="fr-FR" sz="2400" b="1" smtClean="0"/>
              <a:t>L’apport  de l’école américaine Mac Luhan</a:t>
            </a:r>
            <a:br>
              <a:rPr lang="fr-FR" sz="2400" b="1" smtClean="0"/>
            </a:br>
            <a:r>
              <a:rPr lang="fr-FR" sz="2400" b="1" smtClean="0"/>
              <a:t>(rôle du medium)</a:t>
            </a:r>
          </a:p>
          <a:p>
            <a:pPr eaLnBrk="1" hangingPunct="1">
              <a:lnSpc>
                <a:spcPct val="90000"/>
              </a:lnSpc>
            </a:pPr>
            <a:endParaRPr lang="fr-FR" sz="2400" b="1" smtClean="0"/>
          </a:p>
        </p:txBody>
      </p:sp>
      <p:sp>
        <p:nvSpPr>
          <p:cNvPr id="4" name="Espace réservé du numéro de diapositive 3"/>
          <p:cNvSpPr>
            <a:spLocks noGrp="1"/>
          </p:cNvSpPr>
          <p:nvPr>
            <p:ph type="sldNum" sz="quarter" idx="12"/>
          </p:nvPr>
        </p:nvSpPr>
        <p:spPr/>
        <p:txBody>
          <a:bodyPr/>
          <a:lstStyle/>
          <a:p>
            <a:pPr>
              <a:defRPr/>
            </a:pPr>
            <a:fld id="{BF75F506-0D46-4657-AE21-7D6A950C5764}" type="slidenum">
              <a:rPr lang="fr-FR" smtClean="0"/>
              <a:pPr>
                <a:defRPr/>
              </a:pPr>
              <a:t>21</a:t>
            </a:fld>
            <a:endParaRPr lang="fr-FR"/>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1187450" y="0"/>
            <a:ext cx="6096000" cy="692150"/>
          </a:xfrm>
          <a:noFill/>
        </p:spPr>
        <p:txBody>
          <a:bodyPr/>
          <a:lstStyle/>
          <a:p>
            <a:pPr eaLnBrk="1" hangingPunct="1"/>
            <a:r>
              <a:rPr lang="fr-FR" smtClean="0">
                <a:solidFill>
                  <a:schemeClr val="bg1"/>
                </a:solidFill>
              </a:rPr>
              <a:t>La conférence de presse</a:t>
            </a:r>
          </a:p>
        </p:txBody>
      </p:sp>
      <p:sp>
        <p:nvSpPr>
          <p:cNvPr id="182276" name="Text Box 0"/>
          <p:cNvSpPr txBox="1">
            <a:spLocks noChangeArrowheads="1"/>
          </p:cNvSpPr>
          <p:nvPr/>
        </p:nvSpPr>
        <p:spPr bwMode="auto">
          <a:xfrm>
            <a:off x="468313" y="1484313"/>
            <a:ext cx="8064500" cy="3267075"/>
          </a:xfrm>
          <a:prstGeom prst="rect">
            <a:avLst/>
          </a:prstGeom>
          <a:noFill/>
          <a:ln w="12700">
            <a:noFill/>
            <a:miter lim="800000"/>
            <a:headEnd/>
            <a:tailEnd/>
          </a:ln>
        </p:spPr>
        <p:txBody>
          <a:bodyPr>
            <a:spAutoFit/>
          </a:bodyPr>
          <a:lstStyle/>
          <a:p>
            <a:pPr algn="l">
              <a:defRPr/>
            </a:pPr>
            <a:r>
              <a:rPr lang="fr-FR" sz="4000" dirty="0">
                <a:latin typeface="+mn-lt"/>
              </a:rPr>
              <a:t>Le choix des acteurs</a:t>
            </a:r>
          </a:p>
          <a:p>
            <a:pPr algn="l">
              <a:buFontTx/>
              <a:buChar char="-"/>
              <a:defRPr/>
            </a:pPr>
            <a:r>
              <a:rPr lang="fr-FR" dirty="0">
                <a:latin typeface="+mn-lt"/>
              </a:rPr>
              <a:t>un ou plusieurs intervenants de l’entreprise</a:t>
            </a:r>
          </a:p>
          <a:p>
            <a:pPr lvl="1" algn="l">
              <a:buFontTx/>
              <a:buChar char="-"/>
              <a:defRPr/>
            </a:pPr>
            <a:r>
              <a:rPr lang="fr-FR" dirty="0">
                <a:latin typeface="+mn-lt"/>
              </a:rPr>
              <a:t> </a:t>
            </a:r>
            <a:r>
              <a:rPr lang="fr-FR" sz="2400" dirty="0">
                <a:latin typeface="+mn-lt"/>
              </a:rPr>
              <a:t>Attribution des rôles</a:t>
            </a:r>
          </a:p>
          <a:p>
            <a:pPr algn="l">
              <a:buFontTx/>
              <a:buChar char="-"/>
              <a:defRPr/>
            </a:pPr>
            <a:r>
              <a:rPr lang="fr-FR" dirty="0">
                <a:latin typeface="+mn-lt"/>
              </a:rPr>
              <a:t>Intervenants extérieurs et partenaires</a:t>
            </a:r>
          </a:p>
          <a:p>
            <a:pPr lvl="1" algn="l">
              <a:buFontTx/>
              <a:buChar char="-"/>
              <a:defRPr/>
            </a:pPr>
            <a:r>
              <a:rPr lang="fr-FR" dirty="0">
                <a:latin typeface="+mn-lt"/>
              </a:rPr>
              <a:t> </a:t>
            </a:r>
            <a:r>
              <a:rPr lang="fr-FR" sz="2400" dirty="0">
                <a:latin typeface="+mn-lt"/>
              </a:rPr>
              <a:t>La négociation des thèmes</a:t>
            </a:r>
          </a:p>
        </p:txBody>
      </p:sp>
      <p:sp>
        <p:nvSpPr>
          <p:cNvPr id="4" name="Espace réservé du numéro de diapositive 3"/>
          <p:cNvSpPr>
            <a:spLocks noGrp="1"/>
          </p:cNvSpPr>
          <p:nvPr>
            <p:ph type="sldNum" sz="quarter" idx="12"/>
          </p:nvPr>
        </p:nvSpPr>
        <p:spPr/>
        <p:txBody>
          <a:bodyPr/>
          <a:lstStyle/>
          <a:p>
            <a:pPr>
              <a:defRPr/>
            </a:pPr>
            <a:fld id="{BF75F506-0D46-4657-AE21-7D6A950C5764}" type="slidenum">
              <a:rPr lang="fr-FR" smtClean="0"/>
              <a:pPr>
                <a:defRPr/>
              </a:pPr>
              <a:t>210</a:t>
            </a:fld>
            <a:endParaRPr lang="fr-FR"/>
          </a:p>
        </p:txBody>
      </p:sp>
    </p:spTree>
  </p:cSld>
  <p:clrMapOvr>
    <a:masterClrMapping/>
  </p:clrMapOvr>
  <p:transition>
    <p:cut/>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1476375" y="0"/>
            <a:ext cx="6096000" cy="646113"/>
          </a:xfrm>
          <a:noFill/>
        </p:spPr>
        <p:txBody>
          <a:bodyPr/>
          <a:lstStyle/>
          <a:p>
            <a:pPr eaLnBrk="1" hangingPunct="1"/>
            <a:r>
              <a:rPr lang="fr-FR" smtClean="0">
                <a:solidFill>
                  <a:schemeClr val="bg1"/>
                </a:solidFill>
              </a:rPr>
              <a:t>La conférence de presse</a:t>
            </a:r>
          </a:p>
        </p:txBody>
      </p:sp>
      <p:sp>
        <p:nvSpPr>
          <p:cNvPr id="183300" name="Text Box 4"/>
          <p:cNvSpPr txBox="1">
            <a:spLocks noChangeArrowheads="1"/>
          </p:cNvSpPr>
          <p:nvPr/>
        </p:nvSpPr>
        <p:spPr bwMode="auto">
          <a:xfrm>
            <a:off x="539750" y="2492375"/>
            <a:ext cx="8064500" cy="3694113"/>
          </a:xfrm>
          <a:prstGeom prst="rect">
            <a:avLst/>
          </a:prstGeom>
          <a:noFill/>
          <a:ln w="12700">
            <a:noFill/>
            <a:miter lim="800000"/>
            <a:headEnd/>
            <a:tailEnd/>
          </a:ln>
        </p:spPr>
        <p:txBody>
          <a:bodyPr>
            <a:spAutoFit/>
          </a:bodyPr>
          <a:lstStyle/>
          <a:p>
            <a:pPr algn="l">
              <a:defRPr/>
            </a:pPr>
            <a:r>
              <a:rPr lang="fr-FR" sz="4000" dirty="0">
                <a:latin typeface="+mn-lt"/>
              </a:rPr>
              <a:t>Le choix des thèmes</a:t>
            </a:r>
          </a:p>
          <a:p>
            <a:pPr algn="l">
              <a:buFontTx/>
              <a:buChar char="-"/>
              <a:defRPr/>
            </a:pPr>
            <a:r>
              <a:rPr lang="fr-FR" dirty="0">
                <a:latin typeface="+mn-lt"/>
              </a:rPr>
              <a:t> thème unique un ou plusieurs intervenants de l’entreprise</a:t>
            </a:r>
          </a:p>
          <a:p>
            <a:pPr lvl="1" algn="l">
              <a:buFontTx/>
              <a:buChar char="-"/>
              <a:defRPr/>
            </a:pPr>
            <a:r>
              <a:rPr lang="fr-FR" dirty="0">
                <a:latin typeface="+mn-lt"/>
              </a:rPr>
              <a:t> </a:t>
            </a:r>
            <a:r>
              <a:rPr lang="fr-FR" sz="2400" dirty="0">
                <a:latin typeface="+mn-lt"/>
              </a:rPr>
              <a:t>Attribution des rôles</a:t>
            </a:r>
          </a:p>
          <a:p>
            <a:pPr algn="l">
              <a:buFontTx/>
              <a:buChar char="-"/>
              <a:defRPr/>
            </a:pPr>
            <a:r>
              <a:rPr lang="fr-FR" dirty="0">
                <a:latin typeface="+mn-lt"/>
              </a:rPr>
              <a:t>Intervenants extérieurs et partenaires</a:t>
            </a:r>
          </a:p>
          <a:p>
            <a:pPr lvl="1" algn="l">
              <a:buFontTx/>
              <a:buChar char="-"/>
              <a:defRPr/>
            </a:pPr>
            <a:r>
              <a:rPr lang="fr-FR" dirty="0">
                <a:latin typeface="+mn-lt"/>
              </a:rPr>
              <a:t> </a:t>
            </a:r>
            <a:r>
              <a:rPr lang="fr-FR" sz="2400" dirty="0">
                <a:latin typeface="+mn-lt"/>
              </a:rPr>
              <a:t>La négociation des thèmes</a:t>
            </a:r>
          </a:p>
        </p:txBody>
      </p:sp>
      <p:sp>
        <p:nvSpPr>
          <p:cNvPr id="7" name="Rectangle 3"/>
          <p:cNvSpPr>
            <a:spLocks noGrp="1" noChangeArrowheads="1"/>
          </p:cNvSpPr>
          <p:nvPr>
            <p:ph sz="quarter" idx="1"/>
          </p:nvPr>
        </p:nvSpPr>
        <p:spPr>
          <a:xfrm>
            <a:off x="5508625" y="1268413"/>
            <a:ext cx="3405188" cy="1614487"/>
          </a:xfrm>
        </p:spPr>
        <p:txBody>
          <a:bodyPr>
            <a:normAutofit fontScale="92500" lnSpcReduction="20000"/>
          </a:bodyPr>
          <a:lstStyle/>
          <a:p>
            <a:pPr marL="274320" indent="-274320" eaLnBrk="1" fontAlgn="auto" hangingPunct="1">
              <a:spcAft>
                <a:spcPts val="0"/>
              </a:spcAft>
              <a:buFont typeface="Wingdings 2"/>
              <a:buChar char=""/>
              <a:defRPr/>
            </a:pPr>
            <a:r>
              <a:rPr lang="fr-FR" sz="2000" b="1" dirty="0" smtClean="0"/>
              <a:t>QUI</a:t>
            </a:r>
          </a:p>
          <a:p>
            <a:pPr marL="274320" indent="-274320" eaLnBrk="1" fontAlgn="auto" hangingPunct="1">
              <a:spcAft>
                <a:spcPts val="0"/>
              </a:spcAft>
              <a:buFont typeface="Wingdings 2"/>
              <a:buChar char=""/>
              <a:defRPr/>
            </a:pPr>
            <a:r>
              <a:rPr lang="fr-FR" sz="2000" b="1" dirty="0" smtClean="0"/>
              <a:t>QUOI</a:t>
            </a:r>
          </a:p>
          <a:p>
            <a:pPr marL="274320" indent="-274320" eaLnBrk="1" fontAlgn="auto" hangingPunct="1">
              <a:spcAft>
                <a:spcPts val="0"/>
              </a:spcAft>
              <a:buFont typeface="Wingdings 2"/>
              <a:buChar char=""/>
              <a:defRPr/>
            </a:pPr>
            <a:r>
              <a:rPr lang="fr-FR" sz="2000" b="1" dirty="0" smtClean="0"/>
              <a:t>OU</a:t>
            </a:r>
          </a:p>
          <a:p>
            <a:pPr marL="274320" indent="-274320" eaLnBrk="1" fontAlgn="auto" hangingPunct="1">
              <a:spcAft>
                <a:spcPts val="0"/>
              </a:spcAft>
              <a:buFont typeface="Wingdings 2"/>
              <a:buChar char=""/>
              <a:defRPr/>
            </a:pPr>
            <a:r>
              <a:rPr lang="fr-FR" sz="2000" b="1" dirty="0" smtClean="0"/>
              <a:t>QUAND</a:t>
            </a:r>
          </a:p>
          <a:p>
            <a:pPr marL="274320" indent="-274320" eaLnBrk="1" fontAlgn="auto" hangingPunct="1">
              <a:spcAft>
                <a:spcPts val="0"/>
              </a:spcAft>
              <a:buFont typeface="Wingdings 2"/>
              <a:buChar char=""/>
              <a:defRPr/>
            </a:pPr>
            <a:r>
              <a:rPr lang="fr-FR" sz="2000" b="1" dirty="0" smtClean="0"/>
              <a:t>COMMENT</a:t>
            </a:r>
          </a:p>
          <a:p>
            <a:pPr marL="274320" indent="-274320" eaLnBrk="1" fontAlgn="auto" hangingPunct="1">
              <a:spcAft>
                <a:spcPts val="0"/>
              </a:spcAft>
              <a:buFont typeface="Wingdings 2"/>
              <a:buChar char=""/>
              <a:defRPr/>
            </a:pPr>
            <a:endParaRPr lang="fr-FR" sz="2000" dirty="0" smtClean="0">
              <a:solidFill>
                <a:srgbClr val="B2B2B2"/>
              </a:solidFill>
            </a:endParaRPr>
          </a:p>
        </p:txBody>
      </p:sp>
      <p:sp>
        <p:nvSpPr>
          <p:cNvPr id="5" name="Espace réservé du numéro de diapositive 4"/>
          <p:cNvSpPr>
            <a:spLocks noGrp="1"/>
          </p:cNvSpPr>
          <p:nvPr>
            <p:ph type="sldNum" sz="quarter" idx="12"/>
          </p:nvPr>
        </p:nvSpPr>
        <p:spPr/>
        <p:txBody>
          <a:bodyPr/>
          <a:lstStyle/>
          <a:p>
            <a:pPr>
              <a:defRPr/>
            </a:pPr>
            <a:fld id="{BF75F506-0D46-4657-AE21-7D6A950C5764}" type="slidenum">
              <a:rPr lang="fr-FR" smtClean="0"/>
              <a:pPr>
                <a:defRPr/>
              </a:pPr>
              <a:t>211</a:t>
            </a:fld>
            <a:endParaRPr lang="fr-FR"/>
          </a:p>
        </p:txBody>
      </p:sp>
    </p:spTree>
  </p:cSld>
  <p:clrMapOvr>
    <a:masterClrMapping/>
  </p:clrMapOvr>
  <p:transition>
    <p:cut/>
  </p:transition>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1258888" y="0"/>
            <a:ext cx="6096000" cy="646113"/>
          </a:xfrm>
          <a:noFill/>
        </p:spPr>
        <p:txBody>
          <a:bodyPr/>
          <a:lstStyle/>
          <a:p>
            <a:pPr eaLnBrk="1" hangingPunct="1"/>
            <a:r>
              <a:rPr lang="fr-FR" smtClean="0">
                <a:solidFill>
                  <a:schemeClr val="bg1"/>
                </a:solidFill>
              </a:rPr>
              <a:t>La conférence de presse</a:t>
            </a:r>
          </a:p>
        </p:txBody>
      </p:sp>
      <p:sp>
        <p:nvSpPr>
          <p:cNvPr id="184324" name="Text Box 4"/>
          <p:cNvSpPr txBox="1">
            <a:spLocks noChangeArrowheads="1"/>
          </p:cNvSpPr>
          <p:nvPr/>
        </p:nvSpPr>
        <p:spPr bwMode="auto">
          <a:xfrm>
            <a:off x="755650" y="908050"/>
            <a:ext cx="8064500" cy="5418138"/>
          </a:xfrm>
          <a:prstGeom prst="rect">
            <a:avLst/>
          </a:prstGeom>
          <a:noFill/>
          <a:ln w="12700">
            <a:noFill/>
            <a:miter lim="800000"/>
            <a:headEnd/>
            <a:tailEnd/>
          </a:ln>
        </p:spPr>
        <p:txBody>
          <a:bodyPr>
            <a:spAutoFit/>
          </a:bodyPr>
          <a:lstStyle/>
          <a:p>
            <a:pPr algn="l">
              <a:defRPr/>
            </a:pPr>
            <a:r>
              <a:rPr lang="fr-FR" sz="4000" dirty="0">
                <a:latin typeface="+mn-lt"/>
              </a:rPr>
              <a:t>Le choix du lieu</a:t>
            </a:r>
          </a:p>
          <a:p>
            <a:pPr algn="l">
              <a:buFontTx/>
              <a:buChar char="-"/>
              <a:defRPr/>
            </a:pPr>
            <a:r>
              <a:rPr lang="fr-FR" sz="3600" dirty="0"/>
              <a:t> </a:t>
            </a:r>
            <a:r>
              <a:rPr lang="fr-FR" sz="2400" dirty="0">
                <a:latin typeface="+mn-lt"/>
              </a:rPr>
              <a:t>espace dans l’entreprise</a:t>
            </a:r>
          </a:p>
          <a:p>
            <a:pPr lvl="1" algn="l">
              <a:defRPr/>
            </a:pPr>
            <a:r>
              <a:rPr lang="fr-FR" sz="2400" b="0" dirty="0">
                <a:latin typeface="+mn-lt"/>
              </a:rPr>
              <a:t>Proximité</a:t>
            </a:r>
          </a:p>
          <a:p>
            <a:pPr lvl="1" algn="l">
              <a:defRPr/>
            </a:pPr>
            <a:r>
              <a:rPr lang="fr-FR" sz="2400" b="0" dirty="0">
                <a:latin typeface="+mn-lt"/>
              </a:rPr>
              <a:t>Facilités logistique</a:t>
            </a:r>
          </a:p>
          <a:p>
            <a:pPr algn="l">
              <a:buFontTx/>
              <a:buChar char="-"/>
              <a:defRPr/>
            </a:pPr>
            <a:r>
              <a:rPr lang="fr-FR" sz="2400" dirty="0">
                <a:latin typeface="+mn-lt"/>
              </a:rPr>
              <a:t> espace extérieur</a:t>
            </a:r>
          </a:p>
          <a:p>
            <a:pPr lvl="1" algn="l">
              <a:defRPr/>
            </a:pPr>
            <a:r>
              <a:rPr lang="fr-FR" sz="2400" b="0" dirty="0">
                <a:latin typeface="+mn-lt"/>
              </a:rPr>
              <a:t>Neutralité</a:t>
            </a:r>
          </a:p>
          <a:p>
            <a:pPr lvl="1" algn="l">
              <a:defRPr/>
            </a:pPr>
            <a:r>
              <a:rPr lang="fr-FR" sz="2400" b="0" dirty="0">
                <a:latin typeface="+mn-lt"/>
              </a:rPr>
              <a:t>Complexité d’organisation</a:t>
            </a:r>
          </a:p>
          <a:p>
            <a:pPr lvl="1" algn="l">
              <a:defRPr/>
            </a:pPr>
            <a:r>
              <a:rPr lang="fr-FR" sz="2400" b="0" dirty="0">
                <a:latin typeface="+mn-lt"/>
              </a:rPr>
              <a:t>Coût</a:t>
            </a:r>
          </a:p>
          <a:p>
            <a:pPr algn="l">
              <a:buFontTx/>
              <a:buChar char="-"/>
              <a:defRPr/>
            </a:pPr>
            <a:endParaRPr lang="fr-FR" sz="2400" b="0" dirty="0"/>
          </a:p>
        </p:txBody>
      </p:sp>
      <p:sp>
        <p:nvSpPr>
          <p:cNvPr id="210948" name="Rectangle 3"/>
          <p:cNvSpPr>
            <a:spLocks noGrp="1" noChangeArrowheads="1"/>
          </p:cNvSpPr>
          <p:nvPr>
            <p:ph sz="quarter" idx="1"/>
          </p:nvPr>
        </p:nvSpPr>
        <p:spPr>
          <a:xfrm>
            <a:off x="6011863" y="1844675"/>
            <a:ext cx="2447925" cy="2089150"/>
          </a:xfrm>
        </p:spPr>
        <p:txBody>
          <a:bodyPr/>
          <a:lstStyle/>
          <a:p>
            <a:pPr eaLnBrk="1" hangingPunct="1"/>
            <a:r>
              <a:rPr lang="fr-FR" sz="2000" b="1" smtClean="0"/>
              <a:t>QUI</a:t>
            </a:r>
          </a:p>
          <a:p>
            <a:pPr eaLnBrk="1" hangingPunct="1"/>
            <a:r>
              <a:rPr lang="fr-FR" sz="2000" b="1" smtClean="0"/>
              <a:t>QUOI</a:t>
            </a:r>
          </a:p>
          <a:p>
            <a:pPr eaLnBrk="1" hangingPunct="1"/>
            <a:r>
              <a:rPr lang="fr-FR" sz="2000" b="1" smtClean="0"/>
              <a:t>OU</a:t>
            </a:r>
          </a:p>
          <a:p>
            <a:pPr eaLnBrk="1" hangingPunct="1"/>
            <a:r>
              <a:rPr lang="fr-FR" sz="2000" b="1" smtClean="0"/>
              <a:t>QUAND</a:t>
            </a:r>
          </a:p>
          <a:p>
            <a:pPr eaLnBrk="1" hangingPunct="1"/>
            <a:r>
              <a:rPr lang="fr-FR" sz="2000" b="1" smtClean="0"/>
              <a:t>COMMENT</a:t>
            </a:r>
          </a:p>
          <a:p>
            <a:pPr eaLnBrk="1" hangingPunct="1"/>
            <a:endParaRPr lang="fr-FR" sz="2000" smtClean="0">
              <a:solidFill>
                <a:srgbClr val="B2B2B2"/>
              </a:solidFill>
            </a:endParaRPr>
          </a:p>
        </p:txBody>
      </p:sp>
      <p:sp>
        <p:nvSpPr>
          <p:cNvPr id="5" name="Espace réservé du numéro de diapositive 4"/>
          <p:cNvSpPr>
            <a:spLocks noGrp="1"/>
          </p:cNvSpPr>
          <p:nvPr>
            <p:ph type="sldNum" sz="quarter" idx="12"/>
          </p:nvPr>
        </p:nvSpPr>
        <p:spPr/>
        <p:txBody>
          <a:bodyPr/>
          <a:lstStyle/>
          <a:p>
            <a:pPr>
              <a:defRPr/>
            </a:pPr>
            <a:fld id="{BF75F506-0D46-4657-AE21-7D6A950C5764}" type="slidenum">
              <a:rPr lang="fr-FR" smtClean="0"/>
              <a:pPr>
                <a:defRPr/>
              </a:pPr>
              <a:t>212</a:t>
            </a:fld>
            <a:endParaRPr lang="fr-FR"/>
          </a:p>
        </p:txBody>
      </p:sp>
    </p:spTree>
  </p:cSld>
  <p:clrMapOvr>
    <a:masterClrMapping/>
  </p:clrMapOvr>
  <p:transition>
    <p:cut/>
  </p:transition>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xfrm>
            <a:off x="1403350" y="0"/>
            <a:ext cx="6096000" cy="646113"/>
          </a:xfrm>
          <a:noFill/>
        </p:spPr>
        <p:txBody>
          <a:bodyPr/>
          <a:lstStyle/>
          <a:p>
            <a:pPr eaLnBrk="1" hangingPunct="1"/>
            <a:r>
              <a:rPr lang="fr-FR" smtClean="0">
                <a:solidFill>
                  <a:schemeClr val="bg1"/>
                </a:solidFill>
              </a:rPr>
              <a:t>La conférence de presse</a:t>
            </a:r>
          </a:p>
        </p:txBody>
      </p:sp>
      <p:sp>
        <p:nvSpPr>
          <p:cNvPr id="211971" name="Rectangle 3"/>
          <p:cNvSpPr>
            <a:spLocks noGrp="1" noChangeArrowheads="1"/>
          </p:cNvSpPr>
          <p:nvPr>
            <p:ph sz="quarter" idx="1"/>
          </p:nvPr>
        </p:nvSpPr>
        <p:spPr>
          <a:xfrm>
            <a:off x="5867400" y="1773238"/>
            <a:ext cx="2663825" cy="2743200"/>
          </a:xfrm>
        </p:spPr>
        <p:txBody>
          <a:bodyPr/>
          <a:lstStyle/>
          <a:p>
            <a:pPr eaLnBrk="1" hangingPunct="1"/>
            <a:r>
              <a:rPr lang="fr-FR" sz="2000" b="1" smtClean="0"/>
              <a:t>QUI</a:t>
            </a:r>
          </a:p>
          <a:p>
            <a:pPr eaLnBrk="1" hangingPunct="1"/>
            <a:r>
              <a:rPr lang="fr-FR" sz="2000" b="1" smtClean="0"/>
              <a:t>QUOI</a:t>
            </a:r>
          </a:p>
          <a:p>
            <a:pPr eaLnBrk="1" hangingPunct="1"/>
            <a:r>
              <a:rPr lang="fr-FR" sz="2000" b="1" smtClean="0"/>
              <a:t>OU</a:t>
            </a:r>
          </a:p>
          <a:p>
            <a:pPr eaLnBrk="1" hangingPunct="1"/>
            <a:r>
              <a:rPr lang="fr-FR" sz="2000" b="1" smtClean="0"/>
              <a:t>QUAND</a:t>
            </a:r>
          </a:p>
          <a:p>
            <a:pPr eaLnBrk="1" hangingPunct="1"/>
            <a:r>
              <a:rPr lang="fr-FR" sz="2000" b="1" smtClean="0"/>
              <a:t>COMMENT</a:t>
            </a:r>
          </a:p>
          <a:p>
            <a:pPr eaLnBrk="1" hangingPunct="1"/>
            <a:endParaRPr lang="fr-FR" sz="2000" smtClean="0">
              <a:solidFill>
                <a:srgbClr val="B2B2B2"/>
              </a:solidFill>
            </a:endParaRPr>
          </a:p>
        </p:txBody>
      </p:sp>
      <p:sp>
        <p:nvSpPr>
          <p:cNvPr id="211972" name="Text Box 4"/>
          <p:cNvSpPr txBox="1">
            <a:spLocks noChangeArrowheads="1"/>
          </p:cNvSpPr>
          <p:nvPr/>
        </p:nvSpPr>
        <p:spPr bwMode="auto">
          <a:xfrm>
            <a:off x="684213" y="1484313"/>
            <a:ext cx="8064500" cy="5097462"/>
          </a:xfrm>
          <a:prstGeom prst="rect">
            <a:avLst/>
          </a:prstGeom>
          <a:noFill/>
          <a:ln w="12700">
            <a:noFill/>
            <a:miter lim="800000"/>
            <a:headEnd/>
            <a:tailEnd/>
          </a:ln>
        </p:spPr>
        <p:txBody>
          <a:bodyPr>
            <a:spAutoFit/>
          </a:bodyPr>
          <a:lstStyle/>
          <a:p>
            <a:pPr algn="l"/>
            <a:r>
              <a:rPr lang="fr-FR" sz="4000"/>
              <a:t>Le choix du moment</a:t>
            </a:r>
          </a:p>
          <a:p>
            <a:pPr algn="l">
              <a:buFontTx/>
              <a:buChar char="-"/>
            </a:pPr>
            <a:r>
              <a:rPr lang="fr-FR"/>
              <a:t> en réaction</a:t>
            </a:r>
          </a:p>
          <a:p>
            <a:pPr lvl="1" algn="l"/>
            <a:r>
              <a:rPr lang="fr-FR" b="0"/>
              <a:t>Pression  externe</a:t>
            </a:r>
          </a:p>
          <a:p>
            <a:pPr lvl="1" algn="l"/>
            <a:r>
              <a:rPr lang="fr-FR" b="0"/>
              <a:t>Attitude de défense</a:t>
            </a:r>
          </a:p>
          <a:p>
            <a:pPr algn="l">
              <a:buFontTx/>
              <a:buChar char="-"/>
            </a:pPr>
            <a:r>
              <a:rPr lang="fr-FR"/>
              <a:t> au moment choisi par  l’entreprise</a:t>
            </a:r>
          </a:p>
          <a:p>
            <a:pPr lvl="1" algn="l"/>
            <a:r>
              <a:rPr lang="fr-FR" b="0"/>
              <a:t>Initiative</a:t>
            </a:r>
          </a:p>
          <a:p>
            <a:pPr lvl="1" algn="l"/>
            <a:r>
              <a:rPr lang="fr-FR" b="0"/>
              <a:t>Contraintes de concurrence d’évenements</a:t>
            </a:r>
          </a:p>
          <a:p>
            <a:pPr algn="l">
              <a:buFontTx/>
              <a:buChar char="-"/>
            </a:pPr>
            <a:endParaRPr lang="fr-FR" sz="2400" b="0"/>
          </a:p>
        </p:txBody>
      </p:sp>
      <p:sp>
        <p:nvSpPr>
          <p:cNvPr id="5" name="Espace réservé du numéro de diapositive 4"/>
          <p:cNvSpPr>
            <a:spLocks noGrp="1"/>
          </p:cNvSpPr>
          <p:nvPr>
            <p:ph type="sldNum" sz="quarter" idx="12"/>
          </p:nvPr>
        </p:nvSpPr>
        <p:spPr/>
        <p:txBody>
          <a:bodyPr/>
          <a:lstStyle/>
          <a:p>
            <a:pPr>
              <a:defRPr/>
            </a:pPr>
            <a:fld id="{BF75F506-0D46-4657-AE21-7D6A950C5764}" type="slidenum">
              <a:rPr lang="fr-FR" smtClean="0"/>
              <a:pPr>
                <a:defRPr/>
              </a:pPr>
              <a:t>213</a:t>
            </a:fld>
            <a:endParaRPr lang="fr-FR"/>
          </a:p>
        </p:txBody>
      </p:sp>
    </p:spTree>
  </p:cSld>
  <p:clrMapOvr>
    <a:masterClrMapping/>
  </p:clrMapOvr>
  <p:transition>
    <p:cut/>
  </p:transition>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xfrm>
            <a:off x="1403350" y="0"/>
            <a:ext cx="6096000" cy="673100"/>
          </a:xfrm>
          <a:noFill/>
        </p:spPr>
        <p:txBody>
          <a:bodyPr/>
          <a:lstStyle/>
          <a:p>
            <a:pPr eaLnBrk="1" hangingPunct="1"/>
            <a:r>
              <a:rPr lang="fr-FR" smtClean="0">
                <a:solidFill>
                  <a:schemeClr val="bg1"/>
                </a:solidFill>
              </a:rPr>
              <a:t>La conférence de presse</a:t>
            </a:r>
          </a:p>
        </p:txBody>
      </p:sp>
      <p:sp>
        <p:nvSpPr>
          <p:cNvPr id="212995" name="Rectangle 3"/>
          <p:cNvSpPr>
            <a:spLocks noGrp="1" noChangeArrowheads="1"/>
          </p:cNvSpPr>
          <p:nvPr>
            <p:ph sz="quarter" idx="1"/>
          </p:nvPr>
        </p:nvSpPr>
        <p:spPr>
          <a:xfrm>
            <a:off x="6480175" y="1844675"/>
            <a:ext cx="2052638" cy="2743200"/>
          </a:xfrm>
        </p:spPr>
        <p:txBody>
          <a:bodyPr/>
          <a:lstStyle/>
          <a:p>
            <a:pPr eaLnBrk="1" hangingPunct="1"/>
            <a:r>
              <a:rPr lang="fr-FR" sz="2000" b="1" smtClean="0"/>
              <a:t>QUI</a:t>
            </a:r>
          </a:p>
          <a:p>
            <a:pPr eaLnBrk="1" hangingPunct="1"/>
            <a:r>
              <a:rPr lang="fr-FR" sz="2000" b="1" smtClean="0"/>
              <a:t>QUOI</a:t>
            </a:r>
          </a:p>
          <a:p>
            <a:pPr eaLnBrk="1" hangingPunct="1"/>
            <a:r>
              <a:rPr lang="fr-FR" sz="2000" b="1" smtClean="0"/>
              <a:t>OU</a:t>
            </a:r>
          </a:p>
          <a:p>
            <a:pPr eaLnBrk="1" hangingPunct="1"/>
            <a:r>
              <a:rPr lang="fr-FR" sz="2000" b="1" smtClean="0"/>
              <a:t>QUAND</a:t>
            </a:r>
          </a:p>
          <a:p>
            <a:pPr eaLnBrk="1" hangingPunct="1"/>
            <a:r>
              <a:rPr lang="fr-FR" sz="2000" b="1" smtClean="0"/>
              <a:t>COMMENT</a:t>
            </a:r>
          </a:p>
          <a:p>
            <a:pPr eaLnBrk="1" hangingPunct="1"/>
            <a:endParaRPr lang="fr-FR" sz="2000" b="1" smtClean="0"/>
          </a:p>
        </p:txBody>
      </p:sp>
      <p:sp>
        <p:nvSpPr>
          <p:cNvPr id="174084" name="Text Box 4"/>
          <p:cNvSpPr txBox="1">
            <a:spLocks noChangeArrowheads="1"/>
          </p:cNvSpPr>
          <p:nvPr/>
        </p:nvSpPr>
        <p:spPr bwMode="auto">
          <a:xfrm>
            <a:off x="395288" y="1412875"/>
            <a:ext cx="6156325" cy="4708525"/>
          </a:xfrm>
          <a:prstGeom prst="rect">
            <a:avLst/>
          </a:prstGeom>
          <a:noFill/>
          <a:ln w="12700">
            <a:noFill/>
            <a:miter lim="800000"/>
            <a:headEnd/>
            <a:tailEnd/>
          </a:ln>
        </p:spPr>
        <p:txBody>
          <a:bodyPr>
            <a:spAutoFit/>
          </a:bodyPr>
          <a:lstStyle/>
          <a:p>
            <a:pPr algn="l">
              <a:defRPr/>
            </a:pPr>
            <a:r>
              <a:rPr lang="fr-FR" sz="2400" dirty="0">
                <a:latin typeface="+mn-lt"/>
              </a:rPr>
              <a:t>Le dispositif</a:t>
            </a:r>
          </a:p>
          <a:p>
            <a:pPr lvl="1" algn="l">
              <a:defRPr/>
            </a:pPr>
            <a:r>
              <a:rPr lang="fr-FR" sz="2400" b="0" dirty="0">
                <a:latin typeface="+mn-lt"/>
              </a:rPr>
              <a:t>Position des acteurs</a:t>
            </a:r>
          </a:p>
          <a:p>
            <a:pPr lvl="1" algn="l">
              <a:defRPr/>
            </a:pPr>
            <a:r>
              <a:rPr lang="fr-FR" sz="2400" b="0" dirty="0">
                <a:latin typeface="+mn-lt"/>
              </a:rPr>
              <a:t>Organisation de l’espace ( U, cinéma, demi lune…) </a:t>
            </a:r>
          </a:p>
          <a:p>
            <a:pPr lvl="1" algn="l">
              <a:defRPr/>
            </a:pPr>
            <a:r>
              <a:rPr lang="fr-FR" sz="2400" b="0" dirty="0">
                <a:latin typeface="+mn-lt"/>
              </a:rPr>
              <a:t>Le déroulé</a:t>
            </a:r>
          </a:p>
          <a:p>
            <a:pPr lvl="1" algn="l">
              <a:defRPr/>
            </a:pPr>
            <a:r>
              <a:rPr lang="fr-FR" sz="2400" b="0" dirty="0">
                <a:latin typeface="+mn-lt"/>
              </a:rPr>
              <a:t> L’exposé initial </a:t>
            </a:r>
          </a:p>
          <a:p>
            <a:pPr lvl="1" algn="l">
              <a:defRPr/>
            </a:pPr>
            <a:r>
              <a:rPr lang="fr-FR" sz="2400" b="0" dirty="0">
                <a:latin typeface="+mn-lt"/>
              </a:rPr>
              <a:t> Les questions réponses</a:t>
            </a:r>
          </a:p>
          <a:p>
            <a:pPr lvl="1" algn="l">
              <a:defRPr/>
            </a:pPr>
            <a:r>
              <a:rPr lang="fr-FR" sz="2400" b="0" dirty="0">
                <a:latin typeface="+mn-lt"/>
              </a:rPr>
              <a:t> Les interviews</a:t>
            </a:r>
          </a:p>
          <a:p>
            <a:pPr algn="l">
              <a:buFontTx/>
              <a:buChar char="-"/>
              <a:defRPr/>
            </a:pPr>
            <a:endParaRPr lang="fr-FR" sz="2400" b="0" dirty="0"/>
          </a:p>
        </p:txBody>
      </p:sp>
      <p:sp>
        <p:nvSpPr>
          <p:cNvPr id="5" name="Espace réservé du numéro de diapositive 4"/>
          <p:cNvSpPr>
            <a:spLocks noGrp="1"/>
          </p:cNvSpPr>
          <p:nvPr>
            <p:ph type="sldNum" sz="quarter" idx="12"/>
          </p:nvPr>
        </p:nvSpPr>
        <p:spPr/>
        <p:txBody>
          <a:bodyPr/>
          <a:lstStyle/>
          <a:p>
            <a:pPr>
              <a:defRPr/>
            </a:pPr>
            <a:fld id="{BF75F506-0D46-4657-AE21-7D6A950C5764}" type="slidenum">
              <a:rPr lang="fr-FR" smtClean="0"/>
              <a:pPr>
                <a:defRPr/>
              </a:pPr>
              <a:t>214</a:t>
            </a:fld>
            <a:endParaRPr lang="fr-FR"/>
          </a:p>
        </p:txBody>
      </p:sp>
    </p:spTree>
  </p:cSld>
  <p:clrMapOvr>
    <a:masterClrMapping/>
  </p:clrMapOvr>
  <p:transition>
    <p:cut/>
  </p:transition>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1116013" y="0"/>
            <a:ext cx="6096000" cy="720725"/>
          </a:xfrm>
          <a:noFill/>
        </p:spPr>
        <p:txBody>
          <a:bodyPr/>
          <a:lstStyle/>
          <a:p>
            <a:pPr eaLnBrk="1" hangingPunct="1"/>
            <a:r>
              <a:rPr lang="fr-FR" smtClean="0">
                <a:solidFill>
                  <a:schemeClr val="bg1"/>
                </a:solidFill>
              </a:rPr>
              <a:t>La conférence de presse</a:t>
            </a:r>
          </a:p>
        </p:txBody>
      </p:sp>
      <p:sp>
        <p:nvSpPr>
          <p:cNvPr id="214019" name="Rectangle 3"/>
          <p:cNvSpPr>
            <a:spLocks noGrp="1" noChangeArrowheads="1"/>
          </p:cNvSpPr>
          <p:nvPr>
            <p:ph sz="quarter" idx="1"/>
          </p:nvPr>
        </p:nvSpPr>
        <p:spPr>
          <a:xfrm>
            <a:off x="0" y="1981200"/>
            <a:ext cx="8915400" cy="2743200"/>
          </a:xfrm>
        </p:spPr>
        <p:txBody>
          <a:bodyPr/>
          <a:lstStyle/>
          <a:p>
            <a:pPr eaLnBrk="1" hangingPunct="1"/>
            <a:r>
              <a:rPr lang="fr-FR" sz="3000" smtClean="0"/>
              <a:t>Les supports visuels en conférence de presse</a:t>
            </a:r>
          </a:p>
          <a:p>
            <a:pPr eaLnBrk="1" hangingPunct="1">
              <a:buFont typeface="Wingdings" pitchFamily="2" charset="2"/>
              <a:buNone/>
            </a:pPr>
            <a:r>
              <a:rPr lang="fr-FR" smtClean="0"/>
              <a:t>		Films &amp; vidéos</a:t>
            </a:r>
          </a:p>
          <a:p>
            <a:pPr eaLnBrk="1" hangingPunct="1">
              <a:buFont typeface="Wingdings" pitchFamily="2" charset="2"/>
              <a:buNone/>
            </a:pPr>
            <a:r>
              <a:rPr lang="fr-FR" smtClean="0"/>
              <a:t>		Transparents</a:t>
            </a:r>
          </a:p>
          <a:p>
            <a:pPr eaLnBrk="1" hangingPunct="1">
              <a:buFont typeface="Wingdings" pitchFamily="2" charset="2"/>
              <a:buNone/>
            </a:pPr>
            <a:endParaRPr lang="fr-FR" smtClean="0"/>
          </a:p>
        </p:txBody>
      </p:sp>
      <p:sp>
        <p:nvSpPr>
          <p:cNvPr id="4" name="Espace réservé du numéro de diapositive 3"/>
          <p:cNvSpPr>
            <a:spLocks noGrp="1"/>
          </p:cNvSpPr>
          <p:nvPr>
            <p:ph type="sldNum" sz="quarter" idx="12"/>
          </p:nvPr>
        </p:nvSpPr>
        <p:spPr/>
        <p:txBody>
          <a:bodyPr/>
          <a:lstStyle/>
          <a:p>
            <a:pPr>
              <a:defRPr/>
            </a:pPr>
            <a:fld id="{BF75F506-0D46-4657-AE21-7D6A950C5764}" type="slidenum">
              <a:rPr lang="fr-FR" smtClean="0"/>
              <a:pPr>
                <a:defRPr/>
              </a:pPr>
              <a:t>215</a:t>
            </a:fld>
            <a:endParaRPr lang="fr-FR"/>
          </a:p>
        </p:txBody>
      </p:sp>
    </p:spTree>
  </p:cSld>
  <p:clrMapOvr>
    <a:masterClrMapping/>
  </p:clrMapOvr>
  <p:transition>
    <p:cut/>
  </p:transition>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0" y="981075"/>
            <a:ext cx="9144000" cy="957263"/>
          </a:xfrm>
        </p:spPr>
        <p:txBody>
          <a:bodyPr>
            <a:normAutofit fontScale="90000"/>
          </a:bodyPr>
          <a:lstStyle/>
          <a:p>
            <a:pPr eaLnBrk="1" fontAlgn="auto" hangingPunct="1">
              <a:spcAft>
                <a:spcPts val="0"/>
              </a:spcAft>
              <a:defRPr/>
            </a:pPr>
            <a:r>
              <a:rPr lang="fr-FR" sz="4000" dirty="0" smtClean="0"/>
              <a:t/>
            </a:r>
            <a:br>
              <a:rPr lang="fr-FR" sz="4000" dirty="0" smtClean="0"/>
            </a:br>
            <a:r>
              <a:rPr lang="fr-FR" sz="4000" dirty="0" smtClean="0">
                <a:solidFill>
                  <a:schemeClr val="accent3"/>
                </a:solidFill>
              </a:rPr>
              <a:t>Prestations pour une conférence de presse</a:t>
            </a:r>
            <a:br>
              <a:rPr lang="fr-FR" sz="4000" dirty="0" smtClean="0">
                <a:solidFill>
                  <a:schemeClr val="accent3"/>
                </a:solidFill>
              </a:rPr>
            </a:br>
            <a:r>
              <a:rPr lang="fr-FR" sz="4000" dirty="0" smtClean="0">
                <a:solidFill>
                  <a:schemeClr val="accent3"/>
                </a:solidFill>
              </a:rPr>
              <a:t>1/ Avant</a:t>
            </a:r>
          </a:p>
        </p:txBody>
      </p:sp>
      <p:sp>
        <p:nvSpPr>
          <p:cNvPr id="3" name="Espace réservé du numéro de diapositive 2"/>
          <p:cNvSpPr>
            <a:spLocks noGrp="1"/>
          </p:cNvSpPr>
          <p:nvPr>
            <p:ph type="sldNum" sz="quarter" idx="12"/>
          </p:nvPr>
        </p:nvSpPr>
        <p:spPr/>
        <p:txBody>
          <a:bodyPr/>
          <a:lstStyle/>
          <a:p>
            <a:pPr>
              <a:defRPr/>
            </a:pPr>
            <a:fld id="{BF75F506-0D46-4657-AE21-7D6A950C5764}" type="slidenum">
              <a:rPr lang="fr-FR" smtClean="0"/>
              <a:pPr>
                <a:defRPr/>
              </a:pPr>
              <a:t>216</a:t>
            </a:fld>
            <a:endParaRPr lang="fr-FR"/>
          </a:p>
        </p:txBody>
      </p:sp>
      <p:sp>
        <p:nvSpPr>
          <p:cNvPr id="4" name="Rectangle 3"/>
          <p:cNvSpPr>
            <a:spLocks noGrp="1" noChangeArrowheads="1"/>
          </p:cNvSpPr>
          <p:nvPr>
            <p:ph sz="quarter" idx="1"/>
          </p:nvPr>
        </p:nvSpPr>
        <p:spPr>
          <a:xfrm>
            <a:off x="304800" y="2492375"/>
            <a:ext cx="8839200" cy="3816350"/>
          </a:xfrm>
        </p:spPr>
        <p:txBody>
          <a:bodyPr/>
          <a:lstStyle/>
          <a:p>
            <a:pPr eaLnBrk="1" hangingPunct="1">
              <a:lnSpc>
                <a:spcPct val="90000"/>
              </a:lnSpc>
            </a:pPr>
            <a:endParaRPr lang="fr-FR" sz="2000" dirty="0" smtClean="0">
              <a:cs typeface="Times New Roman" pitchFamily="18" charset="0"/>
            </a:endParaRPr>
          </a:p>
          <a:p>
            <a:pPr eaLnBrk="1" hangingPunct="1">
              <a:lnSpc>
                <a:spcPct val="90000"/>
              </a:lnSpc>
            </a:pPr>
            <a:r>
              <a:rPr lang="fr-FR" sz="2000" dirty="0" smtClean="0">
                <a:cs typeface="Times New Roman" pitchFamily="18" charset="0"/>
              </a:rPr>
              <a:t>1 - </a:t>
            </a:r>
            <a:r>
              <a:rPr lang="fr-FR" sz="2000" dirty="0" smtClean="0">
                <a:latin typeface="Times New Roman" pitchFamily="18" charset="0"/>
                <a:cs typeface="Times New Roman" pitchFamily="18" charset="0"/>
              </a:rPr>
              <a:t> </a:t>
            </a:r>
            <a:r>
              <a:rPr lang="fr-FR" sz="2400" dirty="0" smtClean="0">
                <a:cs typeface="Times New Roman" pitchFamily="18" charset="0"/>
              </a:rPr>
              <a:t>Création des dossiers</a:t>
            </a:r>
          </a:p>
          <a:p>
            <a:pPr eaLnBrk="1" hangingPunct="1">
              <a:lnSpc>
                <a:spcPct val="90000"/>
              </a:lnSpc>
            </a:pPr>
            <a:endParaRPr lang="fr-FR" sz="2400" dirty="0" smtClean="0">
              <a:cs typeface="Times New Roman" pitchFamily="18" charset="0"/>
            </a:endParaRPr>
          </a:p>
          <a:p>
            <a:pPr eaLnBrk="1" hangingPunct="1">
              <a:lnSpc>
                <a:spcPct val="90000"/>
              </a:lnSpc>
            </a:pPr>
            <a:r>
              <a:rPr lang="fr-FR" sz="2000" dirty="0">
                <a:cs typeface="Times New Roman" pitchFamily="18" charset="0"/>
              </a:rPr>
              <a:t>2- Choix du lieu de la conférence de </a:t>
            </a:r>
            <a:r>
              <a:rPr lang="fr-FR" sz="2000" dirty="0" smtClean="0">
                <a:cs typeface="Times New Roman" pitchFamily="18" charset="0"/>
              </a:rPr>
              <a:t>presse</a:t>
            </a:r>
          </a:p>
          <a:p>
            <a:pPr eaLnBrk="1" hangingPunct="1">
              <a:lnSpc>
                <a:spcPct val="90000"/>
              </a:lnSpc>
            </a:pPr>
            <a:r>
              <a:rPr lang="fr-FR" sz="2000" dirty="0">
                <a:cs typeface="Times New Roman" pitchFamily="18" charset="0"/>
              </a:rPr>
              <a:t/>
            </a:r>
            <a:br>
              <a:rPr lang="fr-FR" sz="2000" dirty="0">
                <a:cs typeface="Times New Roman" pitchFamily="18" charset="0"/>
              </a:rPr>
            </a:br>
            <a:r>
              <a:rPr lang="fr-FR" sz="2000" dirty="0">
                <a:cs typeface="Times New Roman" pitchFamily="18" charset="0"/>
              </a:rPr>
              <a:t>3 - </a:t>
            </a:r>
            <a:r>
              <a:rPr lang="fr-FR" sz="2000" dirty="0">
                <a:cs typeface="Times New Roman" pitchFamily="18" charset="0"/>
              </a:rPr>
              <a:t>Choix du prestataire </a:t>
            </a:r>
            <a:r>
              <a:rPr lang="fr-FR" sz="2000" dirty="0" smtClean="0">
                <a:cs typeface="Times New Roman" pitchFamily="18" charset="0"/>
              </a:rPr>
              <a:t>catering</a:t>
            </a:r>
          </a:p>
          <a:p>
            <a:pPr eaLnBrk="1" hangingPunct="1">
              <a:lnSpc>
                <a:spcPct val="90000"/>
              </a:lnSpc>
            </a:pPr>
            <a:endParaRPr lang="fr-FR" sz="2000" dirty="0">
              <a:cs typeface="Times New Roman" pitchFamily="18" charset="0"/>
            </a:endParaRPr>
          </a:p>
          <a:p>
            <a:pPr eaLnBrk="1" hangingPunct="1">
              <a:lnSpc>
                <a:spcPct val="90000"/>
              </a:lnSpc>
            </a:pPr>
            <a:r>
              <a:rPr lang="fr-FR" sz="2000" dirty="0">
                <a:cs typeface="Times New Roman" pitchFamily="18" charset="0"/>
              </a:rPr>
              <a:t>4 -  lancement des </a:t>
            </a:r>
            <a:r>
              <a:rPr lang="fr-FR" sz="2000" dirty="0" smtClean="0">
                <a:cs typeface="Times New Roman" pitchFamily="18" charset="0"/>
              </a:rPr>
              <a:t>invitations</a:t>
            </a:r>
          </a:p>
          <a:p>
            <a:pPr eaLnBrk="1" hangingPunct="1">
              <a:lnSpc>
                <a:spcPct val="90000"/>
              </a:lnSpc>
            </a:pPr>
            <a:endParaRPr lang="fr-FR" sz="2000" dirty="0">
              <a:cs typeface="Times New Roman" pitchFamily="18" charset="0"/>
            </a:endParaRPr>
          </a:p>
          <a:p>
            <a:pPr eaLnBrk="1" hangingPunct="1">
              <a:lnSpc>
                <a:spcPct val="90000"/>
              </a:lnSpc>
            </a:pPr>
            <a:r>
              <a:rPr lang="fr-FR" sz="2000" dirty="0">
                <a:cs typeface="Times New Roman" pitchFamily="18" charset="0"/>
              </a:rPr>
              <a:t>5 - Relances des invités</a:t>
            </a:r>
          </a:p>
        </p:txBody>
      </p:sp>
    </p:spTree>
  </p:cSld>
  <p:clrMapOvr>
    <a:masterClrMapping/>
  </p:clrMapOvr>
  <p:transition>
    <p:cut/>
  </p:transition>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6066" name="Rectangle 3"/>
          <p:cNvSpPr>
            <a:spLocks noGrp="1" noChangeArrowheads="1"/>
          </p:cNvSpPr>
          <p:nvPr>
            <p:ph sz="quarter" idx="1"/>
          </p:nvPr>
        </p:nvSpPr>
        <p:spPr>
          <a:xfrm>
            <a:off x="304800" y="2492375"/>
            <a:ext cx="8839200" cy="3816350"/>
          </a:xfrm>
        </p:spPr>
        <p:txBody>
          <a:bodyPr/>
          <a:lstStyle/>
          <a:p>
            <a:pPr eaLnBrk="1" hangingPunct="1">
              <a:lnSpc>
                <a:spcPct val="90000"/>
              </a:lnSpc>
            </a:pPr>
            <a:endParaRPr lang="fr-FR" sz="2000" dirty="0" smtClean="0">
              <a:cs typeface="Times New Roman" pitchFamily="18" charset="0"/>
            </a:endParaRPr>
          </a:p>
          <a:p>
            <a:pPr eaLnBrk="1" hangingPunct="1">
              <a:lnSpc>
                <a:spcPct val="90000"/>
              </a:lnSpc>
            </a:pPr>
            <a:r>
              <a:rPr lang="fr-FR" sz="2000" dirty="0" smtClean="0">
                <a:cs typeface="Times New Roman" pitchFamily="18" charset="0"/>
              </a:rPr>
              <a:t>6- </a:t>
            </a:r>
            <a:r>
              <a:rPr lang="fr-FR" sz="2000" dirty="0" smtClean="0">
                <a:latin typeface="Times New Roman" pitchFamily="18" charset="0"/>
                <a:cs typeface="Times New Roman" pitchFamily="18" charset="0"/>
              </a:rPr>
              <a:t> </a:t>
            </a:r>
            <a:r>
              <a:rPr lang="fr-FR" sz="2400" dirty="0" smtClean="0">
                <a:cs typeface="Times New Roman" pitchFamily="18" charset="0"/>
              </a:rPr>
              <a:t>Accueil des journalistes</a:t>
            </a:r>
            <a:br>
              <a:rPr lang="fr-FR" sz="2400" dirty="0" smtClean="0">
                <a:cs typeface="Times New Roman" pitchFamily="18" charset="0"/>
              </a:rPr>
            </a:br>
            <a:endParaRPr lang="fr-FR" sz="2400" dirty="0" smtClean="0">
              <a:cs typeface="Times New Roman" pitchFamily="18" charset="0"/>
            </a:endParaRPr>
          </a:p>
          <a:p>
            <a:pPr eaLnBrk="1" hangingPunct="1">
              <a:lnSpc>
                <a:spcPct val="90000"/>
              </a:lnSpc>
            </a:pPr>
            <a:r>
              <a:rPr lang="fr-FR" sz="2400" dirty="0" smtClean="0">
                <a:cs typeface="Times New Roman" pitchFamily="18" charset="0"/>
              </a:rPr>
              <a:t>7- </a:t>
            </a:r>
            <a:r>
              <a:rPr lang="fr-FR" sz="2400" dirty="0" smtClean="0">
                <a:latin typeface="Times New Roman" pitchFamily="18" charset="0"/>
                <a:cs typeface="Times New Roman" pitchFamily="18" charset="0"/>
              </a:rPr>
              <a:t> </a:t>
            </a:r>
            <a:r>
              <a:rPr lang="fr-FR" sz="2400" dirty="0" smtClean="0">
                <a:cs typeface="Times New Roman" pitchFamily="18" charset="0"/>
              </a:rPr>
              <a:t>Logistique de la manifestation ( si non sous traitée)</a:t>
            </a:r>
            <a:br>
              <a:rPr lang="fr-FR" sz="2400" dirty="0" smtClean="0">
                <a:cs typeface="Times New Roman" pitchFamily="18" charset="0"/>
              </a:rPr>
            </a:br>
            <a:r>
              <a:rPr lang="fr-FR" sz="2400" dirty="0" smtClean="0">
                <a:cs typeface="Times New Roman" pitchFamily="18" charset="0"/>
              </a:rPr>
              <a:t/>
            </a:r>
            <a:br>
              <a:rPr lang="fr-FR" sz="2400" dirty="0" smtClean="0">
                <a:cs typeface="Times New Roman" pitchFamily="18" charset="0"/>
              </a:rPr>
            </a:br>
            <a:r>
              <a:rPr lang="fr-FR" sz="2400" dirty="0" smtClean="0">
                <a:cs typeface="Times New Roman" pitchFamily="18" charset="0"/>
              </a:rPr>
              <a:t>8- Gestion des interviews</a:t>
            </a:r>
            <a:br>
              <a:rPr lang="fr-FR" sz="2400" dirty="0" smtClean="0">
                <a:cs typeface="Times New Roman" pitchFamily="18" charset="0"/>
              </a:rPr>
            </a:br>
            <a:endParaRPr lang="fr-FR" sz="2400" dirty="0" smtClean="0">
              <a:cs typeface="Times New Roman" pitchFamily="18" charset="0"/>
            </a:endParaRPr>
          </a:p>
        </p:txBody>
      </p:sp>
      <p:sp>
        <p:nvSpPr>
          <p:cNvPr id="6" name="Rectangle 2"/>
          <p:cNvSpPr>
            <a:spLocks noGrp="1" noChangeArrowheads="1"/>
          </p:cNvSpPr>
          <p:nvPr>
            <p:ph type="title"/>
          </p:nvPr>
        </p:nvSpPr>
        <p:spPr>
          <a:xfrm>
            <a:off x="250825" y="1773238"/>
            <a:ext cx="8642350" cy="760412"/>
          </a:xfrm>
        </p:spPr>
        <p:txBody>
          <a:bodyPr>
            <a:normAutofit fontScale="90000"/>
          </a:bodyPr>
          <a:lstStyle/>
          <a:p>
            <a:pPr eaLnBrk="1" fontAlgn="auto" hangingPunct="1">
              <a:spcAft>
                <a:spcPts val="0"/>
              </a:spcAft>
              <a:defRPr/>
            </a:pPr>
            <a:r>
              <a:rPr lang="fr-FR" sz="4000" dirty="0" smtClean="0"/>
              <a:t/>
            </a:r>
            <a:br>
              <a:rPr lang="fr-FR" sz="4000" dirty="0" smtClean="0"/>
            </a:br>
            <a:r>
              <a:rPr lang="fr-FR" sz="4000" dirty="0" smtClean="0">
                <a:solidFill>
                  <a:schemeClr val="accent3"/>
                </a:solidFill>
              </a:rPr>
              <a:t>Prestations pour une conférence de presse</a:t>
            </a:r>
            <a:br>
              <a:rPr lang="fr-FR" sz="4000" dirty="0" smtClean="0">
                <a:solidFill>
                  <a:schemeClr val="accent3"/>
                </a:solidFill>
              </a:rPr>
            </a:br>
            <a:r>
              <a:rPr lang="fr-FR" sz="4000" dirty="0" smtClean="0">
                <a:solidFill>
                  <a:schemeClr val="accent3"/>
                </a:solidFill>
              </a:rPr>
              <a:t>2/ Pendant</a:t>
            </a:r>
          </a:p>
        </p:txBody>
      </p:sp>
      <p:sp>
        <p:nvSpPr>
          <p:cNvPr id="4" name="Espace réservé du numéro de diapositive 3"/>
          <p:cNvSpPr>
            <a:spLocks noGrp="1"/>
          </p:cNvSpPr>
          <p:nvPr>
            <p:ph type="sldNum" sz="quarter" idx="12"/>
          </p:nvPr>
        </p:nvSpPr>
        <p:spPr/>
        <p:txBody>
          <a:bodyPr/>
          <a:lstStyle/>
          <a:p>
            <a:pPr>
              <a:defRPr/>
            </a:pPr>
            <a:fld id="{BF75F506-0D46-4657-AE21-7D6A950C5764}" type="slidenum">
              <a:rPr lang="fr-FR" smtClean="0"/>
              <a:pPr>
                <a:defRPr/>
              </a:pPr>
              <a:t>217</a:t>
            </a:fld>
            <a:endParaRPr lang="fr-FR"/>
          </a:p>
        </p:txBody>
      </p:sp>
    </p:spTree>
  </p:cSld>
  <p:clrMapOvr>
    <a:masterClrMapping/>
  </p:clrMapOvr>
  <p:transition>
    <p:cut/>
  </p:transition>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7090" name="Rectangle 3"/>
          <p:cNvSpPr>
            <a:spLocks noGrp="1" noChangeArrowheads="1"/>
          </p:cNvSpPr>
          <p:nvPr>
            <p:ph sz="quarter" idx="1"/>
          </p:nvPr>
        </p:nvSpPr>
        <p:spPr>
          <a:xfrm>
            <a:off x="539552" y="2132856"/>
            <a:ext cx="7776864" cy="2951162"/>
          </a:xfrm>
        </p:spPr>
        <p:txBody>
          <a:bodyPr/>
          <a:lstStyle/>
          <a:p>
            <a:pPr eaLnBrk="1" hangingPunct="1">
              <a:lnSpc>
                <a:spcPct val="90000"/>
              </a:lnSpc>
            </a:pPr>
            <a:endParaRPr lang="fr-FR" sz="2000" dirty="0" smtClean="0">
              <a:cs typeface="Times New Roman" pitchFamily="18" charset="0"/>
            </a:endParaRPr>
          </a:p>
          <a:p>
            <a:pPr eaLnBrk="1" hangingPunct="1">
              <a:lnSpc>
                <a:spcPct val="90000"/>
              </a:lnSpc>
            </a:pPr>
            <a:r>
              <a:rPr lang="fr-FR" sz="2000" dirty="0" smtClean="0">
                <a:cs typeface="Times New Roman" pitchFamily="18" charset="0"/>
              </a:rPr>
              <a:t>  9-Envoi du communiqué de presse</a:t>
            </a:r>
            <a:br>
              <a:rPr lang="fr-FR" sz="2000" dirty="0" smtClean="0">
                <a:cs typeface="Times New Roman" pitchFamily="18" charset="0"/>
              </a:rPr>
            </a:br>
            <a:endParaRPr lang="fr-FR" sz="2000" dirty="0" smtClean="0">
              <a:cs typeface="Times New Roman" pitchFamily="18" charset="0"/>
            </a:endParaRPr>
          </a:p>
          <a:p>
            <a:pPr eaLnBrk="1" hangingPunct="1">
              <a:lnSpc>
                <a:spcPct val="90000"/>
              </a:lnSpc>
            </a:pPr>
            <a:r>
              <a:rPr lang="fr-FR" sz="2000" dirty="0" smtClean="0">
                <a:cs typeface="Times New Roman" pitchFamily="18" charset="0"/>
              </a:rPr>
              <a:t>10- Suivi des retombées</a:t>
            </a:r>
            <a:br>
              <a:rPr lang="fr-FR" sz="2000" dirty="0" smtClean="0">
                <a:cs typeface="Times New Roman" pitchFamily="18" charset="0"/>
              </a:rPr>
            </a:br>
            <a:endParaRPr lang="fr-FR" sz="2000" dirty="0" smtClean="0">
              <a:cs typeface="Times New Roman" pitchFamily="18" charset="0"/>
            </a:endParaRPr>
          </a:p>
          <a:p>
            <a:pPr eaLnBrk="1" hangingPunct="1">
              <a:lnSpc>
                <a:spcPct val="90000"/>
              </a:lnSpc>
            </a:pPr>
            <a:r>
              <a:rPr lang="fr-FR" sz="2000" dirty="0" smtClean="0">
                <a:cs typeface="Times New Roman" pitchFamily="18" charset="0"/>
              </a:rPr>
              <a:t>11- Création de la revue de presse </a:t>
            </a:r>
          </a:p>
        </p:txBody>
      </p:sp>
      <p:sp>
        <p:nvSpPr>
          <p:cNvPr id="6" name="Rectangle 2"/>
          <p:cNvSpPr>
            <a:spLocks noGrp="1" noChangeArrowheads="1"/>
          </p:cNvSpPr>
          <p:nvPr>
            <p:ph type="title"/>
          </p:nvPr>
        </p:nvSpPr>
        <p:spPr>
          <a:xfrm>
            <a:off x="323850" y="1196975"/>
            <a:ext cx="8534400" cy="758825"/>
          </a:xfrm>
        </p:spPr>
        <p:txBody>
          <a:bodyPr>
            <a:normAutofit fontScale="90000"/>
          </a:bodyPr>
          <a:lstStyle/>
          <a:p>
            <a:pPr eaLnBrk="1" fontAlgn="auto" hangingPunct="1">
              <a:spcAft>
                <a:spcPts val="0"/>
              </a:spcAft>
              <a:defRPr/>
            </a:pPr>
            <a:r>
              <a:rPr lang="fr-FR" sz="4000" dirty="0" smtClean="0"/>
              <a:t/>
            </a:r>
            <a:br>
              <a:rPr lang="fr-FR" sz="4000" dirty="0" smtClean="0"/>
            </a:br>
            <a:r>
              <a:rPr lang="fr-FR" sz="4000" dirty="0" smtClean="0">
                <a:solidFill>
                  <a:schemeClr val="accent3"/>
                </a:solidFill>
              </a:rPr>
              <a:t>prestations pour une conférence de presse</a:t>
            </a:r>
            <a:br>
              <a:rPr lang="fr-FR" sz="4000" dirty="0" smtClean="0">
                <a:solidFill>
                  <a:schemeClr val="accent3"/>
                </a:solidFill>
              </a:rPr>
            </a:br>
            <a:r>
              <a:rPr lang="fr-FR" sz="4000" dirty="0" smtClean="0">
                <a:solidFill>
                  <a:schemeClr val="accent3"/>
                </a:solidFill>
              </a:rPr>
              <a:t>3/ Après</a:t>
            </a:r>
          </a:p>
        </p:txBody>
      </p:sp>
      <p:sp>
        <p:nvSpPr>
          <p:cNvPr id="4" name="Espace réservé du numéro de diapositive 3"/>
          <p:cNvSpPr>
            <a:spLocks noGrp="1"/>
          </p:cNvSpPr>
          <p:nvPr>
            <p:ph type="sldNum" sz="quarter" idx="12"/>
          </p:nvPr>
        </p:nvSpPr>
        <p:spPr/>
        <p:txBody>
          <a:bodyPr/>
          <a:lstStyle/>
          <a:p>
            <a:pPr>
              <a:defRPr/>
            </a:pPr>
            <a:fld id="{BF75F506-0D46-4657-AE21-7D6A950C5764}" type="slidenum">
              <a:rPr lang="fr-FR" smtClean="0"/>
              <a:pPr>
                <a:defRPr/>
              </a:pPr>
              <a:t>218</a:t>
            </a:fld>
            <a:endParaRPr lang="fr-FR"/>
          </a:p>
        </p:txBody>
      </p:sp>
    </p:spTree>
  </p:cSld>
  <p:clrMapOvr>
    <a:masterClrMapping/>
  </p:clrMapOvr>
  <p:transition>
    <p:cut/>
  </p:transition>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xfrm>
            <a:off x="755650" y="0"/>
            <a:ext cx="8213725" cy="668338"/>
          </a:xfrm>
          <a:noFill/>
        </p:spPr>
        <p:txBody>
          <a:bodyPr/>
          <a:lstStyle/>
          <a:p>
            <a:pPr eaLnBrk="1" hangingPunct="1"/>
            <a:r>
              <a:rPr lang="fr-FR" smtClean="0">
                <a:solidFill>
                  <a:schemeClr val="bg1"/>
                </a:solidFill>
              </a:rPr>
              <a:t>Mesure de l’efficacité des Relations Presse</a:t>
            </a:r>
          </a:p>
        </p:txBody>
      </p:sp>
      <p:sp>
        <p:nvSpPr>
          <p:cNvPr id="218115" name="Rectangle 3"/>
          <p:cNvSpPr>
            <a:spLocks noGrp="1" noChangeArrowheads="1"/>
          </p:cNvSpPr>
          <p:nvPr>
            <p:ph sz="quarter" idx="1"/>
          </p:nvPr>
        </p:nvSpPr>
        <p:spPr>
          <a:xfrm>
            <a:off x="1676400" y="1981200"/>
            <a:ext cx="7239000" cy="4114800"/>
          </a:xfrm>
        </p:spPr>
        <p:txBody>
          <a:bodyPr/>
          <a:lstStyle/>
          <a:p>
            <a:pPr eaLnBrk="1" hangingPunct="1"/>
            <a:r>
              <a:rPr lang="fr-FR" sz="3200" smtClean="0"/>
              <a:t>Opportunité de la mesure</a:t>
            </a:r>
            <a:br>
              <a:rPr lang="fr-FR" sz="3200" smtClean="0"/>
            </a:br>
            <a:r>
              <a:rPr lang="fr-FR" sz="2400" smtClean="0"/>
              <a:t>comparaison avec les dépenses de pub</a:t>
            </a:r>
            <a:br>
              <a:rPr lang="fr-FR" sz="2400" smtClean="0"/>
            </a:br>
            <a:endParaRPr lang="fr-FR" sz="2400" smtClean="0"/>
          </a:p>
          <a:p>
            <a:pPr eaLnBrk="1" hangingPunct="1"/>
            <a:r>
              <a:rPr lang="fr-FR" sz="3200" smtClean="0"/>
              <a:t>Quantification  : L’EAE</a:t>
            </a:r>
            <a:br>
              <a:rPr lang="fr-FR" sz="3200" smtClean="0"/>
            </a:br>
            <a:endParaRPr lang="fr-FR" sz="3200" smtClean="0"/>
          </a:p>
          <a:p>
            <a:pPr eaLnBrk="1" hangingPunct="1"/>
            <a:r>
              <a:rPr lang="fr-FR" sz="3200" smtClean="0"/>
              <a:t>Analyse d’image</a:t>
            </a:r>
          </a:p>
          <a:p>
            <a:pPr eaLnBrk="1" hangingPunct="1"/>
            <a:endParaRPr lang="fr-FR" sz="3200" smtClean="0"/>
          </a:p>
        </p:txBody>
      </p:sp>
      <p:sp>
        <p:nvSpPr>
          <p:cNvPr id="218116" name="AutoShape 4"/>
          <p:cNvSpPr>
            <a:spLocks noChangeArrowheads="1"/>
          </p:cNvSpPr>
          <p:nvPr/>
        </p:nvSpPr>
        <p:spPr bwMode="auto">
          <a:xfrm>
            <a:off x="762000" y="2133600"/>
            <a:ext cx="457200" cy="609600"/>
          </a:xfrm>
          <a:prstGeom prst="flowChartMultidocument">
            <a:avLst/>
          </a:prstGeom>
          <a:solidFill>
            <a:srgbClr val="0000CC"/>
          </a:solidFill>
          <a:ln w="9525">
            <a:solidFill>
              <a:schemeClr val="tx1"/>
            </a:solidFill>
            <a:miter lim="800000"/>
            <a:headEnd/>
            <a:tailEnd/>
          </a:ln>
        </p:spPr>
        <p:txBody>
          <a:bodyPr wrap="none" anchor="ctr"/>
          <a:lstStyle/>
          <a:p>
            <a:endParaRPr lang="fr-FR"/>
          </a:p>
        </p:txBody>
      </p:sp>
      <p:sp>
        <p:nvSpPr>
          <p:cNvPr id="5" name="Espace réservé du numéro de diapositive 4"/>
          <p:cNvSpPr>
            <a:spLocks noGrp="1"/>
          </p:cNvSpPr>
          <p:nvPr>
            <p:ph type="sldNum" sz="quarter" idx="12"/>
          </p:nvPr>
        </p:nvSpPr>
        <p:spPr/>
        <p:txBody>
          <a:bodyPr/>
          <a:lstStyle/>
          <a:p>
            <a:pPr>
              <a:defRPr/>
            </a:pPr>
            <a:fld id="{BF75F506-0D46-4657-AE21-7D6A950C5764}" type="slidenum">
              <a:rPr lang="fr-FR" smtClean="0"/>
              <a:pPr>
                <a:defRPr/>
              </a:pPr>
              <a:t>219</a:t>
            </a:fld>
            <a:endParaRPr lang="fr-FR"/>
          </a:p>
        </p:txBody>
      </p:sp>
    </p:spTree>
  </p:cSld>
  <p:clrMapOvr>
    <a:masterClrMapping/>
  </p:clrMapOvr>
  <p:transition>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28600" y="0"/>
            <a:ext cx="8915400" cy="711200"/>
          </a:xfrm>
        </p:spPr>
        <p:txBody>
          <a:bodyPr/>
          <a:lstStyle/>
          <a:p>
            <a:pPr eaLnBrk="1" hangingPunct="1"/>
            <a:r>
              <a:rPr lang="fr-FR" sz="2800" smtClean="0">
                <a:solidFill>
                  <a:schemeClr val="bg1"/>
                </a:solidFill>
              </a:rPr>
              <a:t>Nouveaux rapports de force   pour la communication</a:t>
            </a:r>
          </a:p>
        </p:txBody>
      </p:sp>
      <p:sp>
        <p:nvSpPr>
          <p:cNvPr id="37891" name="Rectangle 3"/>
          <p:cNvSpPr>
            <a:spLocks noGrp="1" noChangeArrowheads="1"/>
          </p:cNvSpPr>
          <p:nvPr>
            <p:ph sz="quarter" idx="1"/>
          </p:nvPr>
        </p:nvSpPr>
        <p:spPr>
          <a:xfrm>
            <a:off x="250825" y="1617663"/>
            <a:ext cx="3025775" cy="4833937"/>
          </a:xfrm>
        </p:spPr>
        <p:txBody>
          <a:bodyPr/>
          <a:lstStyle/>
          <a:p>
            <a:pPr eaLnBrk="1" hangingPunct="1">
              <a:buFont typeface="Wingdings" pitchFamily="2" charset="2"/>
              <a:buNone/>
            </a:pPr>
            <a:r>
              <a:rPr lang="fr-FR" sz="2400" smtClean="0">
                <a:solidFill>
                  <a:schemeClr val="tx2"/>
                </a:solidFill>
              </a:rPr>
              <a:t>Renforcée par </a:t>
            </a:r>
          </a:p>
          <a:p>
            <a:pPr eaLnBrk="1" hangingPunct="1"/>
            <a:r>
              <a:rPr lang="fr-FR" sz="2000" smtClean="0"/>
              <a:t>l’intégration au management </a:t>
            </a:r>
          </a:p>
          <a:p>
            <a:pPr eaLnBrk="1" hangingPunct="1"/>
            <a:endParaRPr lang="fr-FR" sz="2000" smtClean="0"/>
          </a:p>
          <a:p>
            <a:pPr eaLnBrk="1" hangingPunct="1"/>
            <a:r>
              <a:rPr lang="fr-FR" sz="2000" smtClean="0"/>
              <a:t>L’impact financier</a:t>
            </a:r>
            <a:br>
              <a:rPr lang="fr-FR" sz="2000" smtClean="0"/>
            </a:br>
            <a:r>
              <a:rPr lang="fr-FR" sz="2000" smtClean="0"/>
              <a:t> de l’image</a:t>
            </a:r>
          </a:p>
          <a:p>
            <a:pPr eaLnBrk="1" hangingPunct="1"/>
            <a:endParaRPr lang="fr-FR" sz="2000" smtClean="0"/>
          </a:p>
          <a:p>
            <a:pPr eaLnBrk="1" hangingPunct="1"/>
            <a:r>
              <a:rPr lang="fr-FR" sz="2000" smtClean="0"/>
              <a:t>La montée des contestations et des menaces</a:t>
            </a:r>
          </a:p>
          <a:p>
            <a:pPr eaLnBrk="1" hangingPunct="1"/>
            <a:endParaRPr lang="fr-FR" sz="2000" smtClean="0"/>
          </a:p>
          <a:p>
            <a:pPr eaLnBrk="1" hangingPunct="1"/>
            <a:r>
              <a:rPr lang="fr-FR" sz="2000" smtClean="0"/>
              <a:t>L’émergence de nouvelles tendances</a:t>
            </a:r>
          </a:p>
          <a:p>
            <a:pPr eaLnBrk="1" hangingPunct="1"/>
            <a:endParaRPr lang="fr-FR" sz="2000" smtClean="0"/>
          </a:p>
        </p:txBody>
      </p:sp>
      <p:sp>
        <p:nvSpPr>
          <p:cNvPr id="37892" name="Rectangle 4"/>
          <p:cNvSpPr>
            <a:spLocks noChangeArrowheads="1"/>
          </p:cNvSpPr>
          <p:nvPr/>
        </p:nvSpPr>
        <p:spPr bwMode="auto">
          <a:xfrm>
            <a:off x="6046788" y="1617663"/>
            <a:ext cx="3097212" cy="4906962"/>
          </a:xfrm>
          <a:prstGeom prst="rect">
            <a:avLst/>
          </a:prstGeom>
          <a:noFill/>
          <a:ln w="9525">
            <a:noFill/>
            <a:miter lim="800000"/>
            <a:headEnd/>
            <a:tailEnd/>
          </a:ln>
        </p:spPr>
        <p:txBody>
          <a:bodyPr lIns="92075" tIns="46038" rIns="92075" bIns="46038"/>
          <a:lstStyle/>
          <a:p>
            <a:pPr marL="342900" indent="-342900" algn="l">
              <a:lnSpc>
                <a:spcPct val="90000"/>
              </a:lnSpc>
              <a:spcBef>
                <a:spcPct val="20000"/>
              </a:spcBef>
              <a:buClr>
                <a:schemeClr val="hlink"/>
              </a:buClr>
              <a:buSzPct val="60000"/>
              <a:buFont typeface="Wingdings" pitchFamily="2" charset="2"/>
              <a:buChar char="n"/>
            </a:pPr>
            <a:r>
              <a:rPr lang="fr-FR" sz="2000" b="0">
                <a:solidFill>
                  <a:schemeClr val="tx2"/>
                </a:solidFill>
                <a:latin typeface="Arial" pitchFamily="34" charset="0"/>
              </a:rPr>
              <a:t>Fragilisée  par</a:t>
            </a:r>
            <a:r>
              <a:rPr lang="fr-FR" sz="2000" b="0">
                <a:latin typeface="Arial" pitchFamily="34" charset="0"/>
              </a:rPr>
              <a:t> le triomphe  de la finance et du marketing</a:t>
            </a:r>
          </a:p>
          <a:p>
            <a:pPr marL="342900" indent="-342900" algn="l">
              <a:lnSpc>
                <a:spcPct val="90000"/>
              </a:lnSpc>
              <a:spcBef>
                <a:spcPct val="20000"/>
              </a:spcBef>
              <a:buClr>
                <a:schemeClr val="hlink"/>
              </a:buClr>
              <a:buSzPct val="60000"/>
              <a:buFont typeface="Wingdings" pitchFamily="2" charset="2"/>
              <a:buChar char="n"/>
            </a:pPr>
            <a:endParaRPr lang="fr-FR" sz="2000" b="0">
              <a:latin typeface="Arial" pitchFamily="34" charset="0"/>
            </a:endParaRPr>
          </a:p>
          <a:p>
            <a:pPr marL="342900" indent="-342900" algn="l">
              <a:lnSpc>
                <a:spcPct val="90000"/>
              </a:lnSpc>
              <a:spcBef>
                <a:spcPct val="20000"/>
              </a:spcBef>
              <a:buClr>
                <a:schemeClr val="hlink"/>
              </a:buClr>
              <a:buSzPct val="60000"/>
              <a:buFont typeface="Wingdings" pitchFamily="2" charset="2"/>
              <a:buChar char="n"/>
            </a:pPr>
            <a:r>
              <a:rPr lang="fr-FR" sz="2000" b="0">
                <a:latin typeface="Arial" pitchFamily="34" charset="0"/>
              </a:rPr>
              <a:t>La surveillance interne contrôle de gestion, achats</a:t>
            </a:r>
          </a:p>
          <a:p>
            <a:pPr marL="342900" indent="-342900" algn="l">
              <a:lnSpc>
                <a:spcPct val="90000"/>
              </a:lnSpc>
              <a:spcBef>
                <a:spcPct val="20000"/>
              </a:spcBef>
              <a:buClr>
                <a:schemeClr val="hlink"/>
              </a:buClr>
              <a:buSzPct val="60000"/>
              <a:buFont typeface="Wingdings" pitchFamily="2" charset="2"/>
              <a:buChar char="n"/>
            </a:pPr>
            <a:endParaRPr lang="fr-FR" sz="2000" b="0">
              <a:latin typeface="Arial" pitchFamily="34" charset="0"/>
            </a:endParaRPr>
          </a:p>
          <a:p>
            <a:pPr marL="342900" indent="-342900" algn="l">
              <a:lnSpc>
                <a:spcPct val="90000"/>
              </a:lnSpc>
              <a:spcBef>
                <a:spcPct val="20000"/>
              </a:spcBef>
              <a:buClr>
                <a:schemeClr val="hlink"/>
              </a:buClr>
              <a:buSzPct val="60000"/>
              <a:buFont typeface="Wingdings" pitchFamily="2" charset="2"/>
              <a:buChar char="n"/>
            </a:pPr>
            <a:endParaRPr lang="fr-FR" sz="2000" b="0">
              <a:latin typeface="Arial" pitchFamily="34" charset="0"/>
            </a:endParaRPr>
          </a:p>
          <a:p>
            <a:pPr marL="342900" indent="-342900" algn="l">
              <a:lnSpc>
                <a:spcPct val="90000"/>
              </a:lnSpc>
              <a:spcBef>
                <a:spcPct val="20000"/>
              </a:spcBef>
              <a:buClr>
                <a:schemeClr val="hlink"/>
              </a:buClr>
              <a:buSzPct val="60000"/>
              <a:buFont typeface="Wingdings" pitchFamily="2" charset="2"/>
              <a:buChar char="n"/>
            </a:pPr>
            <a:r>
              <a:rPr lang="fr-FR" sz="2000" b="0">
                <a:latin typeface="Arial" pitchFamily="34" charset="0"/>
              </a:rPr>
              <a:t>Le zapping des nouvelles campagnes</a:t>
            </a:r>
          </a:p>
        </p:txBody>
      </p:sp>
      <p:sp>
        <p:nvSpPr>
          <p:cNvPr id="37893" name="Rectangle 5"/>
          <p:cNvSpPr>
            <a:spLocks noChangeArrowheads="1"/>
          </p:cNvSpPr>
          <p:nvPr/>
        </p:nvSpPr>
        <p:spPr bwMode="auto">
          <a:xfrm>
            <a:off x="3563938" y="2481263"/>
            <a:ext cx="2232025" cy="936625"/>
          </a:xfrm>
          <a:prstGeom prst="rect">
            <a:avLst/>
          </a:prstGeom>
          <a:noFill/>
          <a:ln w="12700">
            <a:solidFill>
              <a:schemeClr val="tx2"/>
            </a:solidFill>
            <a:miter lim="800000"/>
            <a:headEnd/>
            <a:tailEnd/>
          </a:ln>
        </p:spPr>
        <p:txBody>
          <a:bodyPr anchor="ctr">
            <a:spAutoFit/>
          </a:bodyPr>
          <a:lstStyle/>
          <a:p>
            <a:endParaRPr lang="fr-FR"/>
          </a:p>
        </p:txBody>
      </p:sp>
      <p:sp>
        <p:nvSpPr>
          <p:cNvPr id="37894" name="Text Box 6"/>
          <p:cNvSpPr txBox="1">
            <a:spLocks noChangeArrowheads="1"/>
          </p:cNvSpPr>
          <p:nvPr/>
        </p:nvSpPr>
        <p:spPr bwMode="auto">
          <a:xfrm>
            <a:off x="3419475" y="2481263"/>
            <a:ext cx="2552700" cy="822325"/>
          </a:xfrm>
          <a:prstGeom prst="rect">
            <a:avLst/>
          </a:prstGeom>
          <a:noFill/>
          <a:ln w="12700">
            <a:noFill/>
            <a:miter lim="800000"/>
            <a:headEnd/>
            <a:tailEnd/>
          </a:ln>
        </p:spPr>
        <p:txBody>
          <a:bodyPr>
            <a:spAutoFit/>
          </a:bodyPr>
          <a:lstStyle/>
          <a:p>
            <a:r>
              <a:rPr lang="fr-FR" sz="2400"/>
              <a:t>Fonction communication</a:t>
            </a:r>
          </a:p>
        </p:txBody>
      </p:sp>
      <p:sp>
        <p:nvSpPr>
          <p:cNvPr id="37895" name="Line 7"/>
          <p:cNvSpPr>
            <a:spLocks noChangeShapeType="1"/>
          </p:cNvSpPr>
          <p:nvPr/>
        </p:nvSpPr>
        <p:spPr bwMode="auto">
          <a:xfrm>
            <a:off x="2771775" y="1976438"/>
            <a:ext cx="792163" cy="360362"/>
          </a:xfrm>
          <a:prstGeom prst="line">
            <a:avLst/>
          </a:prstGeom>
          <a:noFill/>
          <a:ln w="38100">
            <a:solidFill>
              <a:schemeClr val="tx2"/>
            </a:solidFill>
            <a:round/>
            <a:headEnd/>
            <a:tailEnd type="triangle" w="med" len="med"/>
          </a:ln>
        </p:spPr>
        <p:txBody>
          <a:bodyPr>
            <a:spAutoFit/>
          </a:bodyPr>
          <a:lstStyle/>
          <a:p>
            <a:endParaRPr lang="fr-FR"/>
          </a:p>
        </p:txBody>
      </p:sp>
      <p:sp>
        <p:nvSpPr>
          <p:cNvPr id="37896" name="Line 9"/>
          <p:cNvSpPr>
            <a:spLocks noChangeShapeType="1"/>
          </p:cNvSpPr>
          <p:nvPr/>
        </p:nvSpPr>
        <p:spPr bwMode="auto">
          <a:xfrm flipV="1">
            <a:off x="2843213" y="3344863"/>
            <a:ext cx="576262" cy="144462"/>
          </a:xfrm>
          <a:prstGeom prst="line">
            <a:avLst/>
          </a:prstGeom>
          <a:noFill/>
          <a:ln w="38100">
            <a:solidFill>
              <a:schemeClr val="tx2"/>
            </a:solidFill>
            <a:round/>
            <a:headEnd/>
            <a:tailEnd type="triangle" w="med" len="med"/>
          </a:ln>
        </p:spPr>
        <p:txBody>
          <a:bodyPr>
            <a:spAutoFit/>
          </a:bodyPr>
          <a:lstStyle/>
          <a:p>
            <a:endParaRPr lang="fr-FR"/>
          </a:p>
        </p:txBody>
      </p:sp>
      <p:sp>
        <p:nvSpPr>
          <p:cNvPr id="37897" name="Line 10"/>
          <p:cNvSpPr>
            <a:spLocks noChangeShapeType="1"/>
          </p:cNvSpPr>
          <p:nvPr/>
        </p:nvSpPr>
        <p:spPr bwMode="auto">
          <a:xfrm flipV="1">
            <a:off x="2627313" y="3560763"/>
            <a:ext cx="1439862" cy="720725"/>
          </a:xfrm>
          <a:prstGeom prst="line">
            <a:avLst/>
          </a:prstGeom>
          <a:noFill/>
          <a:ln w="38100">
            <a:solidFill>
              <a:schemeClr val="tx2"/>
            </a:solidFill>
            <a:round/>
            <a:headEnd/>
            <a:tailEnd type="triangle" w="med" len="med"/>
          </a:ln>
        </p:spPr>
        <p:txBody>
          <a:bodyPr>
            <a:spAutoFit/>
          </a:bodyPr>
          <a:lstStyle/>
          <a:p>
            <a:endParaRPr lang="fr-FR"/>
          </a:p>
        </p:txBody>
      </p:sp>
      <p:sp>
        <p:nvSpPr>
          <p:cNvPr id="37898" name="Line 11"/>
          <p:cNvSpPr>
            <a:spLocks noChangeShapeType="1"/>
          </p:cNvSpPr>
          <p:nvPr/>
        </p:nvSpPr>
        <p:spPr bwMode="auto">
          <a:xfrm flipH="1" flipV="1">
            <a:off x="5724525" y="3489325"/>
            <a:ext cx="719138" cy="863600"/>
          </a:xfrm>
          <a:prstGeom prst="line">
            <a:avLst/>
          </a:prstGeom>
          <a:noFill/>
          <a:ln w="38100">
            <a:solidFill>
              <a:srgbClr val="CC3300"/>
            </a:solidFill>
            <a:round/>
            <a:headEnd/>
            <a:tailEnd type="triangle" w="med" len="med"/>
          </a:ln>
        </p:spPr>
        <p:txBody>
          <a:bodyPr>
            <a:spAutoFit/>
          </a:bodyPr>
          <a:lstStyle/>
          <a:p>
            <a:endParaRPr lang="fr-FR"/>
          </a:p>
        </p:txBody>
      </p:sp>
      <p:sp>
        <p:nvSpPr>
          <p:cNvPr id="37899" name="Line 12"/>
          <p:cNvSpPr>
            <a:spLocks noChangeShapeType="1"/>
          </p:cNvSpPr>
          <p:nvPr/>
        </p:nvSpPr>
        <p:spPr bwMode="auto">
          <a:xfrm flipV="1">
            <a:off x="2771775" y="3633788"/>
            <a:ext cx="1728788" cy="1944687"/>
          </a:xfrm>
          <a:prstGeom prst="line">
            <a:avLst/>
          </a:prstGeom>
          <a:noFill/>
          <a:ln w="38100">
            <a:solidFill>
              <a:schemeClr val="tx2"/>
            </a:solidFill>
            <a:round/>
            <a:headEnd/>
            <a:tailEnd type="triangle" w="med" len="med"/>
          </a:ln>
        </p:spPr>
        <p:txBody>
          <a:bodyPr>
            <a:spAutoFit/>
          </a:bodyPr>
          <a:lstStyle/>
          <a:p>
            <a:endParaRPr lang="fr-FR"/>
          </a:p>
        </p:txBody>
      </p:sp>
      <p:sp>
        <p:nvSpPr>
          <p:cNvPr id="37900" name="Line 13"/>
          <p:cNvSpPr>
            <a:spLocks noChangeShapeType="1"/>
          </p:cNvSpPr>
          <p:nvPr/>
        </p:nvSpPr>
        <p:spPr bwMode="auto">
          <a:xfrm flipH="1">
            <a:off x="5076825" y="1544638"/>
            <a:ext cx="1223963" cy="863600"/>
          </a:xfrm>
          <a:prstGeom prst="line">
            <a:avLst/>
          </a:prstGeom>
          <a:noFill/>
          <a:ln w="38100">
            <a:solidFill>
              <a:srgbClr val="CC3300"/>
            </a:solidFill>
            <a:round/>
            <a:headEnd/>
            <a:tailEnd type="triangle" w="med" len="med"/>
          </a:ln>
        </p:spPr>
        <p:txBody>
          <a:bodyPr>
            <a:spAutoFit/>
          </a:bodyPr>
          <a:lstStyle/>
          <a:p>
            <a:endParaRPr lang="fr-FR"/>
          </a:p>
        </p:txBody>
      </p:sp>
      <p:sp>
        <p:nvSpPr>
          <p:cNvPr id="37901" name="Line 14"/>
          <p:cNvSpPr>
            <a:spLocks noChangeShapeType="1"/>
          </p:cNvSpPr>
          <p:nvPr/>
        </p:nvSpPr>
        <p:spPr bwMode="auto">
          <a:xfrm flipH="1" flipV="1">
            <a:off x="5651500" y="2913063"/>
            <a:ext cx="719138" cy="73025"/>
          </a:xfrm>
          <a:prstGeom prst="line">
            <a:avLst/>
          </a:prstGeom>
          <a:noFill/>
          <a:ln w="38100">
            <a:solidFill>
              <a:srgbClr val="CC3300"/>
            </a:solidFill>
            <a:round/>
            <a:headEnd/>
            <a:tailEnd type="triangle" w="med" len="med"/>
          </a:ln>
        </p:spPr>
        <p:txBody>
          <a:bodyPr>
            <a:spAutoFit/>
          </a:bodyPr>
          <a:lstStyle/>
          <a:p>
            <a:endParaRPr lang="fr-FR"/>
          </a:p>
        </p:txBody>
      </p:sp>
      <p:sp>
        <p:nvSpPr>
          <p:cNvPr id="37902" name="Rectangle 15"/>
          <p:cNvSpPr>
            <a:spLocks noChangeArrowheads="1"/>
          </p:cNvSpPr>
          <p:nvPr/>
        </p:nvSpPr>
        <p:spPr bwMode="auto">
          <a:xfrm>
            <a:off x="2322513" y="6081713"/>
            <a:ext cx="5343525" cy="366712"/>
          </a:xfrm>
          <a:prstGeom prst="rect">
            <a:avLst/>
          </a:prstGeom>
          <a:noFill/>
          <a:ln w="12700">
            <a:noFill/>
            <a:miter lim="800000"/>
            <a:headEnd/>
            <a:tailEnd/>
          </a:ln>
        </p:spPr>
        <p:txBody>
          <a:bodyPr wrap="none">
            <a:spAutoFit/>
          </a:bodyPr>
          <a:lstStyle/>
          <a:p>
            <a:pPr>
              <a:spcBef>
                <a:spcPct val="20000"/>
              </a:spcBef>
              <a:buClr>
                <a:schemeClr val="hlink"/>
              </a:buClr>
              <a:buSzPct val="60000"/>
              <a:buFont typeface="Wingdings" pitchFamily="2" charset="2"/>
              <a:buChar char="n"/>
            </a:pPr>
            <a:r>
              <a:rPr lang="fr-FR" sz="1800" b="0"/>
              <a:t>T.Libaert  La communication la nouvelle donne 62</a:t>
            </a:r>
          </a:p>
        </p:txBody>
      </p:sp>
      <p:sp>
        <p:nvSpPr>
          <p:cNvPr id="15" name="Espace réservé du numéro de diapositive 14"/>
          <p:cNvSpPr>
            <a:spLocks noGrp="1"/>
          </p:cNvSpPr>
          <p:nvPr>
            <p:ph type="sldNum" sz="quarter" idx="12"/>
          </p:nvPr>
        </p:nvSpPr>
        <p:spPr/>
        <p:txBody>
          <a:bodyPr/>
          <a:lstStyle/>
          <a:p>
            <a:pPr>
              <a:defRPr/>
            </a:pPr>
            <a:fld id="{BF75F506-0D46-4657-AE21-7D6A950C5764}" type="slidenum">
              <a:rPr lang="fr-FR" smtClean="0"/>
              <a:pPr>
                <a:defRPr/>
              </a:pPr>
              <a:t>22</a:t>
            </a:fld>
            <a:endParaRPr lang="fr-FR"/>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à coins arrondis 6"/>
          <p:cNvSpPr/>
          <p:nvPr/>
        </p:nvSpPr>
        <p:spPr>
          <a:xfrm>
            <a:off x="179388" y="692150"/>
            <a:ext cx="8569325" cy="561657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a:p>
        </p:txBody>
      </p:sp>
      <p:sp>
        <p:nvSpPr>
          <p:cNvPr id="219139" name="Rectangle 2"/>
          <p:cNvSpPr>
            <a:spLocks noGrp="1" noChangeArrowheads="1"/>
          </p:cNvSpPr>
          <p:nvPr>
            <p:ph type="title"/>
          </p:nvPr>
        </p:nvSpPr>
        <p:spPr>
          <a:xfrm>
            <a:off x="1331913" y="1052513"/>
            <a:ext cx="6096000" cy="698500"/>
          </a:xfrm>
          <a:noFill/>
        </p:spPr>
        <p:txBody>
          <a:bodyPr/>
          <a:lstStyle/>
          <a:p>
            <a:pPr eaLnBrk="1" hangingPunct="1"/>
            <a:r>
              <a:rPr lang="fr-FR" smtClean="0">
                <a:solidFill>
                  <a:srgbClr val="8C438F"/>
                </a:solidFill>
              </a:rPr>
              <a:t>Le coût de la Pub</a:t>
            </a:r>
          </a:p>
        </p:txBody>
      </p:sp>
      <p:sp>
        <p:nvSpPr>
          <p:cNvPr id="219140" name="Rectangle 3"/>
          <p:cNvSpPr>
            <a:spLocks noGrp="1" noChangeArrowheads="1"/>
          </p:cNvSpPr>
          <p:nvPr>
            <p:ph sz="quarter" idx="1"/>
          </p:nvPr>
        </p:nvSpPr>
        <p:spPr>
          <a:xfrm>
            <a:off x="0" y="1981200"/>
            <a:ext cx="9144000" cy="3032125"/>
          </a:xfrm>
        </p:spPr>
        <p:txBody>
          <a:bodyPr/>
          <a:lstStyle/>
          <a:p>
            <a:pPr eaLnBrk="1" hangingPunct="1">
              <a:buSzTx/>
              <a:buFont typeface="Wingdings" pitchFamily="2" charset="2"/>
              <a:buNone/>
            </a:pPr>
            <a:r>
              <a:rPr lang="fr-FR" sz="2000" b="1" smtClean="0">
                <a:solidFill>
                  <a:srgbClr val="FFFF99"/>
                </a:solidFill>
              </a:rPr>
              <a:t>Télévision</a:t>
            </a:r>
            <a:r>
              <a:rPr lang="fr-FR" sz="2000" smtClean="0"/>
              <a:t>			</a:t>
            </a:r>
            <a:r>
              <a:rPr lang="fr-FR" sz="2000" b="1" smtClean="0">
                <a:solidFill>
                  <a:srgbClr val="FFFF99"/>
                </a:solidFill>
              </a:rPr>
              <a:t>Radio</a:t>
            </a:r>
            <a:r>
              <a:rPr lang="fr-FR" sz="2000" smtClean="0"/>
              <a:t> 			</a:t>
            </a:r>
            <a:r>
              <a:rPr lang="fr-FR" sz="2000" b="1" smtClean="0">
                <a:solidFill>
                  <a:srgbClr val="FFFF99"/>
                </a:solidFill>
              </a:rPr>
              <a:t>Presse</a:t>
            </a:r>
          </a:p>
          <a:p>
            <a:pPr eaLnBrk="1" hangingPunct="1">
              <a:buSzTx/>
              <a:buFont typeface="Wingdings" pitchFamily="2" charset="2"/>
              <a:buNone/>
            </a:pPr>
            <a:r>
              <a:rPr lang="fr-FR" sz="2000" smtClean="0"/>
              <a:t>Peugeot   		1,6 	Fjord		0,997	Lidl		3,3</a:t>
            </a:r>
          </a:p>
          <a:p>
            <a:pPr eaLnBrk="1" hangingPunct="1">
              <a:buSzTx/>
              <a:buFont typeface="Wingdings" pitchFamily="2" charset="2"/>
              <a:buNone/>
            </a:pPr>
            <a:r>
              <a:rPr lang="fr-FR" sz="2000" smtClean="0"/>
              <a:t>Ford   			1,6 	Renault	0,995	Orange	3,2</a:t>
            </a:r>
          </a:p>
          <a:p>
            <a:pPr eaLnBrk="1" hangingPunct="1">
              <a:buSzTx/>
              <a:buFont typeface="Wingdings" pitchFamily="2" charset="2"/>
              <a:buNone/>
            </a:pPr>
            <a:r>
              <a:rPr lang="fr-FR" sz="2000" smtClean="0"/>
              <a:t>M6			1,4	Jockey	0,961	</a:t>
            </a:r>
            <a:r>
              <a:rPr lang="fr-FR" sz="1600" smtClean="0"/>
              <a:t>Crédit Agricole</a:t>
            </a:r>
            <a:r>
              <a:rPr lang="fr-FR" sz="2000" smtClean="0"/>
              <a:t> 	2,9</a:t>
            </a:r>
          </a:p>
          <a:p>
            <a:pPr eaLnBrk="1" hangingPunct="1">
              <a:buSzTx/>
              <a:buFont typeface="Wingdings" pitchFamily="2" charset="2"/>
              <a:buNone/>
            </a:pPr>
            <a:r>
              <a:rPr lang="fr-FR" sz="2000" smtClean="0"/>
              <a:t>L’Univers de Jeux	1,2	BUT		0,8 31	Renault (</a:t>
            </a:r>
            <a:r>
              <a:rPr lang="fr-FR" sz="1600" smtClean="0"/>
              <a:t>VelS)</a:t>
            </a:r>
            <a:r>
              <a:rPr lang="fr-FR" sz="2000" smtClean="0"/>
              <a:t>	2,8</a:t>
            </a:r>
          </a:p>
          <a:p>
            <a:pPr eaLnBrk="1" hangingPunct="1">
              <a:buSzTx/>
              <a:buFont typeface="Wingdings" pitchFamily="2" charset="2"/>
              <a:buNone/>
            </a:pPr>
            <a:r>
              <a:rPr lang="fr-FR" sz="2000" smtClean="0"/>
              <a:t>BNP			1,2</a:t>
            </a:r>
          </a:p>
        </p:txBody>
      </p:sp>
      <p:sp>
        <p:nvSpPr>
          <p:cNvPr id="219141" name="Line 4"/>
          <p:cNvSpPr>
            <a:spLocks noChangeShapeType="1"/>
          </p:cNvSpPr>
          <p:nvPr/>
        </p:nvSpPr>
        <p:spPr bwMode="auto">
          <a:xfrm>
            <a:off x="3348038" y="1989138"/>
            <a:ext cx="0" cy="2160587"/>
          </a:xfrm>
          <a:prstGeom prst="line">
            <a:avLst/>
          </a:prstGeom>
          <a:noFill/>
          <a:ln w="9525">
            <a:solidFill>
              <a:schemeClr val="tx1"/>
            </a:solidFill>
            <a:round/>
            <a:headEnd/>
            <a:tailEnd/>
          </a:ln>
        </p:spPr>
        <p:txBody>
          <a:bodyPr/>
          <a:lstStyle/>
          <a:p>
            <a:endParaRPr lang="fr-FR"/>
          </a:p>
        </p:txBody>
      </p:sp>
      <p:sp>
        <p:nvSpPr>
          <p:cNvPr id="219142" name="Line 5"/>
          <p:cNvSpPr>
            <a:spLocks noChangeShapeType="1"/>
          </p:cNvSpPr>
          <p:nvPr/>
        </p:nvSpPr>
        <p:spPr bwMode="auto">
          <a:xfrm>
            <a:off x="6443663" y="1989138"/>
            <a:ext cx="0" cy="2160587"/>
          </a:xfrm>
          <a:prstGeom prst="line">
            <a:avLst/>
          </a:prstGeom>
          <a:noFill/>
          <a:ln w="9525">
            <a:solidFill>
              <a:schemeClr val="tx1"/>
            </a:solidFill>
            <a:round/>
            <a:headEnd/>
            <a:tailEnd/>
          </a:ln>
        </p:spPr>
        <p:txBody>
          <a:bodyPr/>
          <a:lstStyle/>
          <a:p>
            <a:endParaRPr lang="fr-FR"/>
          </a:p>
        </p:txBody>
      </p:sp>
      <p:sp>
        <p:nvSpPr>
          <p:cNvPr id="219143" name="Text Box 6"/>
          <p:cNvSpPr txBox="1">
            <a:spLocks noChangeArrowheads="1"/>
          </p:cNvSpPr>
          <p:nvPr/>
        </p:nvSpPr>
        <p:spPr bwMode="auto">
          <a:xfrm>
            <a:off x="0" y="5229225"/>
            <a:ext cx="3887788" cy="1038225"/>
          </a:xfrm>
          <a:prstGeom prst="rect">
            <a:avLst/>
          </a:prstGeom>
          <a:noFill/>
          <a:ln w="12700">
            <a:noFill/>
            <a:miter lim="800000"/>
            <a:headEnd/>
            <a:tailEnd/>
          </a:ln>
        </p:spPr>
        <p:txBody>
          <a:bodyPr wrap="none">
            <a:spAutoFit/>
          </a:bodyPr>
          <a:lstStyle/>
          <a:p>
            <a:pPr algn="l"/>
            <a:r>
              <a:rPr lang="fr-FR" sz="2000" b="0"/>
              <a:t>En millions d’€</a:t>
            </a:r>
          </a:p>
          <a:p>
            <a:pPr algn="l"/>
            <a:r>
              <a:rPr lang="fr-FR" b="0"/>
              <a:t>Stratégies Février 2003</a:t>
            </a:r>
          </a:p>
        </p:txBody>
      </p:sp>
      <p:sp>
        <p:nvSpPr>
          <p:cNvPr id="8" name="Espace réservé du numéro de diapositive 7"/>
          <p:cNvSpPr>
            <a:spLocks noGrp="1"/>
          </p:cNvSpPr>
          <p:nvPr>
            <p:ph type="sldNum" sz="quarter" idx="12"/>
          </p:nvPr>
        </p:nvSpPr>
        <p:spPr/>
        <p:txBody>
          <a:bodyPr/>
          <a:lstStyle/>
          <a:p>
            <a:pPr>
              <a:defRPr/>
            </a:pPr>
            <a:fld id="{BF75F506-0D46-4657-AE21-7D6A950C5764}" type="slidenum">
              <a:rPr lang="fr-FR" smtClean="0"/>
              <a:pPr>
                <a:defRPr/>
              </a:pPr>
              <a:t>220</a:t>
            </a:fld>
            <a:endParaRPr lang="fr-FR"/>
          </a:p>
        </p:txBody>
      </p:sp>
    </p:spTree>
  </p:cSld>
  <p:clrMapOvr>
    <a:masterClrMapping/>
  </p:clrMapOvr>
  <p:transition>
    <p:cut/>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684213" y="0"/>
            <a:ext cx="8070850" cy="620713"/>
          </a:xfrm>
          <a:noFill/>
        </p:spPr>
        <p:txBody>
          <a:bodyPr/>
          <a:lstStyle/>
          <a:p>
            <a:pPr eaLnBrk="1" hangingPunct="1"/>
            <a:r>
              <a:rPr lang="fr-FR" smtClean="0">
                <a:solidFill>
                  <a:schemeClr val="bg1"/>
                </a:solidFill>
              </a:rPr>
              <a:t>Le coût médias hors média</a:t>
            </a:r>
          </a:p>
        </p:txBody>
      </p:sp>
      <p:sp>
        <p:nvSpPr>
          <p:cNvPr id="220163" name="Rectangle 7"/>
          <p:cNvSpPr>
            <a:spLocks noGrp="1" noChangeArrowheads="1"/>
          </p:cNvSpPr>
          <p:nvPr>
            <p:ph sz="quarter" idx="1"/>
          </p:nvPr>
        </p:nvSpPr>
        <p:spPr>
          <a:xfrm>
            <a:off x="755650" y="1557338"/>
            <a:ext cx="7848600" cy="4751387"/>
          </a:xfrm>
        </p:spPr>
        <p:txBody>
          <a:bodyPr/>
          <a:lstStyle/>
          <a:p>
            <a:pPr eaLnBrk="1" hangingPunct="1">
              <a:lnSpc>
                <a:spcPct val="80000"/>
              </a:lnSpc>
            </a:pPr>
            <a:r>
              <a:rPr lang="fr-FR" sz="3600" smtClean="0"/>
              <a:t>Médias  : 36%</a:t>
            </a:r>
          </a:p>
          <a:p>
            <a:pPr eaLnBrk="1" hangingPunct="1">
              <a:lnSpc>
                <a:spcPct val="80000"/>
              </a:lnSpc>
            </a:pPr>
            <a:r>
              <a:rPr lang="fr-FR" sz="3600" smtClean="0"/>
              <a:t>Marketing direct : 50%</a:t>
            </a:r>
          </a:p>
          <a:p>
            <a:pPr eaLnBrk="1" hangingPunct="1">
              <a:lnSpc>
                <a:spcPct val="80000"/>
              </a:lnSpc>
            </a:pPr>
            <a:r>
              <a:rPr lang="fr-FR" sz="3600" smtClean="0"/>
              <a:t>Promotion : 25%</a:t>
            </a:r>
          </a:p>
          <a:p>
            <a:pPr eaLnBrk="1" hangingPunct="1">
              <a:lnSpc>
                <a:spcPct val="80000"/>
              </a:lnSpc>
            </a:pPr>
            <a:r>
              <a:rPr lang="fr-FR" sz="3600" smtClean="0"/>
              <a:t>Publicité événementielle :11,5%</a:t>
            </a:r>
          </a:p>
          <a:p>
            <a:pPr eaLnBrk="1" hangingPunct="1">
              <a:lnSpc>
                <a:spcPct val="80000"/>
              </a:lnSpc>
            </a:pPr>
            <a:r>
              <a:rPr lang="fr-FR" sz="3600" smtClean="0"/>
              <a:t>RP : 9%</a:t>
            </a:r>
          </a:p>
          <a:p>
            <a:pPr eaLnBrk="1" hangingPunct="1">
              <a:lnSpc>
                <a:spcPct val="80000"/>
              </a:lnSpc>
            </a:pPr>
            <a:r>
              <a:rPr lang="fr-FR" sz="3600" smtClean="0"/>
              <a:t>Annuaires &amp; imprimés  : 4%</a:t>
            </a:r>
            <a:br>
              <a:rPr lang="fr-FR" sz="3600" smtClean="0"/>
            </a:br>
            <a:r>
              <a:rPr lang="fr-FR" sz="1400" smtClean="0"/>
              <a:t/>
            </a:r>
            <a:br>
              <a:rPr lang="fr-FR" sz="1400" smtClean="0"/>
            </a:br>
            <a:r>
              <a:rPr lang="fr-FR" sz="1400" smtClean="0"/>
              <a:t/>
            </a:r>
            <a:br>
              <a:rPr lang="fr-FR" sz="1400" smtClean="0"/>
            </a:br>
            <a:r>
              <a:rPr lang="fr-FR" sz="1400" smtClean="0"/>
              <a:t/>
            </a:r>
            <a:br>
              <a:rPr lang="fr-FR" sz="1400" smtClean="0"/>
            </a:br>
            <a:r>
              <a:rPr lang="fr-FR" sz="1400" smtClean="0"/>
              <a:t/>
            </a:r>
            <a:br>
              <a:rPr lang="fr-FR" sz="1400" smtClean="0"/>
            </a:br>
            <a:r>
              <a:rPr lang="fr-FR" sz="1400" smtClean="0"/>
              <a:t/>
            </a:r>
            <a:br>
              <a:rPr lang="fr-FR" sz="1400" smtClean="0"/>
            </a:br>
            <a:r>
              <a:rPr lang="fr-FR" sz="1400" smtClean="0"/>
              <a:t>Dominique Scalia le management de la communication globale Ed Demos  2001</a:t>
            </a:r>
          </a:p>
          <a:p>
            <a:pPr eaLnBrk="1" hangingPunct="1">
              <a:lnSpc>
                <a:spcPct val="80000"/>
              </a:lnSpc>
            </a:pPr>
            <a:endParaRPr lang="fr-FR" sz="1400" smtClean="0"/>
          </a:p>
        </p:txBody>
      </p:sp>
      <p:sp>
        <p:nvSpPr>
          <p:cNvPr id="4" name="Espace réservé du numéro de diapositive 3"/>
          <p:cNvSpPr>
            <a:spLocks noGrp="1"/>
          </p:cNvSpPr>
          <p:nvPr>
            <p:ph type="sldNum" sz="quarter" idx="12"/>
          </p:nvPr>
        </p:nvSpPr>
        <p:spPr/>
        <p:txBody>
          <a:bodyPr/>
          <a:lstStyle/>
          <a:p>
            <a:pPr>
              <a:defRPr/>
            </a:pPr>
            <a:fld id="{BF75F506-0D46-4657-AE21-7D6A950C5764}" type="slidenum">
              <a:rPr lang="fr-FR" smtClean="0"/>
              <a:pPr>
                <a:defRPr/>
              </a:pPr>
              <a:t>221</a:t>
            </a:fld>
            <a:endParaRPr lang="fr-FR"/>
          </a:p>
        </p:txBody>
      </p:sp>
    </p:spTree>
  </p:cSld>
  <p:clrMapOvr>
    <a:masterClrMapping/>
  </p:clrMapOvr>
  <p:transition>
    <p:cut/>
  </p:transition>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0" y="-152400"/>
            <a:ext cx="8897938" cy="1066800"/>
          </a:xfrm>
        </p:spPr>
        <p:txBody>
          <a:bodyPr>
            <a:normAutofit fontScale="90000"/>
          </a:bodyPr>
          <a:lstStyle/>
          <a:p>
            <a:pPr eaLnBrk="1" fontAlgn="auto" hangingPunct="1">
              <a:spcAft>
                <a:spcPts val="0"/>
              </a:spcAft>
              <a:defRPr/>
            </a:pPr>
            <a:r>
              <a:rPr lang="fr-FR" smtClean="0"/>
              <a:t> </a:t>
            </a:r>
            <a:r>
              <a:rPr lang="fr-FR" sz="4400" smtClean="0"/>
              <a:t>Les dépenses de publicité par secteur</a:t>
            </a:r>
          </a:p>
        </p:txBody>
      </p:sp>
      <p:sp>
        <p:nvSpPr>
          <p:cNvPr id="221187" name="Rectangle 3"/>
          <p:cNvSpPr>
            <a:spLocks noGrp="1" noChangeArrowheads="1"/>
          </p:cNvSpPr>
          <p:nvPr>
            <p:ph sz="quarter" idx="1"/>
          </p:nvPr>
        </p:nvSpPr>
        <p:spPr>
          <a:xfrm>
            <a:off x="2819400" y="533400"/>
            <a:ext cx="6096000" cy="5562600"/>
          </a:xfrm>
        </p:spPr>
        <p:txBody>
          <a:bodyPr/>
          <a:lstStyle/>
          <a:p>
            <a:pPr eaLnBrk="1" hangingPunct="1"/>
            <a:r>
              <a:rPr lang="fr-FR" smtClean="0"/>
              <a:t> </a:t>
            </a:r>
          </a:p>
        </p:txBody>
      </p:sp>
      <p:pic>
        <p:nvPicPr>
          <p:cNvPr id="221188" name="Picture 16"/>
          <p:cNvPicPr>
            <a:picLocks noChangeAspect="1" noChangeArrowheads="1"/>
          </p:cNvPicPr>
          <p:nvPr/>
        </p:nvPicPr>
        <p:blipFill>
          <a:blip r:embed="rId3" cstate="print"/>
          <a:srcRect l="15625" t="20309" r="38281" b="15591"/>
          <a:stretch>
            <a:fillRect/>
          </a:stretch>
        </p:blipFill>
        <p:spPr bwMode="auto">
          <a:xfrm>
            <a:off x="685800" y="685800"/>
            <a:ext cx="7399338" cy="6172200"/>
          </a:xfrm>
          <a:prstGeom prst="rect">
            <a:avLst/>
          </a:prstGeom>
          <a:noFill/>
          <a:ln w="9525">
            <a:noFill/>
            <a:miter lim="800000"/>
            <a:headEnd/>
            <a:tailEnd/>
          </a:ln>
        </p:spPr>
      </p:pic>
      <p:sp>
        <p:nvSpPr>
          <p:cNvPr id="5" name="Espace réservé du numéro de diapositive 4"/>
          <p:cNvSpPr>
            <a:spLocks noGrp="1"/>
          </p:cNvSpPr>
          <p:nvPr>
            <p:ph type="sldNum" sz="quarter" idx="12"/>
          </p:nvPr>
        </p:nvSpPr>
        <p:spPr/>
        <p:txBody>
          <a:bodyPr/>
          <a:lstStyle/>
          <a:p>
            <a:pPr>
              <a:defRPr/>
            </a:pPr>
            <a:fld id="{BF75F506-0D46-4657-AE21-7D6A950C5764}" type="slidenum">
              <a:rPr lang="fr-FR" smtClean="0"/>
              <a:pPr>
                <a:defRPr/>
              </a:pPr>
              <a:t>222</a:t>
            </a:fld>
            <a:endParaRPr lang="fr-FR"/>
          </a:p>
        </p:txBody>
      </p:sp>
    </p:spTree>
  </p:cSld>
  <p:clrMapOvr>
    <a:masterClrMapping/>
  </p:clrMapOvr>
  <p:transition>
    <p:cut/>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228600" y="0"/>
            <a:ext cx="8516938" cy="1293813"/>
          </a:xfrm>
          <a:noFill/>
        </p:spPr>
        <p:txBody>
          <a:bodyPr/>
          <a:lstStyle/>
          <a:p>
            <a:pPr eaLnBrk="1" hangingPunct="1"/>
            <a:r>
              <a:rPr lang="fr-FR" smtClean="0">
                <a:solidFill>
                  <a:srgbClr val="8C438F"/>
                </a:solidFill>
              </a:rPr>
              <a:t> Tarifs presse quotidienne</a:t>
            </a:r>
            <a:br>
              <a:rPr lang="fr-FR" smtClean="0">
                <a:solidFill>
                  <a:srgbClr val="8C438F"/>
                </a:solidFill>
              </a:rPr>
            </a:br>
            <a:r>
              <a:rPr lang="fr-FR" smtClean="0">
                <a:solidFill>
                  <a:srgbClr val="8C438F"/>
                </a:solidFill>
              </a:rPr>
              <a:t> </a:t>
            </a:r>
            <a:r>
              <a:rPr lang="fr-FR" sz="4000" smtClean="0">
                <a:solidFill>
                  <a:srgbClr val="8C438F"/>
                </a:solidFill>
              </a:rPr>
              <a:t>(source médiapoche)</a:t>
            </a:r>
          </a:p>
        </p:txBody>
      </p:sp>
      <p:pic>
        <p:nvPicPr>
          <p:cNvPr id="222211" name="Picture 3"/>
          <p:cNvPicPr>
            <a:picLocks noChangeAspect="1" noChangeArrowheads="1"/>
          </p:cNvPicPr>
          <p:nvPr/>
        </p:nvPicPr>
        <p:blipFill>
          <a:blip r:embed="rId3" cstate="print"/>
          <a:srcRect t="34364" r="35938" b="13441"/>
          <a:stretch>
            <a:fillRect/>
          </a:stretch>
        </p:blipFill>
        <p:spPr bwMode="auto">
          <a:xfrm>
            <a:off x="0" y="1398588"/>
            <a:ext cx="9144000" cy="5411787"/>
          </a:xfrm>
          <a:prstGeom prst="rect">
            <a:avLst/>
          </a:prstGeom>
          <a:noFill/>
          <a:ln w="9525">
            <a:noFill/>
            <a:miter lim="800000"/>
            <a:headEnd/>
            <a:tailEnd/>
          </a:ln>
        </p:spPr>
      </p:pic>
      <p:sp>
        <p:nvSpPr>
          <p:cNvPr id="4" name="Espace réservé du numéro de diapositive 3"/>
          <p:cNvSpPr>
            <a:spLocks noGrp="1"/>
          </p:cNvSpPr>
          <p:nvPr>
            <p:ph type="sldNum" sz="quarter" idx="12"/>
          </p:nvPr>
        </p:nvSpPr>
        <p:spPr/>
        <p:txBody>
          <a:bodyPr/>
          <a:lstStyle/>
          <a:p>
            <a:pPr>
              <a:defRPr/>
            </a:pPr>
            <a:fld id="{BF75F506-0D46-4657-AE21-7D6A950C5764}" type="slidenum">
              <a:rPr lang="fr-FR" smtClean="0"/>
              <a:pPr>
                <a:defRPr/>
              </a:pPr>
              <a:t>223</a:t>
            </a:fld>
            <a:endParaRPr lang="fr-FR"/>
          </a:p>
        </p:txBody>
      </p:sp>
    </p:spTree>
  </p:cSld>
  <p:clrMapOvr>
    <a:masterClrMapping/>
  </p:clrMapOvr>
  <p:transition>
    <p:cut/>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228600" y="0"/>
            <a:ext cx="8516938" cy="1293813"/>
          </a:xfrm>
          <a:noFill/>
        </p:spPr>
        <p:txBody>
          <a:bodyPr/>
          <a:lstStyle/>
          <a:p>
            <a:pPr eaLnBrk="1" hangingPunct="1"/>
            <a:r>
              <a:rPr lang="fr-FR" smtClean="0">
                <a:solidFill>
                  <a:srgbClr val="8C438F"/>
                </a:solidFill>
              </a:rPr>
              <a:t> Tarifs presse magazine</a:t>
            </a:r>
            <a:br>
              <a:rPr lang="fr-FR" smtClean="0">
                <a:solidFill>
                  <a:srgbClr val="8C438F"/>
                </a:solidFill>
              </a:rPr>
            </a:br>
            <a:r>
              <a:rPr lang="fr-FR" smtClean="0">
                <a:solidFill>
                  <a:srgbClr val="8C438F"/>
                </a:solidFill>
              </a:rPr>
              <a:t> </a:t>
            </a:r>
            <a:r>
              <a:rPr lang="fr-FR" sz="4000" smtClean="0">
                <a:solidFill>
                  <a:srgbClr val="8C438F"/>
                </a:solidFill>
              </a:rPr>
              <a:t>(source médiapoche)</a:t>
            </a:r>
          </a:p>
        </p:txBody>
      </p:sp>
      <p:pic>
        <p:nvPicPr>
          <p:cNvPr id="223235" name="Picture 3"/>
          <p:cNvPicPr>
            <a:picLocks noChangeAspect="1" noChangeArrowheads="1"/>
          </p:cNvPicPr>
          <p:nvPr/>
        </p:nvPicPr>
        <p:blipFill>
          <a:blip r:embed="rId3" cstate="print"/>
          <a:srcRect t="33871" r="34375" b="14516"/>
          <a:stretch>
            <a:fillRect/>
          </a:stretch>
        </p:blipFill>
        <p:spPr bwMode="auto">
          <a:xfrm>
            <a:off x="0" y="1196975"/>
            <a:ext cx="9144000" cy="5661025"/>
          </a:xfrm>
          <a:prstGeom prst="rect">
            <a:avLst/>
          </a:prstGeom>
          <a:noFill/>
          <a:ln w="9525">
            <a:noFill/>
            <a:miter lim="800000"/>
            <a:headEnd/>
            <a:tailEnd/>
          </a:ln>
        </p:spPr>
      </p:pic>
      <p:sp>
        <p:nvSpPr>
          <p:cNvPr id="4" name="Espace réservé du numéro de diapositive 3"/>
          <p:cNvSpPr>
            <a:spLocks noGrp="1"/>
          </p:cNvSpPr>
          <p:nvPr>
            <p:ph type="sldNum" sz="quarter" idx="12"/>
          </p:nvPr>
        </p:nvSpPr>
        <p:spPr/>
        <p:txBody>
          <a:bodyPr/>
          <a:lstStyle/>
          <a:p>
            <a:pPr>
              <a:defRPr/>
            </a:pPr>
            <a:fld id="{BF75F506-0D46-4657-AE21-7D6A950C5764}" type="slidenum">
              <a:rPr lang="fr-FR" smtClean="0"/>
              <a:pPr>
                <a:defRPr/>
              </a:pPr>
              <a:t>224</a:t>
            </a:fld>
            <a:endParaRPr lang="fr-FR"/>
          </a:p>
        </p:txBody>
      </p:sp>
    </p:spTree>
  </p:cSld>
  <p:clrMapOvr>
    <a:masterClrMapping/>
  </p:clrMapOvr>
  <p:transition>
    <p:cut/>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a:xfrm>
            <a:off x="395288" y="0"/>
            <a:ext cx="8286750" cy="627063"/>
          </a:xfrm>
          <a:noFill/>
        </p:spPr>
        <p:txBody>
          <a:bodyPr/>
          <a:lstStyle/>
          <a:p>
            <a:pPr eaLnBrk="1" hangingPunct="1"/>
            <a:r>
              <a:rPr lang="fr-FR" smtClean="0">
                <a:solidFill>
                  <a:srgbClr val="8C438F"/>
                </a:solidFill>
              </a:rPr>
              <a:t> </a:t>
            </a:r>
            <a:r>
              <a:rPr lang="fr-FR" smtClean="0">
                <a:solidFill>
                  <a:schemeClr val="bg1"/>
                </a:solidFill>
              </a:rPr>
              <a:t>Le retour de l’information dans l’entreprise</a:t>
            </a:r>
          </a:p>
        </p:txBody>
      </p:sp>
      <p:sp>
        <p:nvSpPr>
          <p:cNvPr id="224259" name="Rectangle 3"/>
          <p:cNvSpPr>
            <a:spLocks noGrp="1" noChangeArrowheads="1"/>
          </p:cNvSpPr>
          <p:nvPr>
            <p:ph sz="quarter" idx="1"/>
          </p:nvPr>
        </p:nvSpPr>
        <p:spPr>
          <a:xfrm>
            <a:off x="323850" y="2286000"/>
            <a:ext cx="8504238" cy="1358900"/>
          </a:xfrm>
        </p:spPr>
        <p:txBody>
          <a:bodyPr/>
          <a:lstStyle/>
          <a:p>
            <a:pPr eaLnBrk="1" hangingPunct="1"/>
            <a:r>
              <a:rPr lang="fr-FR" smtClean="0"/>
              <a:t>Aide à la prise de décision</a:t>
            </a:r>
          </a:p>
          <a:p>
            <a:pPr eaLnBrk="1" hangingPunct="1"/>
            <a:r>
              <a:rPr lang="fr-FR" smtClean="0"/>
              <a:t>Outil de management</a:t>
            </a:r>
          </a:p>
          <a:p>
            <a:pPr eaLnBrk="1" hangingPunct="1"/>
            <a:endParaRPr lang="fr-FR" smtClean="0"/>
          </a:p>
        </p:txBody>
      </p:sp>
      <p:sp>
        <p:nvSpPr>
          <p:cNvPr id="4" name="Espace réservé du numéro de diapositive 3"/>
          <p:cNvSpPr>
            <a:spLocks noGrp="1"/>
          </p:cNvSpPr>
          <p:nvPr>
            <p:ph type="sldNum" sz="quarter" idx="12"/>
          </p:nvPr>
        </p:nvSpPr>
        <p:spPr/>
        <p:txBody>
          <a:bodyPr/>
          <a:lstStyle/>
          <a:p>
            <a:pPr>
              <a:defRPr/>
            </a:pPr>
            <a:fld id="{BF75F506-0D46-4657-AE21-7D6A950C5764}" type="slidenum">
              <a:rPr lang="fr-FR" smtClean="0"/>
              <a:pPr>
                <a:defRPr/>
              </a:pPr>
              <a:t>225</a:t>
            </a:fld>
            <a:endParaRPr lang="fr-FR"/>
          </a:p>
        </p:txBody>
      </p:sp>
    </p:spTree>
  </p:cSld>
  <p:clrMapOvr>
    <a:masterClrMapping/>
  </p:clrMapOvr>
  <p:transition>
    <p:cut/>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827088" y="0"/>
            <a:ext cx="7221537" cy="627063"/>
          </a:xfrm>
          <a:noFill/>
        </p:spPr>
        <p:txBody>
          <a:bodyPr/>
          <a:lstStyle/>
          <a:p>
            <a:pPr eaLnBrk="1" hangingPunct="1"/>
            <a:r>
              <a:rPr lang="fr-FR" smtClean="0">
                <a:solidFill>
                  <a:srgbClr val="8C438F"/>
                </a:solidFill>
              </a:rPr>
              <a:t> </a:t>
            </a:r>
            <a:r>
              <a:rPr lang="fr-FR" smtClean="0">
                <a:solidFill>
                  <a:schemeClr val="bg1"/>
                </a:solidFill>
              </a:rPr>
              <a:t>L’évaluation mensuelle</a:t>
            </a:r>
          </a:p>
        </p:txBody>
      </p:sp>
      <p:sp>
        <p:nvSpPr>
          <p:cNvPr id="225283" name="Rectangle 3"/>
          <p:cNvSpPr>
            <a:spLocks noGrp="1" noChangeArrowheads="1"/>
          </p:cNvSpPr>
          <p:nvPr>
            <p:ph sz="quarter" idx="1"/>
          </p:nvPr>
        </p:nvSpPr>
        <p:spPr>
          <a:xfrm>
            <a:off x="639763" y="2492375"/>
            <a:ext cx="7245350" cy="2449513"/>
          </a:xfrm>
        </p:spPr>
        <p:txBody>
          <a:bodyPr/>
          <a:lstStyle/>
          <a:p>
            <a:pPr eaLnBrk="1" hangingPunct="1"/>
            <a:r>
              <a:rPr lang="fr-FR" smtClean="0"/>
              <a:t>Un indicateur de performances</a:t>
            </a:r>
          </a:p>
        </p:txBody>
      </p:sp>
      <p:sp>
        <p:nvSpPr>
          <p:cNvPr id="4" name="Espace réservé du numéro de diapositive 3"/>
          <p:cNvSpPr>
            <a:spLocks noGrp="1"/>
          </p:cNvSpPr>
          <p:nvPr>
            <p:ph type="sldNum" sz="quarter" idx="12"/>
          </p:nvPr>
        </p:nvSpPr>
        <p:spPr/>
        <p:txBody>
          <a:bodyPr/>
          <a:lstStyle/>
          <a:p>
            <a:pPr>
              <a:defRPr/>
            </a:pPr>
            <a:fld id="{BF75F506-0D46-4657-AE21-7D6A950C5764}" type="slidenum">
              <a:rPr lang="fr-FR" smtClean="0"/>
              <a:pPr>
                <a:defRPr/>
              </a:pPr>
              <a:t>226</a:t>
            </a:fld>
            <a:endParaRPr lang="fr-FR"/>
          </a:p>
        </p:txBody>
      </p:sp>
    </p:spTree>
  </p:cSld>
  <p:clrMapOvr>
    <a:masterClrMapping/>
  </p:clrMapOvr>
  <p:transition>
    <p:cut/>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6306" name="Rectangle 2"/>
          <p:cNvSpPr>
            <a:spLocks noChangeArrowheads="1"/>
          </p:cNvSpPr>
          <p:nvPr/>
        </p:nvSpPr>
        <p:spPr bwMode="auto">
          <a:xfrm>
            <a:off x="457200" y="609600"/>
            <a:ext cx="1828800" cy="152400"/>
          </a:xfrm>
          <a:prstGeom prst="rect">
            <a:avLst/>
          </a:prstGeom>
          <a:solidFill>
            <a:schemeClr val="tx1"/>
          </a:solidFill>
          <a:ln w="9525">
            <a:noFill/>
            <a:miter lim="800000"/>
            <a:headEnd/>
            <a:tailEnd/>
          </a:ln>
        </p:spPr>
        <p:txBody>
          <a:bodyPr wrap="none" anchor="ctr"/>
          <a:lstStyle/>
          <a:p>
            <a:endParaRPr lang="fr-FR"/>
          </a:p>
        </p:txBody>
      </p:sp>
      <p:sp>
        <p:nvSpPr>
          <p:cNvPr id="226307" name="Rectangle 3"/>
          <p:cNvSpPr>
            <a:spLocks noChangeArrowheads="1"/>
          </p:cNvSpPr>
          <p:nvPr/>
        </p:nvSpPr>
        <p:spPr bwMode="auto">
          <a:xfrm>
            <a:off x="6629400" y="609600"/>
            <a:ext cx="1993900" cy="152400"/>
          </a:xfrm>
          <a:prstGeom prst="rect">
            <a:avLst/>
          </a:prstGeom>
          <a:solidFill>
            <a:schemeClr val="tx1"/>
          </a:solidFill>
          <a:ln w="9525">
            <a:noFill/>
            <a:miter lim="800000"/>
            <a:headEnd/>
            <a:tailEnd/>
          </a:ln>
        </p:spPr>
        <p:txBody>
          <a:bodyPr wrap="none" anchor="ctr"/>
          <a:lstStyle/>
          <a:p>
            <a:endParaRPr lang="fr-FR"/>
          </a:p>
        </p:txBody>
      </p:sp>
      <p:sp>
        <p:nvSpPr>
          <p:cNvPr id="226308" name="Text Box 4"/>
          <p:cNvSpPr txBox="1">
            <a:spLocks noChangeArrowheads="1"/>
          </p:cNvSpPr>
          <p:nvPr/>
        </p:nvSpPr>
        <p:spPr bwMode="auto">
          <a:xfrm>
            <a:off x="1617663" y="433388"/>
            <a:ext cx="5867400" cy="457200"/>
          </a:xfrm>
          <a:prstGeom prst="rect">
            <a:avLst/>
          </a:prstGeom>
          <a:solidFill>
            <a:schemeClr val="tx1"/>
          </a:solidFill>
          <a:ln w="9525">
            <a:noFill/>
            <a:miter lim="800000"/>
            <a:headEnd/>
            <a:tailEnd/>
          </a:ln>
        </p:spPr>
        <p:txBody>
          <a:bodyPr lIns="91434" tIns="45717" rIns="91434" bIns="45717">
            <a:spAutoFit/>
          </a:bodyPr>
          <a:lstStyle/>
          <a:p>
            <a:pPr eaLnBrk="0" hangingPunct="0"/>
            <a:r>
              <a:rPr lang="en-US" sz="2400">
                <a:solidFill>
                  <a:srgbClr val="0000FF"/>
                </a:solidFill>
                <a:latin typeface="Arial" pitchFamily="34" charset="0"/>
              </a:rPr>
              <a:t>Les chiffres clés</a:t>
            </a:r>
            <a:endParaRPr lang="en-US" sz="2400" b="0">
              <a:solidFill>
                <a:srgbClr val="0000FF"/>
              </a:solidFill>
              <a:latin typeface="Arial" pitchFamily="34" charset="0"/>
            </a:endParaRPr>
          </a:p>
        </p:txBody>
      </p:sp>
      <p:pic>
        <p:nvPicPr>
          <p:cNvPr id="226309" name="Picture 5"/>
          <p:cNvPicPr>
            <a:picLocks noChangeAspect="1" noChangeArrowheads="1"/>
          </p:cNvPicPr>
          <p:nvPr/>
        </p:nvPicPr>
        <p:blipFill>
          <a:blip r:embed="rId3" cstate="print"/>
          <a:srcRect/>
          <a:stretch>
            <a:fillRect/>
          </a:stretch>
        </p:blipFill>
        <p:spPr bwMode="auto">
          <a:xfrm>
            <a:off x="352425" y="6145213"/>
            <a:ext cx="773113" cy="442912"/>
          </a:xfrm>
          <a:prstGeom prst="rect">
            <a:avLst/>
          </a:prstGeom>
          <a:solidFill>
            <a:schemeClr val="tx1"/>
          </a:solidFill>
          <a:ln w="9525">
            <a:noFill/>
            <a:miter lim="800000"/>
            <a:headEnd/>
            <a:tailEnd/>
          </a:ln>
        </p:spPr>
      </p:pic>
      <p:sp>
        <p:nvSpPr>
          <p:cNvPr id="226310" name="Text Box 6"/>
          <p:cNvSpPr txBox="1">
            <a:spLocks noChangeArrowheads="1"/>
          </p:cNvSpPr>
          <p:nvPr/>
        </p:nvSpPr>
        <p:spPr bwMode="auto">
          <a:xfrm>
            <a:off x="1336675" y="6208713"/>
            <a:ext cx="7583488" cy="254000"/>
          </a:xfrm>
          <a:prstGeom prst="rect">
            <a:avLst/>
          </a:prstGeom>
          <a:solidFill>
            <a:schemeClr val="tx1"/>
          </a:solidFill>
          <a:ln w="9525">
            <a:noFill/>
            <a:miter lim="800000"/>
            <a:headEnd/>
            <a:tailEnd/>
          </a:ln>
        </p:spPr>
        <p:txBody>
          <a:bodyPr wrap="none" lIns="85341" tIns="42670" rIns="85341" bIns="42670">
            <a:spAutoFit/>
          </a:bodyPr>
          <a:lstStyle/>
          <a:p>
            <a:pPr algn="l" defTabSz="854075" eaLnBrk="0" hangingPunct="0">
              <a:spcBef>
                <a:spcPct val="0"/>
              </a:spcBef>
            </a:pPr>
            <a:r>
              <a:rPr lang="fr-FR" sz="1100">
                <a:solidFill>
                  <a:schemeClr val="accent2"/>
                </a:solidFill>
                <a:latin typeface="Arial" pitchFamily="34" charset="0"/>
              </a:rPr>
              <a:t>Evaluation mensuelle des retombées presse 				25/04/01 – 24/05/ 2001</a:t>
            </a:r>
          </a:p>
        </p:txBody>
      </p:sp>
      <p:sp>
        <p:nvSpPr>
          <p:cNvPr id="692231" name="Line 7"/>
          <p:cNvSpPr>
            <a:spLocks noChangeShapeType="1"/>
          </p:cNvSpPr>
          <p:nvPr/>
        </p:nvSpPr>
        <p:spPr bwMode="auto">
          <a:xfrm>
            <a:off x="352425" y="6064250"/>
            <a:ext cx="8299450" cy="0"/>
          </a:xfrm>
          <a:prstGeom prst="line">
            <a:avLst/>
          </a:prstGeom>
          <a:noFill/>
          <a:ln w="9525">
            <a:solidFill>
              <a:schemeClr val="accent2"/>
            </a:solidFill>
            <a:round/>
            <a:headEnd/>
            <a:tailEnd/>
          </a:ln>
          <a:effectLst>
            <a:outerShdw dist="35921" dir="2700000" algn="ctr" rotWithShape="0">
              <a:schemeClr val="accent1"/>
            </a:outerShdw>
          </a:effectLst>
        </p:spPr>
        <p:txBody>
          <a:bodyPr/>
          <a:lstStyle/>
          <a:p>
            <a:pPr>
              <a:defRPr/>
            </a:pPr>
            <a:endParaRPr lang="fr-FR"/>
          </a:p>
        </p:txBody>
      </p:sp>
      <p:pic>
        <p:nvPicPr>
          <p:cNvPr id="226312" name="Picture 8"/>
          <p:cNvPicPr>
            <a:picLocks noChangeAspect="1" noChangeArrowheads="1"/>
          </p:cNvPicPr>
          <p:nvPr/>
        </p:nvPicPr>
        <p:blipFill>
          <a:blip r:embed="rId4" cstate="print"/>
          <a:srcRect/>
          <a:stretch>
            <a:fillRect/>
          </a:stretch>
        </p:blipFill>
        <p:spPr bwMode="auto">
          <a:xfrm>
            <a:off x="2673350" y="1300163"/>
            <a:ext cx="3743325" cy="1671637"/>
          </a:xfrm>
          <a:prstGeom prst="rect">
            <a:avLst/>
          </a:prstGeom>
          <a:solidFill>
            <a:schemeClr val="tx1"/>
          </a:solidFill>
          <a:ln w="9525">
            <a:noFill/>
            <a:miter lim="800000"/>
            <a:headEnd/>
            <a:tailEnd/>
          </a:ln>
        </p:spPr>
      </p:pic>
      <p:pic>
        <p:nvPicPr>
          <p:cNvPr id="226313" name="Picture 9"/>
          <p:cNvPicPr>
            <a:picLocks noChangeAspect="1" noChangeArrowheads="1"/>
          </p:cNvPicPr>
          <p:nvPr/>
        </p:nvPicPr>
        <p:blipFill>
          <a:blip r:embed="rId5" cstate="print"/>
          <a:srcRect/>
          <a:stretch>
            <a:fillRect/>
          </a:stretch>
        </p:blipFill>
        <p:spPr bwMode="auto">
          <a:xfrm>
            <a:off x="352425" y="3176588"/>
            <a:ext cx="4149725" cy="2554287"/>
          </a:xfrm>
          <a:prstGeom prst="rect">
            <a:avLst/>
          </a:prstGeom>
          <a:solidFill>
            <a:schemeClr val="tx1"/>
          </a:solidFill>
          <a:ln w="9525">
            <a:noFill/>
            <a:miter lim="800000"/>
            <a:headEnd/>
            <a:tailEnd/>
          </a:ln>
        </p:spPr>
      </p:pic>
      <p:pic>
        <p:nvPicPr>
          <p:cNvPr id="226314" name="Picture 10"/>
          <p:cNvPicPr>
            <a:picLocks noChangeAspect="1" noChangeArrowheads="1"/>
          </p:cNvPicPr>
          <p:nvPr/>
        </p:nvPicPr>
        <p:blipFill>
          <a:blip r:embed="rId6" cstate="print"/>
          <a:srcRect/>
          <a:stretch>
            <a:fillRect/>
          </a:stretch>
        </p:blipFill>
        <p:spPr bwMode="auto">
          <a:xfrm>
            <a:off x="4852988" y="3176588"/>
            <a:ext cx="3938587" cy="2527300"/>
          </a:xfrm>
          <a:prstGeom prst="rect">
            <a:avLst/>
          </a:prstGeom>
          <a:solidFill>
            <a:schemeClr val="tx1"/>
          </a:solidFill>
          <a:ln w="9525">
            <a:noFill/>
            <a:miter lim="800000"/>
            <a:headEnd/>
            <a:tailEnd/>
          </a:ln>
        </p:spPr>
      </p:pic>
      <p:sp>
        <p:nvSpPr>
          <p:cNvPr id="11" name="Espace réservé du numéro de diapositive 10"/>
          <p:cNvSpPr>
            <a:spLocks noGrp="1"/>
          </p:cNvSpPr>
          <p:nvPr>
            <p:ph type="sldNum" sz="quarter" idx="12"/>
          </p:nvPr>
        </p:nvSpPr>
        <p:spPr/>
        <p:txBody>
          <a:bodyPr/>
          <a:lstStyle/>
          <a:p>
            <a:pPr>
              <a:defRPr/>
            </a:pPr>
            <a:fld id="{0C562DD5-AB3E-408D-993A-1756AEA75B50}" type="slidenum">
              <a:rPr lang="fr-FR" smtClean="0"/>
              <a:pPr>
                <a:defRPr/>
              </a:pPr>
              <a:t>227</a:t>
            </a:fld>
            <a:endParaRPr lang="fr-FR"/>
          </a:p>
        </p:txBody>
      </p:sp>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7330" name="Rectangle 2"/>
          <p:cNvSpPr>
            <a:spLocks noChangeArrowheads="1"/>
          </p:cNvSpPr>
          <p:nvPr/>
        </p:nvSpPr>
        <p:spPr bwMode="auto">
          <a:xfrm>
            <a:off x="457200" y="609600"/>
            <a:ext cx="1828800" cy="152400"/>
          </a:xfrm>
          <a:prstGeom prst="rect">
            <a:avLst/>
          </a:prstGeom>
          <a:solidFill>
            <a:schemeClr val="tx1"/>
          </a:solidFill>
          <a:ln w="9525">
            <a:noFill/>
            <a:miter lim="800000"/>
            <a:headEnd/>
            <a:tailEnd/>
          </a:ln>
        </p:spPr>
        <p:txBody>
          <a:bodyPr wrap="none" anchor="ctr"/>
          <a:lstStyle/>
          <a:p>
            <a:endParaRPr lang="fr-FR"/>
          </a:p>
        </p:txBody>
      </p:sp>
      <p:sp>
        <p:nvSpPr>
          <p:cNvPr id="227331" name="Rectangle 3"/>
          <p:cNvSpPr>
            <a:spLocks noChangeArrowheads="1"/>
          </p:cNvSpPr>
          <p:nvPr/>
        </p:nvSpPr>
        <p:spPr bwMode="auto">
          <a:xfrm>
            <a:off x="6629400" y="609600"/>
            <a:ext cx="1993900" cy="152400"/>
          </a:xfrm>
          <a:prstGeom prst="rect">
            <a:avLst/>
          </a:prstGeom>
          <a:solidFill>
            <a:schemeClr val="tx1"/>
          </a:solidFill>
          <a:ln w="9525">
            <a:noFill/>
            <a:miter lim="800000"/>
            <a:headEnd/>
            <a:tailEnd/>
          </a:ln>
        </p:spPr>
        <p:txBody>
          <a:bodyPr wrap="none" anchor="ctr"/>
          <a:lstStyle/>
          <a:p>
            <a:endParaRPr lang="fr-FR"/>
          </a:p>
        </p:txBody>
      </p:sp>
      <p:sp>
        <p:nvSpPr>
          <p:cNvPr id="227332" name="Text Box 4"/>
          <p:cNvSpPr txBox="1">
            <a:spLocks noChangeArrowheads="1"/>
          </p:cNvSpPr>
          <p:nvPr/>
        </p:nvSpPr>
        <p:spPr bwMode="auto">
          <a:xfrm>
            <a:off x="1617663" y="433388"/>
            <a:ext cx="5867400" cy="457200"/>
          </a:xfrm>
          <a:prstGeom prst="rect">
            <a:avLst/>
          </a:prstGeom>
          <a:solidFill>
            <a:schemeClr val="tx1"/>
          </a:solidFill>
          <a:ln w="9525">
            <a:noFill/>
            <a:miter lim="800000"/>
            <a:headEnd/>
            <a:tailEnd/>
          </a:ln>
        </p:spPr>
        <p:txBody>
          <a:bodyPr lIns="91434" tIns="45717" rIns="91434" bIns="45717">
            <a:spAutoFit/>
          </a:bodyPr>
          <a:lstStyle/>
          <a:p>
            <a:pPr eaLnBrk="0" hangingPunct="0"/>
            <a:r>
              <a:rPr lang="en-US" sz="2400">
                <a:solidFill>
                  <a:srgbClr val="0000FF"/>
                </a:solidFill>
                <a:latin typeface="Arial" pitchFamily="34" charset="0"/>
              </a:rPr>
              <a:t>Les types de presse</a:t>
            </a:r>
            <a:endParaRPr lang="en-US" sz="2400" b="0">
              <a:solidFill>
                <a:srgbClr val="0000FF"/>
              </a:solidFill>
              <a:latin typeface="Arial" pitchFamily="34" charset="0"/>
            </a:endParaRPr>
          </a:p>
        </p:txBody>
      </p:sp>
      <p:pic>
        <p:nvPicPr>
          <p:cNvPr id="227333" name="Picture 5"/>
          <p:cNvPicPr>
            <a:picLocks noChangeAspect="1" noChangeArrowheads="1"/>
          </p:cNvPicPr>
          <p:nvPr/>
        </p:nvPicPr>
        <p:blipFill>
          <a:blip r:embed="rId3" cstate="print"/>
          <a:srcRect/>
          <a:stretch>
            <a:fillRect/>
          </a:stretch>
        </p:blipFill>
        <p:spPr bwMode="auto">
          <a:xfrm>
            <a:off x="352425" y="6145213"/>
            <a:ext cx="773113" cy="442912"/>
          </a:xfrm>
          <a:prstGeom prst="rect">
            <a:avLst/>
          </a:prstGeom>
          <a:solidFill>
            <a:schemeClr val="tx1"/>
          </a:solidFill>
          <a:ln w="9525">
            <a:noFill/>
            <a:miter lim="800000"/>
            <a:headEnd/>
            <a:tailEnd/>
          </a:ln>
        </p:spPr>
      </p:pic>
      <p:sp>
        <p:nvSpPr>
          <p:cNvPr id="227334" name="Text Box 6"/>
          <p:cNvSpPr txBox="1">
            <a:spLocks noChangeArrowheads="1"/>
          </p:cNvSpPr>
          <p:nvPr/>
        </p:nvSpPr>
        <p:spPr bwMode="auto">
          <a:xfrm>
            <a:off x="1336675" y="6208713"/>
            <a:ext cx="7545388" cy="254000"/>
          </a:xfrm>
          <a:prstGeom prst="rect">
            <a:avLst/>
          </a:prstGeom>
          <a:solidFill>
            <a:schemeClr val="tx1"/>
          </a:solidFill>
          <a:ln w="9525">
            <a:noFill/>
            <a:miter lim="800000"/>
            <a:headEnd/>
            <a:tailEnd/>
          </a:ln>
        </p:spPr>
        <p:txBody>
          <a:bodyPr wrap="none" lIns="85341" tIns="42670" rIns="85341" bIns="42670">
            <a:spAutoFit/>
          </a:bodyPr>
          <a:lstStyle/>
          <a:p>
            <a:pPr algn="l" defTabSz="854075" eaLnBrk="0" hangingPunct="0">
              <a:spcBef>
                <a:spcPct val="0"/>
              </a:spcBef>
            </a:pPr>
            <a:r>
              <a:rPr lang="fr-FR" sz="1100">
                <a:solidFill>
                  <a:schemeClr val="accent2"/>
                </a:solidFill>
                <a:latin typeface="Arial" pitchFamily="34" charset="0"/>
              </a:rPr>
              <a:t>Evaluation mensuelle des retombées presse 				25/04/01 – 24/05/2001</a:t>
            </a:r>
          </a:p>
        </p:txBody>
      </p:sp>
      <p:sp>
        <p:nvSpPr>
          <p:cNvPr id="693255" name="Line 7"/>
          <p:cNvSpPr>
            <a:spLocks noChangeShapeType="1"/>
          </p:cNvSpPr>
          <p:nvPr/>
        </p:nvSpPr>
        <p:spPr bwMode="auto">
          <a:xfrm>
            <a:off x="352425" y="6064250"/>
            <a:ext cx="8299450" cy="0"/>
          </a:xfrm>
          <a:prstGeom prst="line">
            <a:avLst/>
          </a:prstGeom>
          <a:noFill/>
          <a:ln w="9525">
            <a:solidFill>
              <a:schemeClr val="accent2"/>
            </a:solidFill>
            <a:round/>
            <a:headEnd/>
            <a:tailEnd/>
          </a:ln>
          <a:effectLst>
            <a:outerShdw dist="35921" dir="2700000" algn="ctr" rotWithShape="0">
              <a:schemeClr val="accent1"/>
            </a:outerShdw>
          </a:effectLst>
        </p:spPr>
        <p:txBody>
          <a:bodyPr/>
          <a:lstStyle/>
          <a:p>
            <a:pPr>
              <a:defRPr/>
            </a:pPr>
            <a:endParaRPr lang="fr-FR"/>
          </a:p>
        </p:txBody>
      </p:sp>
      <p:pic>
        <p:nvPicPr>
          <p:cNvPr id="227336" name="Picture 8"/>
          <p:cNvPicPr>
            <a:picLocks noChangeAspect="1" noChangeArrowheads="1"/>
          </p:cNvPicPr>
          <p:nvPr/>
        </p:nvPicPr>
        <p:blipFill>
          <a:blip r:embed="rId4" cstate="print"/>
          <a:srcRect/>
          <a:stretch>
            <a:fillRect/>
          </a:stretch>
        </p:blipFill>
        <p:spPr bwMode="auto">
          <a:xfrm>
            <a:off x="2462213" y="3176588"/>
            <a:ext cx="4711700" cy="2806700"/>
          </a:xfrm>
          <a:prstGeom prst="rect">
            <a:avLst/>
          </a:prstGeom>
          <a:solidFill>
            <a:schemeClr val="tx1"/>
          </a:solidFill>
          <a:ln w="9525">
            <a:noFill/>
            <a:miter lim="800000"/>
            <a:headEnd/>
            <a:tailEnd/>
          </a:ln>
        </p:spPr>
      </p:pic>
      <p:pic>
        <p:nvPicPr>
          <p:cNvPr id="227337" name="Picture 9"/>
          <p:cNvPicPr>
            <a:picLocks noChangeAspect="1" noChangeArrowheads="1"/>
          </p:cNvPicPr>
          <p:nvPr/>
        </p:nvPicPr>
        <p:blipFill>
          <a:blip r:embed="rId5" cstate="print"/>
          <a:srcRect/>
          <a:stretch>
            <a:fillRect/>
          </a:stretch>
        </p:blipFill>
        <p:spPr bwMode="auto">
          <a:xfrm>
            <a:off x="703263" y="938213"/>
            <a:ext cx="8018462" cy="2011362"/>
          </a:xfrm>
          <a:prstGeom prst="rect">
            <a:avLst/>
          </a:prstGeom>
          <a:solidFill>
            <a:schemeClr val="tx1"/>
          </a:solidFill>
          <a:ln w="9525">
            <a:noFill/>
            <a:miter lim="800000"/>
            <a:headEnd/>
            <a:tailEnd/>
          </a:ln>
        </p:spPr>
      </p:pic>
      <p:sp>
        <p:nvSpPr>
          <p:cNvPr id="10" name="Espace réservé du numéro de diapositive 9"/>
          <p:cNvSpPr>
            <a:spLocks noGrp="1"/>
          </p:cNvSpPr>
          <p:nvPr>
            <p:ph type="sldNum" sz="quarter" idx="12"/>
          </p:nvPr>
        </p:nvSpPr>
        <p:spPr/>
        <p:txBody>
          <a:bodyPr/>
          <a:lstStyle/>
          <a:p>
            <a:pPr>
              <a:defRPr/>
            </a:pPr>
            <a:fld id="{0C562DD5-AB3E-408D-993A-1756AEA75B50}" type="slidenum">
              <a:rPr lang="fr-FR" smtClean="0"/>
              <a:pPr>
                <a:defRPr/>
              </a:pPr>
              <a:t>228</a:t>
            </a:fld>
            <a:endParaRPr lang="fr-FR"/>
          </a:p>
        </p:txBody>
      </p:sp>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a:xfrm>
            <a:off x="1116013" y="0"/>
            <a:ext cx="7221537" cy="627063"/>
          </a:xfrm>
          <a:noFill/>
        </p:spPr>
        <p:txBody>
          <a:bodyPr/>
          <a:lstStyle/>
          <a:p>
            <a:pPr eaLnBrk="1" hangingPunct="1"/>
            <a:r>
              <a:rPr lang="fr-FR" smtClean="0">
                <a:solidFill>
                  <a:srgbClr val="8C438F"/>
                </a:solidFill>
              </a:rPr>
              <a:t> </a:t>
            </a:r>
            <a:r>
              <a:rPr lang="fr-FR" smtClean="0">
                <a:solidFill>
                  <a:schemeClr val="bg1"/>
                </a:solidFill>
              </a:rPr>
              <a:t>L’analyse d’image</a:t>
            </a:r>
          </a:p>
        </p:txBody>
      </p:sp>
      <p:sp>
        <p:nvSpPr>
          <p:cNvPr id="228355" name="Rectangle 3"/>
          <p:cNvSpPr>
            <a:spLocks noGrp="1" noChangeArrowheads="1"/>
          </p:cNvSpPr>
          <p:nvPr>
            <p:ph sz="quarter" idx="1"/>
          </p:nvPr>
        </p:nvSpPr>
        <p:spPr>
          <a:xfrm>
            <a:off x="762000" y="1981200"/>
            <a:ext cx="8153400" cy="4114800"/>
          </a:xfrm>
        </p:spPr>
        <p:txBody>
          <a:bodyPr/>
          <a:lstStyle/>
          <a:p>
            <a:pPr eaLnBrk="1" hangingPunct="1"/>
            <a:r>
              <a:rPr lang="fr-FR" smtClean="0"/>
              <a:t>Aide à la politique globale de  communication</a:t>
            </a:r>
          </a:p>
          <a:p>
            <a:pPr eaLnBrk="1" hangingPunct="1"/>
            <a:endParaRPr lang="fr-FR" smtClean="0"/>
          </a:p>
        </p:txBody>
      </p:sp>
      <p:sp>
        <p:nvSpPr>
          <p:cNvPr id="4" name="Espace réservé du numéro de diapositive 3"/>
          <p:cNvSpPr>
            <a:spLocks noGrp="1"/>
          </p:cNvSpPr>
          <p:nvPr>
            <p:ph type="sldNum" sz="quarter" idx="12"/>
          </p:nvPr>
        </p:nvSpPr>
        <p:spPr/>
        <p:txBody>
          <a:bodyPr/>
          <a:lstStyle/>
          <a:p>
            <a:pPr>
              <a:defRPr/>
            </a:pPr>
            <a:fld id="{BF75F506-0D46-4657-AE21-7D6A950C5764}" type="slidenum">
              <a:rPr lang="fr-FR" smtClean="0"/>
              <a:pPr>
                <a:defRPr/>
              </a:pPr>
              <a:t>229</a:t>
            </a:fld>
            <a:endParaRPr lang="fr-FR"/>
          </a:p>
        </p:txBody>
      </p:sp>
    </p:spTree>
  </p:cSld>
  <p:clrMapOvr>
    <a:masterClrMapping/>
  </p:clrMapOvr>
  <p:transition>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1026"/>
          <p:cNvSpPr>
            <a:spLocks noGrp="1" noChangeArrowheads="1"/>
          </p:cNvSpPr>
          <p:nvPr>
            <p:ph type="title"/>
          </p:nvPr>
        </p:nvSpPr>
        <p:spPr>
          <a:xfrm>
            <a:off x="755650" y="0"/>
            <a:ext cx="7848600" cy="803275"/>
          </a:xfrm>
        </p:spPr>
        <p:txBody>
          <a:bodyPr/>
          <a:lstStyle/>
          <a:p>
            <a:pPr eaLnBrk="1" hangingPunct="1"/>
            <a:r>
              <a:rPr lang="fr-FR" smtClean="0">
                <a:solidFill>
                  <a:schemeClr val="bg1"/>
                </a:solidFill>
              </a:rPr>
              <a:t>Une Communication volontaire</a:t>
            </a:r>
          </a:p>
        </p:txBody>
      </p:sp>
      <p:sp>
        <p:nvSpPr>
          <p:cNvPr id="38915" name="Rectangle 1027"/>
          <p:cNvSpPr>
            <a:spLocks noGrp="1" noChangeArrowheads="1"/>
          </p:cNvSpPr>
          <p:nvPr>
            <p:ph sz="quarter" idx="1"/>
          </p:nvPr>
        </p:nvSpPr>
        <p:spPr>
          <a:xfrm>
            <a:off x="838200" y="1981200"/>
            <a:ext cx="8077200" cy="4114800"/>
          </a:xfrm>
        </p:spPr>
        <p:txBody>
          <a:bodyPr/>
          <a:lstStyle/>
          <a:p>
            <a:pPr eaLnBrk="1" hangingPunct="1"/>
            <a:r>
              <a:rPr lang="fr-FR" smtClean="0"/>
              <a:t>Construction de l’image</a:t>
            </a:r>
          </a:p>
          <a:p>
            <a:pPr eaLnBrk="1" hangingPunct="1"/>
            <a:endParaRPr lang="fr-FR" smtClean="0"/>
          </a:p>
          <a:p>
            <a:pPr eaLnBrk="1" hangingPunct="1"/>
            <a:r>
              <a:rPr lang="fr-FR" smtClean="0"/>
              <a:t>Problématique des domaines de la Com</a:t>
            </a:r>
          </a:p>
          <a:p>
            <a:pPr eaLnBrk="1" hangingPunct="1"/>
            <a:endParaRPr lang="fr-FR" smtClean="0"/>
          </a:p>
          <a:p>
            <a:pPr eaLnBrk="1" hangingPunct="1"/>
            <a:r>
              <a:rPr lang="fr-FR" smtClean="0"/>
              <a:t>Les acteurs</a:t>
            </a:r>
            <a:br>
              <a:rPr lang="fr-FR" smtClean="0"/>
            </a:br>
            <a:endParaRPr lang="fr-FR" smtClean="0"/>
          </a:p>
          <a:p>
            <a:pPr eaLnBrk="1" hangingPunct="1"/>
            <a:r>
              <a:rPr lang="fr-FR" smtClean="0"/>
              <a:t>La mise en œuvre :</a:t>
            </a:r>
            <a:br>
              <a:rPr lang="fr-FR" smtClean="0"/>
            </a:br>
            <a:r>
              <a:rPr lang="fr-FR" smtClean="0"/>
              <a:t>Territoire de marque et Identité visuelle</a:t>
            </a:r>
          </a:p>
        </p:txBody>
      </p:sp>
      <p:sp>
        <p:nvSpPr>
          <p:cNvPr id="38916" name="AutoShape 1029"/>
          <p:cNvSpPr>
            <a:spLocks noChangeArrowheads="1"/>
          </p:cNvSpPr>
          <p:nvPr/>
        </p:nvSpPr>
        <p:spPr bwMode="auto">
          <a:xfrm>
            <a:off x="304800" y="1752600"/>
            <a:ext cx="457200" cy="1447800"/>
          </a:xfrm>
          <a:prstGeom prst="flowChartMultidocument">
            <a:avLst/>
          </a:prstGeom>
          <a:solidFill>
            <a:srgbClr val="0000CC"/>
          </a:solidFill>
          <a:ln w="9525">
            <a:solidFill>
              <a:schemeClr val="tx1"/>
            </a:solidFill>
            <a:miter lim="800000"/>
            <a:headEnd/>
            <a:tailEnd/>
          </a:ln>
        </p:spPr>
        <p:txBody>
          <a:bodyPr wrap="none" anchor="ctr"/>
          <a:lstStyle/>
          <a:p>
            <a:endParaRPr lang="fr-FR"/>
          </a:p>
        </p:txBody>
      </p:sp>
      <p:sp>
        <p:nvSpPr>
          <p:cNvPr id="5" name="Espace réservé du numéro de diapositive 4"/>
          <p:cNvSpPr>
            <a:spLocks noGrp="1"/>
          </p:cNvSpPr>
          <p:nvPr>
            <p:ph type="sldNum" sz="quarter" idx="12"/>
          </p:nvPr>
        </p:nvSpPr>
        <p:spPr/>
        <p:txBody>
          <a:bodyPr/>
          <a:lstStyle/>
          <a:p>
            <a:pPr>
              <a:defRPr/>
            </a:pPr>
            <a:fld id="{BF75F506-0D46-4657-AE21-7D6A950C5764}" type="slidenum">
              <a:rPr lang="fr-FR" smtClean="0"/>
              <a:pPr>
                <a:defRPr/>
              </a:pPr>
              <a:t>23</a:t>
            </a:fld>
            <a:endParaRPr lang="fr-FR"/>
          </a:p>
        </p:txBody>
      </p:sp>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9378" name="Text Box 1028"/>
          <p:cNvSpPr txBox="1">
            <a:spLocks noChangeArrowheads="1"/>
          </p:cNvSpPr>
          <p:nvPr/>
        </p:nvSpPr>
        <p:spPr bwMode="auto">
          <a:xfrm>
            <a:off x="1828800" y="228600"/>
            <a:ext cx="5937250" cy="495300"/>
          </a:xfrm>
          <a:prstGeom prst="rect">
            <a:avLst/>
          </a:prstGeom>
          <a:solidFill>
            <a:schemeClr val="bg1"/>
          </a:solidFill>
          <a:ln w="9525">
            <a:noFill/>
            <a:miter lim="800000"/>
            <a:headEnd/>
            <a:tailEnd/>
          </a:ln>
        </p:spPr>
        <p:txBody>
          <a:bodyPr lIns="97969" tIns="48984" rIns="97969" bIns="48984">
            <a:spAutoFit/>
          </a:bodyPr>
          <a:lstStyle/>
          <a:p>
            <a:pPr defTabSz="979488" eaLnBrk="0" hangingPunct="0"/>
            <a:r>
              <a:rPr lang="fr-FR" sz="2600">
                <a:solidFill>
                  <a:srgbClr val="0000FF"/>
                </a:solidFill>
                <a:latin typeface="Century Gothic" pitchFamily="34" charset="0"/>
              </a:rPr>
              <a:t>1. Les chiffres clés</a:t>
            </a:r>
            <a:endParaRPr lang="fr-FR" sz="2600" b="0">
              <a:solidFill>
                <a:srgbClr val="0000FF"/>
              </a:solidFill>
              <a:latin typeface="Century Gothic" pitchFamily="34" charset="0"/>
            </a:endParaRPr>
          </a:p>
        </p:txBody>
      </p:sp>
      <p:sp>
        <p:nvSpPr>
          <p:cNvPr id="229379" name="Text Box 1029"/>
          <p:cNvSpPr txBox="1">
            <a:spLocks noChangeArrowheads="1"/>
          </p:cNvSpPr>
          <p:nvPr/>
        </p:nvSpPr>
        <p:spPr bwMode="auto">
          <a:xfrm>
            <a:off x="4783138" y="990600"/>
            <a:ext cx="3516312" cy="641350"/>
          </a:xfrm>
          <a:prstGeom prst="rect">
            <a:avLst/>
          </a:prstGeom>
          <a:solidFill>
            <a:schemeClr val="bg1"/>
          </a:solidFill>
          <a:ln w="9525">
            <a:noFill/>
            <a:miter lim="800000"/>
            <a:headEnd/>
            <a:tailEnd/>
          </a:ln>
        </p:spPr>
        <p:txBody>
          <a:bodyPr>
            <a:spAutoFit/>
          </a:bodyPr>
          <a:lstStyle/>
          <a:p>
            <a:pPr eaLnBrk="0" hangingPunct="0"/>
            <a:r>
              <a:rPr lang="fr-FR" sz="1800">
                <a:solidFill>
                  <a:schemeClr val="accent2"/>
                </a:solidFill>
                <a:latin typeface="Century Gothic" pitchFamily="34" charset="0"/>
              </a:rPr>
              <a:t>Répartition par type de médias (nb. d’articles)</a:t>
            </a:r>
            <a:endParaRPr lang="fr-FR" sz="1800" b="0">
              <a:latin typeface="Century Gothic" pitchFamily="34" charset="0"/>
            </a:endParaRPr>
          </a:p>
        </p:txBody>
      </p:sp>
      <p:sp>
        <p:nvSpPr>
          <p:cNvPr id="229380" name="Text Box 1030"/>
          <p:cNvSpPr txBox="1">
            <a:spLocks noChangeArrowheads="1"/>
          </p:cNvSpPr>
          <p:nvPr/>
        </p:nvSpPr>
        <p:spPr bwMode="auto">
          <a:xfrm>
            <a:off x="422275" y="4114800"/>
            <a:ext cx="8299450" cy="2000250"/>
          </a:xfrm>
          <a:prstGeom prst="rect">
            <a:avLst/>
          </a:prstGeom>
          <a:solidFill>
            <a:schemeClr val="bg1"/>
          </a:solidFill>
          <a:ln w="9525">
            <a:solidFill>
              <a:srgbClr val="000066"/>
            </a:solidFill>
            <a:miter lim="800000"/>
            <a:headEnd/>
            <a:tailEnd/>
          </a:ln>
        </p:spPr>
        <p:txBody>
          <a:bodyPr tIns="82800" bIns="82800">
            <a:spAutoFit/>
          </a:bodyPr>
          <a:lstStyle/>
          <a:p>
            <a:pPr algn="just" eaLnBrk="0" hangingPunct="0">
              <a:spcBef>
                <a:spcPct val="0"/>
              </a:spcBef>
            </a:pPr>
            <a:r>
              <a:rPr lang="fr-FR" sz="1200" b="0">
                <a:solidFill>
                  <a:srgbClr val="000066"/>
                </a:solidFill>
                <a:latin typeface="Century Gothic" pitchFamily="34" charset="0"/>
              </a:rPr>
              <a:t>Le</a:t>
            </a:r>
            <a:r>
              <a:rPr lang="fr-FR" sz="1200">
                <a:solidFill>
                  <a:srgbClr val="000066"/>
                </a:solidFill>
                <a:latin typeface="Century Gothic" pitchFamily="34" charset="0"/>
              </a:rPr>
              <a:t> corpus</a:t>
            </a:r>
            <a:r>
              <a:rPr lang="fr-FR" sz="1200" b="0">
                <a:solidFill>
                  <a:srgbClr val="000066"/>
                </a:solidFill>
                <a:latin typeface="Century Gothic" pitchFamily="34" charset="0"/>
              </a:rPr>
              <a:t> étudié comprend 175 retombées dans la presse écrite et 2 alertes.</a:t>
            </a:r>
          </a:p>
          <a:p>
            <a:pPr algn="just" eaLnBrk="0" hangingPunct="0">
              <a:spcBef>
                <a:spcPct val="0"/>
              </a:spcBef>
            </a:pPr>
            <a:endParaRPr lang="fr-FR" sz="1200" b="0">
              <a:solidFill>
                <a:srgbClr val="000066"/>
              </a:solidFill>
              <a:latin typeface="Century Gothic" pitchFamily="34" charset="0"/>
            </a:endParaRPr>
          </a:p>
          <a:p>
            <a:pPr algn="just" eaLnBrk="0" hangingPunct="0">
              <a:spcBef>
                <a:spcPct val="0"/>
              </a:spcBef>
            </a:pPr>
            <a:r>
              <a:rPr lang="fr-FR" sz="1200" b="0">
                <a:solidFill>
                  <a:srgbClr val="000066"/>
                </a:solidFill>
                <a:latin typeface="Century Gothic" pitchFamily="34" charset="0"/>
              </a:rPr>
              <a:t>Le corpus de presse écrite représente un Potentiel d ’Influence  de </a:t>
            </a:r>
            <a:r>
              <a:rPr lang="fr-FR" sz="1200">
                <a:solidFill>
                  <a:srgbClr val="000066"/>
                </a:solidFill>
                <a:latin typeface="Century Gothic" pitchFamily="34" charset="0"/>
              </a:rPr>
              <a:t>56,3 millions de contacts</a:t>
            </a:r>
            <a:r>
              <a:rPr lang="fr-FR" sz="1200" b="0">
                <a:solidFill>
                  <a:srgbClr val="000066"/>
                </a:solidFill>
                <a:latin typeface="Century Gothic" pitchFamily="34" charset="0"/>
              </a:rPr>
              <a:t>. </a:t>
            </a:r>
          </a:p>
          <a:p>
            <a:pPr algn="just" eaLnBrk="0" hangingPunct="0">
              <a:spcBef>
                <a:spcPct val="0"/>
              </a:spcBef>
            </a:pPr>
            <a:endParaRPr lang="fr-FR" sz="1200" b="0">
              <a:solidFill>
                <a:srgbClr val="000066"/>
              </a:solidFill>
              <a:latin typeface="Century Gothic" pitchFamily="34" charset="0"/>
            </a:endParaRPr>
          </a:p>
          <a:p>
            <a:pPr algn="just" eaLnBrk="0" hangingPunct="0">
              <a:spcBef>
                <a:spcPct val="0"/>
              </a:spcBef>
            </a:pPr>
            <a:r>
              <a:rPr lang="fr-FR" sz="1200" b="0">
                <a:solidFill>
                  <a:srgbClr val="000066"/>
                </a:solidFill>
                <a:latin typeface="Century Gothic" pitchFamily="34" charset="0"/>
              </a:rPr>
              <a:t>Si l ’on se réfère à la moyenne d ’articles et à celle du Potentiel d ’Influence par mois, on remarque que </a:t>
            </a:r>
            <a:r>
              <a:rPr lang="fr-FR" sz="1200">
                <a:solidFill>
                  <a:srgbClr val="000066"/>
                </a:solidFill>
                <a:latin typeface="Century Gothic" pitchFamily="34" charset="0"/>
              </a:rPr>
              <a:t>l ’Aéroport de Nice a été moins médiatisé</a:t>
            </a:r>
            <a:r>
              <a:rPr lang="fr-FR" sz="1200" b="0">
                <a:solidFill>
                  <a:srgbClr val="000066"/>
                </a:solidFill>
                <a:latin typeface="Century Gothic" pitchFamily="34" charset="0"/>
              </a:rPr>
              <a:t> que pendant la période de novembre et décembre. En effet, on recense </a:t>
            </a:r>
            <a:r>
              <a:rPr lang="fr-FR" sz="1200">
                <a:solidFill>
                  <a:srgbClr val="000066"/>
                </a:solidFill>
                <a:latin typeface="Century Gothic" pitchFamily="34" charset="0"/>
              </a:rPr>
              <a:t>58 articles en moyenne par mois pour le premier trimestre 2001</a:t>
            </a:r>
            <a:r>
              <a:rPr lang="fr-FR" sz="1200" b="0">
                <a:solidFill>
                  <a:srgbClr val="000066"/>
                </a:solidFill>
                <a:latin typeface="Century Gothic" pitchFamily="34" charset="0"/>
              </a:rPr>
              <a:t>, contre 75 articles par mois pour novembre - décembre 2000. </a:t>
            </a:r>
          </a:p>
          <a:p>
            <a:pPr algn="just" eaLnBrk="0" hangingPunct="0">
              <a:spcBef>
                <a:spcPct val="0"/>
              </a:spcBef>
            </a:pPr>
            <a:r>
              <a:rPr lang="fr-FR" sz="1200" b="0">
                <a:solidFill>
                  <a:srgbClr val="000066"/>
                </a:solidFill>
                <a:latin typeface="Century Gothic" pitchFamily="34" charset="0"/>
              </a:rPr>
              <a:t>De même le Potentiel d ’Influence moyen a été plus élevé en novembre et décembre : 22,4 millions contre 18,7 millions pour la période de janvier à mars 2001.</a:t>
            </a:r>
          </a:p>
        </p:txBody>
      </p:sp>
      <p:pic>
        <p:nvPicPr>
          <p:cNvPr id="229381" name="Picture 1031"/>
          <p:cNvPicPr>
            <a:picLocks noChangeAspect="1" noChangeArrowheads="1"/>
          </p:cNvPicPr>
          <p:nvPr/>
        </p:nvPicPr>
        <p:blipFill>
          <a:blip r:embed="rId3" cstate="print"/>
          <a:srcRect/>
          <a:stretch>
            <a:fillRect/>
          </a:stretch>
        </p:blipFill>
        <p:spPr bwMode="auto">
          <a:xfrm>
            <a:off x="4502150" y="1752600"/>
            <a:ext cx="3516313" cy="2152650"/>
          </a:xfrm>
          <a:prstGeom prst="rect">
            <a:avLst/>
          </a:prstGeom>
          <a:solidFill>
            <a:schemeClr val="tx1"/>
          </a:solidFill>
          <a:ln w="9525">
            <a:noFill/>
            <a:miter lim="800000"/>
            <a:headEnd/>
            <a:tailEnd/>
          </a:ln>
        </p:spPr>
      </p:pic>
      <p:graphicFrame>
        <p:nvGraphicFramePr>
          <p:cNvPr id="59" name="Tableau 58"/>
          <p:cNvGraphicFramePr>
            <a:graphicFrameLocks noGrp="1"/>
          </p:cNvGraphicFramePr>
          <p:nvPr/>
        </p:nvGraphicFramePr>
        <p:xfrm>
          <a:off x="539750" y="836613"/>
          <a:ext cx="3744416" cy="3017520"/>
        </p:xfrm>
        <a:graphic>
          <a:graphicData uri="http://schemas.openxmlformats.org/drawingml/2006/table">
            <a:tbl>
              <a:tblPr firstRow="1" bandRow="1">
                <a:tableStyleId>{5C22544A-7EE6-4342-B048-85BDC9FD1C3A}</a:tableStyleId>
              </a:tblPr>
              <a:tblGrid>
                <a:gridCol w="1872208"/>
                <a:gridCol w="1872208"/>
              </a:tblGrid>
              <a:tr h="264067">
                <a:tc>
                  <a:txBody>
                    <a:bodyPr/>
                    <a:lstStyle/>
                    <a:p>
                      <a:r>
                        <a:rPr lang="fr-FR" dirty="0" smtClean="0"/>
                        <a:t>Nb d’articles</a:t>
                      </a:r>
                      <a:endParaRPr lang="fr-FR" dirty="0"/>
                    </a:p>
                  </a:txBody>
                  <a:tcPr/>
                </a:tc>
                <a:tc>
                  <a:txBody>
                    <a:bodyPr/>
                    <a:lstStyle/>
                    <a:p>
                      <a:r>
                        <a:rPr lang="fr-FR" dirty="0" smtClean="0"/>
                        <a:t> </a:t>
                      </a:r>
                      <a:endParaRPr lang="fr-FR" dirty="0"/>
                    </a:p>
                  </a:txBody>
                  <a:tcPr/>
                </a:tc>
              </a:tr>
              <a:tr h="264067">
                <a:tc>
                  <a:txBody>
                    <a:bodyPr/>
                    <a:lstStyle/>
                    <a:p>
                      <a:r>
                        <a:rPr lang="fr-FR" dirty="0" smtClean="0"/>
                        <a:t>Corpus étudié</a:t>
                      </a:r>
                      <a:endParaRPr lang="fr-FR" dirty="0"/>
                    </a:p>
                  </a:txBody>
                  <a:tcPr/>
                </a:tc>
                <a:tc>
                  <a:txBody>
                    <a:bodyPr/>
                    <a:lstStyle/>
                    <a:p>
                      <a:r>
                        <a:rPr lang="fr-FR" dirty="0" smtClean="0"/>
                        <a:t>175 articles</a:t>
                      </a:r>
                      <a:endParaRPr lang="fr-FR" dirty="0"/>
                    </a:p>
                  </a:txBody>
                  <a:tcPr/>
                </a:tc>
              </a:tr>
              <a:tr h="264067">
                <a:tc>
                  <a:txBody>
                    <a:bodyPr/>
                    <a:lstStyle/>
                    <a:p>
                      <a:r>
                        <a:rPr lang="fr-FR" dirty="0" smtClean="0"/>
                        <a:t>Presse écrite </a:t>
                      </a:r>
                      <a:endParaRPr lang="fr-FR" dirty="0"/>
                    </a:p>
                  </a:txBody>
                  <a:tcPr/>
                </a:tc>
                <a:tc>
                  <a:txBody>
                    <a:bodyPr/>
                    <a:lstStyle/>
                    <a:p>
                      <a:r>
                        <a:rPr lang="fr-FR" dirty="0" smtClean="0"/>
                        <a:t>173</a:t>
                      </a:r>
                      <a:endParaRPr lang="fr-FR" dirty="0"/>
                    </a:p>
                  </a:txBody>
                  <a:tcPr/>
                </a:tc>
              </a:tr>
              <a:tr h="264067">
                <a:tc>
                  <a:txBody>
                    <a:bodyPr/>
                    <a:lstStyle/>
                    <a:p>
                      <a:r>
                        <a:rPr lang="fr-FR" dirty="0" smtClean="0"/>
                        <a:t>Presse audiovisuelle</a:t>
                      </a:r>
                      <a:endParaRPr lang="fr-FR" dirty="0"/>
                    </a:p>
                  </a:txBody>
                  <a:tcPr/>
                </a:tc>
                <a:tc>
                  <a:txBody>
                    <a:bodyPr/>
                    <a:lstStyle/>
                    <a:p>
                      <a:r>
                        <a:rPr lang="fr-FR" dirty="0" smtClean="0"/>
                        <a:t>2</a:t>
                      </a:r>
                      <a:endParaRPr lang="fr-FR" dirty="0"/>
                    </a:p>
                  </a:txBody>
                  <a:tcPr/>
                </a:tc>
              </a:tr>
              <a:tr h="264067">
                <a:tc>
                  <a:txBody>
                    <a:bodyPr/>
                    <a:lstStyle/>
                    <a:p>
                      <a:r>
                        <a:rPr lang="fr-FR" dirty="0" smtClean="0">
                          <a:solidFill>
                            <a:schemeClr val="bg1"/>
                          </a:solidFill>
                        </a:rPr>
                        <a:t>Potentiel d’influence</a:t>
                      </a:r>
                      <a:endParaRPr lang="fr-FR" dirty="0">
                        <a:solidFill>
                          <a:schemeClr val="bg1"/>
                        </a:solidFill>
                      </a:endParaRPr>
                    </a:p>
                  </a:txBody>
                  <a:tcPr>
                    <a:solidFill>
                      <a:schemeClr val="accent3">
                        <a:lumMod val="75000"/>
                      </a:schemeClr>
                    </a:solidFill>
                  </a:tcPr>
                </a:tc>
                <a:tc>
                  <a:txBody>
                    <a:bodyPr/>
                    <a:lstStyle/>
                    <a:p>
                      <a:endParaRPr lang="fr-FR" dirty="0"/>
                    </a:p>
                  </a:txBody>
                  <a:tcPr>
                    <a:solidFill>
                      <a:schemeClr val="accent3">
                        <a:lumMod val="75000"/>
                      </a:schemeClr>
                    </a:solidFill>
                  </a:tcPr>
                </a:tc>
              </a:tr>
              <a:tr h="4557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Corpus étudié</a:t>
                      </a:r>
                    </a:p>
                    <a:p>
                      <a:endParaRPr lang="fr-FR" dirty="0"/>
                    </a:p>
                  </a:txBody>
                  <a:tcPr/>
                </a:tc>
                <a:tc>
                  <a:txBody>
                    <a:bodyPr/>
                    <a:lstStyle/>
                    <a:p>
                      <a:r>
                        <a:rPr lang="fr-FR" dirty="0" smtClean="0"/>
                        <a:t>56 millions de contacts</a:t>
                      </a:r>
                      <a:endParaRPr lang="fr-FR" dirty="0"/>
                    </a:p>
                  </a:txBody>
                  <a:tcPr/>
                </a:tc>
              </a:tr>
            </a:tbl>
          </a:graphicData>
        </a:graphic>
      </p:graphicFrame>
      <p:sp>
        <p:nvSpPr>
          <p:cNvPr id="229405" name="AutoShape 7"/>
          <p:cNvSpPr>
            <a:spLocks noChangeAspect="1" noChangeArrowheads="1"/>
          </p:cNvSpPr>
          <p:nvPr/>
        </p:nvSpPr>
        <p:spPr bwMode="auto">
          <a:xfrm>
            <a:off x="539750" y="1150938"/>
            <a:ext cx="3816350" cy="2524125"/>
          </a:xfrm>
          <a:prstGeom prst="rect">
            <a:avLst/>
          </a:prstGeom>
          <a:noFill/>
          <a:ln w="9525">
            <a:noFill/>
            <a:miter lim="800000"/>
            <a:headEnd/>
            <a:tailEnd/>
          </a:ln>
        </p:spPr>
        <p:txBody>
          <a:bodyPr/>
          <a:lstStyle/>
          <a:p>
            <a:endParaRPr lang="fr-FR"/>
          </a:p>
        </p:txBody>
      </p:sp>
      <p:sp>
        <p:nvSpPr>
          <p:cNvPr id="8" name="Espace réservé du numéro de diapositive 7"/>
          <p:cNvSpPr>
            <a:spLocks noGrp="1"/>
          </p:cNvSpPr>
          <p:nvPr>
            <p:ph type="sldNum" sz="quarter" idx="12"/>
          </p:nvPr>
        </p:nvSpPr>
        <p:spPr/>
        <p:txBody>
          <a:bodyPr/>
          <a:lstStyle/>
          <a:p>
            <a:pPr>
              <a:defRPr/>
            </a:pPr>
            <a:fld id="{0C562DD5-AB3E-408D-993A-1756AEA75B50}" type="slidenum">
              <a:rPr lang="fr-FR" smtClean="0"/>
              <a:pPr>
                <a:defRPr/>
              </a:pPr>
              <a:t>230</a:t>
            </a:fld>
            <a:endParaRPr lang="fr-FR"/>
          </a:p>
        </p:txBody>
      </p:sp>
    </p:spTree>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0402" name="Text Box 4"/>
          <p:cNvSpPr txBox="1">
            <a:spLocks noChangeArrowheads="1"/>
          </p:cNvSpPr>
          <p:nvPr/>
        </p:nvSpPr>
        <p:spPr bwMode="auto">
          <a:xfrm>
            <a:off x="57150" y="0"/>
            <a:ext cx="9029700" cy="498475"/>
          </a:xfrm>
          <a:prstGeom prst="rect">
            <a:avLst/>
          </a:prstGeom>
          <a:solidFill>
            <a:schemeClr val="bg1"/>
          </a:solidFill>
          <a:ln w="9525">
            <a:noFill/>
            <a:miter lim="800000"/>
            <a:headEnd/>
            <a:tailEnd/>
          </a:ln>
        </p:spPr>
        <p:txBody>
          <a:bodyPr lIns="97969" tIns="48984" rIns="97969" bIns="48984">
            <a:spAutoFit/>
          </a:bodyPr>
          <a:lstStyle/>
          <a:p>
            <a:pPr defTabSz="979488" eaLnBrk="0" hangingPunct="0"/>
            <a:r>
              <a:rPr lang="fr-FR" sz="2600">
                <a:solidFill>
                  <a:srgbClr val="0000FF"/>
                </a:solidFill>
                <a:latin typeface="Century Gothic" pitchFamily="34" charset="0"/>
              </a:rPr>
              <a:t>2. Les caractéristiques de la médiatisation</a:t>
            </a:r>
          </a:p>
        </p:txBody>
      </p:sp>
      <p:sp>
        <p:nvSpPr>
          <p:cNvPr id="230403" name="Text Box 5"/>
          <p:cNvSpPr txBox="1">
            <a:spLocks noChangeArrowheads="1"/>
          </p:cNvSpPr>
          <p:nvPr/>
        </p:nvSpPr>
        <p:spPr bwMode="auto">
          <a:xfrm>
            <a:off x="1042988" y="4724400"/>
            <a:ext cx="7200900" cy="1644650"/>
          </a:xfrm>
          <a:prstGeom prst="rect">
            <a:avLst/>
          </a:prstGeom>
          <a:solidFill>
            <a:schemeClr val="bg1"/>
          </a:solidFill>
          <a:ln w="9525">
            <a:solidFill>
              <a:srgbClr val="000066"/>
            </a:solidFill>
            <a:miter lim="800000"/>
            <a:headEnd/>
            <a:tailEnd/>
          </a:ln>
        </p:spPr>
        <p:txBody>
          <a:bodyPr tIns="82800" bIns="82800">
            <a:spAutoFit/>
          </a:bodyPr>
          <a:lstStyle/>
          <a:p>
            <a:pPr algn="just" eaLnBrk="0" hangingPunct="0">
              <a:spcBef>
                <a:spcPct val="0"/>
              </a:spcBef>
            </a:pPr>
            <a:r>
              <a:rPr lang="fr-FR" sz="1200" b="0">
                <a:solidFill>
                  <a:srgbClr val="000066"/>
                </a:solidFill>
                <a:latin typeface="Century Gothic" pitchFamily="34" charset="0"/>
              </a:rPr>
              <a:t>C ’est encore </a:t>
            </a:r>
            <a:r>
              <a:rPr lang="fr-FR" sz="1200">
                <a:solidFill>
                  <a:srgbClr val="000066"/>
                </a:solidFill>
                <a:latin typeface="Century Gothic" pitchFamily="34" charset="0"/>
              </a:rPr>
              <a:t>dans la presse régionale française</a:t>
            </a:r>
            <a:r>
              <a:rPr lang="fr-FR" sz="1200" b="0">
                <a:solidFill>
                  <a:srgbClr val="000066"/>
                </a:solidFill>
                <a:latin typeface="Century Gothic" pitchFamily="34" charset="0"/>
              </a:rPr>
              <a:t> que l ’Aéroport de Nice réalise sa plus grosse médiatisation avec 57%; c ’est légèrement moins qu’en novembre - décembre 2000 (-2 points). Cette dernière s ’intéresse particulièrement  aux techniques utilisées pour les travaux du Terminal 2 de l ’Aéroport.</a:t>
            </a:r>
          </a:p>
          <a:p>
            <a:pPr algn="just" eaLnBrk="0" hangingPunct="0">
              <a:spcBef>
                <a:spcPct val="0"/>
              </a:spcBef>
            </a:pPr>
            <a:r>
              <a:rPr lang="fr-FR" sz="1200" b="0">
                <a:solidFill>
                  <a:srgbClr val="000066"/>
                </a:solidFill>
                <a:latin typeface="Century Gothic" pitchFamily="34" charset="0"/>
              </a:rPr>
              <a:t>De même, </a:t>
            </a:r>
            <a:r>
              <a:rPr lang="fr-FR" sz="1200">
                <a:solidFill>
                  <a:srgbClr val="000066"/>
                </a:solidFill>
                <a:latin typeface="Century Gothic" pitchFamily="34" charset="0"/>
              </a:rPr>
              <a:t>la presse nationale française</a:t>
            </a:r>
            <a:r>
              <a:rPr lang="fr-FR" sz="1200" b="0">
                <a:solidFill>
                  <a:srgbClr val="000066"/>
                </a:solidFill>
                <a:latin typeface="Century Gothic" pitchFamily="34" charset="0"/>
              </a:rPr>
              <a:t> occupe la deuxième place, mais en ayant perdu 4 points (26% en novembre - décembre).</a:t>
            </a:r>
          </a:p>
          <a:p>
            <a:pPr algn="just" eaLnBrk="0" hangingPunct="0">
              <a:spcBef>
                <a:spcPct val="0"/>
              </a:spcBef>
            </a:pPr>
            <a:r>
              <a:rPr lang="fr-FR" sz="1200" b="0">
                <a:solidFill>
                  <a:srgbClr val="000066"/>
                </a:solidFill>
                <a:latin typeface="Century Gothic" pitchFamily="34" charset="0"/>
              </a:rPr>
              <a:t>La seule </a:t>
            </a:r>
            <a:r>
              <a:rPr lang="fr-FR" sz="1200">
                <a:solidFill>
                  <a:srgbClr val="000066"/>
                </a:solidFill>
                <a:latin typeface="Century Gothic" pitchFamily="34" charset="0"/>
              </a:rPr>
              <a:t>hausse est constatée dans la presse spécialisée (+ 4 points)</a:t>
            </a:r>
            <a:r>
              <a:rPr lang="fr-FR" sz="1200" b="0">
                <a:solidFill>
                  <a:srgbClr val="000066"/>
                </a:solidFill>
                <a:latin typeface="Century Gothic" pitchFamily="34" charset="0"/>
              </a:rPr>
              <a:t>. </a:t>
            </a:r>
          </a:p>
          <a:p>
            <a:pPr algn="just" eaLnBrk="0" hangingPunct="0">
              <a:spcBef>
                <a:spcPct val="0"/>
              </a:spcBef>
            </a:pPr>
            <a:r>
              <a:rPr lang="fr-FR" sz="1200" b="0">
                <a:solidFill>
                  <a:srgbClr val="000066"/>
                </a:solidFill>
                <a:latin typeface="Century Gothic" pitchFamily="34" charset="0"/>
              </a:rPr>
              <a:t>La presse internationale maintient son pourcentage.</a:t>
            </a:r>
          </a:p>
        </p:txBody>
      </p:sp>
      <p:sp>
        <p:nvSpPr>
          <p:cNvPr id="230404" name="Text Box 7"/>
          <p:cNvSpPr txBox="1">
            <a:spLocks noChangeArrowheads="1"/>
          </p:cNvSpPr>
          <p:nvPr/>
        </p:nvSpPr>
        <p:spPr bwMode="auto">
          <a:xfrm>
            <a:off x="422275" y="685800"/>
            <a:ext cx="8229600" cy="373063"/>
          </a:xfrm>
          <a:prstGeom prst="rect">
            <a:avLst/>
          </a:prstGeom>
          <a:solidFill>
            <a:schemeClr val="bg1"/>
          </a:solidFill>
          <a:ln w="9525">
            <a:noFill/>
            <a:miter lim="800000"/>
            <a:headEnd/>
            <a:tailEnd/>
          </a:ln>
        </p:spPr>
        <p:txBody>
          <a:bodyPr lIns="97969" tIns="48984" rIns="97969" bIns="48984">
            <a:spAutoFit/>
          </a:bodyPr>
          <a:lstStyle/>
          <a:p>
            <a:pPr algn="l" defTabSz="979488" eaLnBrk="0" hangingPunct="0"/>
            <a:r>
              <a:rPr lang="fr-FR" sz="1800">
                <a:solidFill>
                  <a:srgbClr val="0000FF"/>
                </a:solidFill>
                <a:latin typeface="Century Gothic" pitchFamily="34" charset="0"/>
              </a:rPr>
              <a:t>2.1. La répartition par catégorie de presse</a:t>
            </a:r>
          </a:p>
        </p:txBody>
      </p:sp>
      <p:sp>
        <p:nvSpPr>
          <p:cNvPr id="230405" name="Line 8"/>
          <p:cNvSpPr>
            <a:spLocks noChangeShapeType="1"/>
          </p:cNvSpPr>
          <p:nvPr/>
        </p:nvSpPr>
        <p:spPr bwMode="auto">
          <a:xfrm flipV="1">
            <a:off x="2390775" y="4114800"/>
            <a:ext cx="0" cy="381000"/>
          </a:xfrm>
          <a:prstGeom prst="line">
            <a:avLst/>
          </a:prstGeom>
          <a:noFill/>
          <a:ln w="38100">
            <a:solidFill>
              <a:srgbClr val="0000FF"/>
            </a:solidFill>
            <a:round/>
            <a:headEnd/>
            <a:tailEnd type="triangle" w="med" len="med"/>
          </a:ln>
        </p:spPr>
        <p:txBody>
          <a:bodyPr/>
          <a:lstStyle/>
          <a:p>
            <a:endParaRPr lang="fr-FR"/>
          </a:p>
        </p:txBody>
      </p:sp>
      <p:sp>
        <p:nvSpPr>
          <p:cNvPr id="230406" name="Line 9"/>
          <p:cNvSpPr>
            <a:spLocks noChangeShapeType="1"/>
          </p:cNvSpPr>
          <p:nvPr/>
        </p:nvSpPr>
        <p:spPr bwMode="auto">
          <a:xfrm>
            <a:off x="6681788" y="4114800"/>
            <a:ext cx="0" cy="533400"/>
          </a:xfrm>
          <a:prstGeom prst="line">
            <a:avLst/>
          </a:prstGeom>
          <a:noFill/>
          <a:ln w="28575">
            <a:solidFill>
              <a:srgbClr val="0000FF"/>
            </a:solidFill>
            <a:round/>
            <a:headEnd/>
            <a:tailEnd type="triangle" w="med" len="med"/>
          </a:ln>
        </p:spPr>
        <p:txBody>
          <a:bodyPr/>
          <a:lstStyle/>
          <a:p>
            <a:endParaRPr lang="fr-FR"/>
          </a:p>
        </p:txBody>
      </p:sp>
      <p:sp>
        <p:nvSpPr>
          <p:cNvPr id="230407" name="Text Box 10"/>
          <p:cNvSpPr txBox="1">
            <a:spLocks noChangeArrowheads="1"/>
          </p:cNvSpPr>
          <p:nvPr/>
        </p:nvSpPr>
        <p:spPr bwMode="auto">
          <a:xfrm>
            <a:off x="4713288" y="1066800"/>
            <a:ext cx="4008437" cy="3278188"/>
          </a:xfrm>
          <a:prstGeom prst="rect">
            <a:avLst/>
          </a:prstGeom>
          <a:solidFill>
            <a:schemeClr val="bg1"/>
          </a:solidFill>
          <a:ln w="9525">
            <a:solidFill>
              <a:srgbClr val="000066"/>
            </a:solidFill>
            <a:miter lim="800000"/>
            <a:headEnd/>
            <a:tailEnd/>
          </a:ln>
        </p:spPr>
        <p:txBody>
          <a:bodyPr tIns="82800" bIns="82800">
            <a:spAutoFit/>
          </a:bodyPr>
          <a:lstStyle/>
          <a:p>
            <a:pPr algn="just" eaLnBrk="0" hangingPunct="0">
              <a:spcBef>
                <a:spcPct val="0"/>
              </a:spcBef>
            </a:pPr>
            <a:r>
              <a:rPr lang="fr-FR" sz="1200">
                <a:solidFill>
                  <a:srgbClr val="000066"/>
                </a:solidFill>
                <a:latin typeface="Century Gothic" pitchFamily="34" charset="0"/>
              </a:rPr>
              <a:t>«Nice Matin» semble être la principale référence médiatique de l ’Aéroport de Nice</a:t>
            </a:r>
            <a:r>
              <a:rPr lang="fr-FR" sz="1200" b="0">
                <a:solidFill>
                  <a:srgbClr val="000066"/>
                </a:solidFill>
                <a:latin typeface="Century Gothic" pitchFamily="34" charset="0"/>
              </a:rPr>
              <a:t> et ce support conserve sa place de « leader » avec 50 articles, soit 29% du corpus total. </a:t>
            </a:r>
          </a:p>
          <a:p>
            <a:pPr algn="just" eaLnBrk="0" hangingPunct="0">
              <a:spcBef>
                <a:spcPct val="0"/>
              </a:spcBef>
            </a:pPr>
            <a:endParaRPr lang="fr-FR" sz="1200" b="0">
              <a:solidFill>
                <a:srgbClr val="000066"/>
              </a:solidFill>
              <a:latin typeface="Century Gothic" pitchFamily="34" charset="0"/>
            </a:endParaRPr>
          </a:p>
          <a:p>
            <a:pPr algn="just" eaLnBrk="0" hangingPunct="0">
              <a:spcBef>
                <a:spcPct val="0"/>
              </a:spcBef>
            </a:pPr>
            <a:r>
              <a:rPr lang="fr-FR" sz="1200" b="0">
                <a:solidFill>
                  <a:srgbClr val="000066"/>
                </a:solidFill>
                <a:latin typeface="Century Gothic" pitchFamily="34" charset="0"/>
              </a:rPr>
              <a:t>On notera la présence d ’un nouveau support dans ce classement, celui de </a:t>
            </a:r>
            <a:r>
              <a:rPr lang="fr-FR" sz="1200">
                <a:solidFill>
                  <a:srgbClr val="000066"/>
                </a:solidFill>
                <a:latin typeface="Century Gothic" pitchFamily="34" charset="0"/>
              </a:rPr>
              <a:t>La Tribune qui a consacré 11 articles</a:t>
            </a:r>
            <a:r>
              <a:rPr lang="fr-FR" sz="1200" b="0">
                <a:solidFill>
                  <a:srgbClr val="000066"/>
                </a:solidFill>
                <a:latin typeface="Century Gothic" pitchFamily="34" charset="0"/>
              </a:rPr>
              <a:t> à l ’Aéroport. Celui-ci a évoqué la progression du trafic international qui a permis de « doper » l ’Aéroport de Nice. (La Tribune le 12/01/01).</a:t>
            </a:r>
          </a:p>
          <a:p>
            <a:pPr algn="just" eaLnBrk="0" hangingPunct="0">
              <a:spcBef>
                <a:spcPct val="0"/>
              </a:spcBef>
            </a:pPr>
            <a:endParaRPr lang="fr-FR" sz="1200" b="0">
              <a:solidFill>
                <a:srgbClr val="000066"/>
              </a:solidFill>
              <a:latin typeface="Century Gothic" pitchFamily="34" charset="0"/>
            </a:endParaRPr>
          </a:p>
          <a:p>
            <a:pPr algn="just" eaLnBrk="0" hangingPunct="0">
              <a:spcBef>
                <a:spcPct val="0"/>
              </a:spcBef>
            </a:pPr>
            <a:r>
              <a:rPr lang="fr-FR" sz="1200">
                <a:solidFill>
                  <a:srgbClr val="000066"/>
                </a:solidFill>
                <a:latin typeface="Century Gothic" pitchFamily="34" charset="0"/>
              </a:rPr>
              <a:t>Le Quotidien du Tourisme a mis l ’accent sur le nombre de passagers enregistré à l ’aéroport</a:t>
            </a:r>
            <a:r>
              <a:rPr lang="fr-FR" sz="1200" b="0">
                <a:solidFill>
                  <a:srgbClr val="000066"/>
                </a:solidFill>
                <a:latin typeface="Century Gothic" pitchFamily="34" charset="0"/>
              </a:rPr>
              <a:t>. En effet, </a:t>
            </a:r>
            <a:r>
              <a:rPr lang="fr-FR" sz="1200" b="0" i="1">
                <a:solidFill>
                  <a:srgbClr val="000066"/>
                </a:solidFill>
                <a:latin typeface="Century Gothic" pitchFamily="34" charset="0"/>
              </a:rPr>
              <a:t>«L ’Aéroport Nice - Côte d ’Azur </a:t>
            </a:r>
            <a:r>
              <a:rPr lang="fr-FR" sz="1200" i="1">
                <a:solidFill>
                  <a:srgbClr val="000066"/>
                </a:solidFill>
                <a:latin typeface="Century Gothic" pitchFamily="34" charset="0"/>
              </a:rPr>
              <a:t>crève le plafond</a:t>
            </a:r>
            <a:r>
              <a:rPr lang="fr-FR" sz="1200" b="0" i="1">
                <a:solidFill>
                  <a:srgbClr val="000066"/>
                </a:solidFill>
                <a:latin typeface="Century Gothic" pitchFamily="34" charset="0"/>
              </a:rPr>
              <a:t> des 9 millions de passagers</a:t>
            </a:r>
            <a:r>
              <a:rPr lang="fr-FR" sz="1200" b="0">
                <a:solidFill>
                  <a:srgbClr val="000066"/>
                </a:solidFill>
                <a:latin typeface="Century Gothic" pitchFamily="34" charset="0"/>
              </a:rPr>
              <a:t> ».(Le Quotidien du Tourisme le 18/01/01).</a:t>
            </a:r>
          </a:p>
        </p:txBody>
      </p:sp>
      <p:pic>
        <p:nvPicPr>
          <p:cNvPr id="230408" name="Picture 11"/>
          <p:cNvPicPr>
            <a:picLocks noChangeAspect="1" noChangeArrowheads="1"/>
          </p:cNvPicPr>
          <p:nvPr/>
        </p:nvPicPr>
        <p:blipFill>
          <a:blip r:embed="rId3" cstate="print"/>
          <a:srcRect/>
          <a:stretch>
            <a:fillRect/>
          </a:stretch>
        </p:blipFill>
        <p:spPr bwMode="auto">
          <a:xfrm>
            <a:off x="395288" y="1052513"/>
            <a:ext cx="3894137" cy="3802062"/>
          </a:xfrm>
          <a:prstGeom prst="rect">
            <a:avLst/>
          </a:prstGeom>
          <a:solidFill>
            <a:schemeClr val="tx1"/>
          </a:solidFill>
          <a:ln w="9525">
            <a:noFill/>
            <a:miter lim="800000"/>
            <a:headEnd/>
            <a:tailEnd/>
          </a:ln>
        </p:spPr>
      </p:pic>
      <p:sp>
        <p:nvSpPr>
          <p:cNvPr id="9" name="Espace réservé du numéro de diapositive 8"/>
          <p:cNvSpPr>
            <a:spLocks noGrp="1"/>
          </p:cNvSpPr>
          <p:nvPr>
            <p:ph type="sldNum" sz="quarter" idx="12"/>
          </p:nvPr>
        </p:nvSpPr>
        <p:spPr/>
        <p:txBody>
          <a:bodyPr/>
          <a:lstStyle/>
          <a:p>
            <a:pPr>
              <a:defRPr/>
            </a:pPr>
            <a:fld id="{0C562DD5-AB3E-408D-993A-1756AEA75B50}" type="slidenum">
              <a:rPr lang="fr-FR" smtClean="0"/>
              <a:pPr>
                <a:defRPr/>
              </a:pPr>
              <a:t>231</a:t>
            </a:fld>
            <a:endParaRPr lang="fr-FR"/>
          </a:p>
        </p:txBody>
      </p:sp>
    </p:spTree>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1426" name="Text Box 5"/>
          <p:cNvSpPr txBox="1">
            <a:spLocks noChangeArrowheads="1"/>
          </p:cNvSpPr>
          <p:nvPr/>
        </p:nvSpPr>
        <p:spPr bwMode="auto">
          <a:xfrm>
            <a:off x="0" y="333375"/>
            <a:ext cx="9144000" cy="495300"/>
          </a:xfrm>
          <a:prstGeom prst="rect">
            <a:avLst/>
          </a:prstGeom>
          <a:solidFill>
            <a:schemeClr val="bg1"/>
          </a:solidFill>
          <a:ln w="9525">
            <a:noFill/>
            <a:miter lim="800000"/>
            <a:headEnd/>
            <a:tailEnd/>
          </a:ln>
        </p:spPr>
        <p:txBody>
          <a:bodyPr lIns="97969" tIns="48984" rIns="97969" bIns="48984">
            <a:spAutoFit/>
          </a:bodyPr>
          <a:lstStyle/>
          <a:p>
            <a:pPr defTabSz="979488" eaLnBrk="0" hangingPunct="0"/>
            <a:r>
              <a:rPr lang="fr-FR" sz="2600">
                <a:solidFill>
                  <a:srgbClr val="0000FF"/>
                </a:solidFill>
                <a:latin typeface="Century Gothic" pitchFamily="34" charset="0"/>
              </a:rPr>
              <a:t>2. Les caractéristiques de la médiatisation</a:t>
            </a:r>
          </a:p>
        </p:txBody>
      </p:sp>
      <p:sp>
        <p:nvSpPr>
          <p:cNvPr id="231427" name="Text Box 7"/>
          <p:cNvSpPr txBox="1">
            <a:spLocks noChangeArrowheads="1"/>
          </p:cNvSpPr>
          <p:nvPr/>
        </p:nvSpPr>
        <p:spPr bwMode="auto">
          <a:xfrm>
            <a:off x="468313" y="981075"/>
            <a:ext cx="8229600" cy="373063"/>
          </a:xfrm>
          <a:prstGeom prst="rect">
            <a:avLst/>
          </a:prstGeom>
          <a:solidFill>
            <a:schemeClr val="bg1"/>
          </a:solidFill>
          <a:ln w="9525">
            <a:noFill/>
            <a:miter lim="800000"/>
            <a:headEnd/>
            <a:tailEnd/>
          </a:ln>
        </p:spPr>
        <p:txBody>
          <a:bodyPr lIns="97969" tIns="48984" rIns="97969" bIns="48984">
            <a:spAutoFit/>
          </a:bodyPr>
          <a:lstStyle/>
          <a:p>
            <a:pPr algn="l" defTabSz="979488" eaLnBrk="0" hangingPunct="0"/>
            <a:r>
              <a:rPr lang="fr-FR" sz="1800">
                <a:solidFill>
                  <a:srgbClr val="0000FF"/>
                </a:solidFill>
                <a:latin typeface="Century Gothic" pitchFamily="34" charset="0"/>
              </a:rPr>
              <a:t>2.2. Le niveau d’exposition de l’Aéroport  de Nice dans la presse</a:t>
            </a:r>
          </a:p>
        </p:txBody>
      </p:sp>
      <p:sp>
        <p:nvSpPr>
          <p:cNvPr id="231428" name="Text Box 8"/>
          <p:cNvSpPr txBox="1">
            <a:spLocks noChangeArrowheads="1"/>
          </p:cNvSpPr>
          <p:nvPr/>
        </p:nvSpPr>
        <p:spPr bwMode="auto">
          <a:xfrm>
            <a:off x="684213" y="1700213"/>
            <a:ext cx="3598862" cy="4600575"/>
          </a:xfrm>
          <a:prstGeom prst="rect">
            <a:avLst/>
          </a:prstGeom>
          <a:solidFill>
            <a:schemeClr val="bg1"/>
          </a:solidFill>
          <a:ln w="9525">
            <a:solidFill>
              <a:srgbClr val="000066"/>
            </a:solidFill>
            <a:miter lim="800000"/>
            <a:headEnd/>
            <a:tailEnd/>
          </a:ln>
        </p:spPr>
        <p:txBody>
          <a:bodyPr tIns="82800" bIns="82800">
            <a:spAutoFit/>
          </a:bodyPr>
          <a:lstStyle/>
          <a:p>
            <a:pPr algn="just" eaLnBrk="0" hangingPunct="0">
              <a:spcBef>
                <a:spcPct val="0"/>
              </a:spcBef>
            </a:pPr>
            <a:r>
              <a:rPr lang="fr-FR" sz="1600">
                <a:solidFill>
                  <a:srgbClr val="000066"/>
                </a:solidFill>
                <a:latin typeface="Century Gothic" pitchFamily="34" charset="0"/>
              </a:rPr>
              <a:t>La visibilité de l ’Aéroport de Nice</a:t>
            </a:r>
            <a:r>
              <a:rPr lang="fr-FR" sz="1600" b="0">
                <a:solidFill>
                  <a:srgbClr val="000066"/>
                </a:solidFill>
                <a:latin typeface="Century Gothic" pitchFamily="34" charset="0"/>
              </a:rPr>
              <a:t> s ’est réalisée dans des </a:t>
            </a:r>
            <a:r>
              <a:rPr lang="fr-FR" sz="1600">
                <a:solidFill>
                  <a:srgbClr val="000066"/>
                </a:solidFill>
                <a:latin typeface="Century Gothic" pitchFamily="34" charset="0"/>
              </a:rPr>
              <a:t>articles plus petits</a:t>
            </a:r>
            <a:r>
              <a:rPr lang="fr-FR" sz="1600" b="0">
                <a:solidFill>
                  <a:srgbClr val="000066"/>
                </a:solidFill>
                <a:latin typeface="Century Gothic" pitchFamily="34" charset="0"/>
              </a:rPr>
              <a:t> qu’au mois de novembre et décembre (+ 17 points, ainsi que dans des articles dont l ’annonce à la une a été moins importante (- 1 point). </a:t>
            </a:r>
            <a:r>
              <a:rPr lang="fr-FR" sz="1600">
                <a:solidFill>
                  <a:srgbClr val="000066"/>
                </a:solidFill>
                <a:latin typeface="Century Gothic" pitchFamily="34" charset="0"/>
              </a:rPr>
              <a:t>Ceci explique la baisse moyenne par mois du Potentiel d ’Influence.</a:t>
            </a:r>
          </a:p>
          <a:p>
            <a:pPr algn="just" eaLnBrk="0" hangingPunct="0">
              <a:spcBef>
                <a:spcPct val="0"/>
              </a:spcBef>
            </a:pPr>
            <a:endParaRPr lang="fr-FR" sz="1600" b="0">
              <a:solidFill>
                <a:srgbClr val="000066"/>
              </a:solidFill>
              <a:latin typeface="Century Gothic" pitchFamily="34" charset="0"/>
            </a:endParaRPr>
          </a:p>
          <a:p>
            <a:pPr algn="just" eaLnBrk="0" hangingPunct="0">
              <a:spcBef>
                <a:spcPct val="0"/>
              </a:spcBef>
            </a:pPr>
            <a:r>
              <a:rPr lang="fr-FR" sz="1600">
                <a:solidFill>
                  <a:srgbClr val="000066"/>
                </a:solidFill>
                <a:latin typeface="Century Gothic" pitchFamily="34" charset="0"/>
              </a:rPr>
              <a:t>En revanche</a:t>
            </a:r>
            <a:r>
              <a:rPr lang="fr-FR" sz="1600" b="0">
                <a:solidFill>
                  <a:srgbClr val="000066"/>
                </a:solidFill>
                <a:latin typeface="Century Gothic" pitchFamily="34" charset="0"/>
              </a:rPr>
              <a:t>, à l ’intérieur des articles, </a:t>
            </a:r>
            <a:r>
              <a:rPr lang="fr-FR" sz="1600">
                <a:solidFill>
                  <a:srgbClr val="000066"/>
                </a:solidFill>
                <a:latin typeface="Century Gothic" pitchFamily="34" charset="0"/>
              </a:rPr>
              <a:t>la visibilité de l ’Aéroport est plus forte, dans la mesure où on observe une hausse de 5 points des articles exclusivement consacrés</a:t>
            </a:r>
            <a:r>
              <a:rPr lang="fr-FR" sz="1600" b="0">
                <a:solidFill>
                  <a:srgbClr val="000066"/>
                </a:solidFill>
                <a:latin typeface="Century Gothic" pitchFamily="34" charset="0"/>
              </a:rPr>
              <a:t> à ce dernier. De plus, l ’Aéroport apparaît plus souvent </a:t>
            </a:r>
            <a:r>
              <a:rPr lang="fr-FR" sz="1600">
                <a:solidFill>
                  <a:srgbClr val="000066"/>
                </a:solidFill>
                <a:latin typeface="Century Gothic" pitchFamily="34" charset="0"/>
              </a:rPr>
              <a:t>dans les titres (+ 8 points</a:t>
            </a:r>
            <a:r>
              <a:rPr lang="fr-FR" sz="1600" b="0">
                <a:solidFill>
                  <a:srgbClr val="000066"/>
                </a:solidFill>
                <a:latin typeface="Century Gothic" pitchFamily="34" charset="0"/>
              </a:rPr>
              <a:t>).  </a:t>
            </a:r>
          </a:p>
        </p:txBody>
      </p:sp>
      <p:pic>
        <p:nvPicPr>
          <p:cNvPr id="231429" name="Picture 10"/>
          <p:cNvPicPr>
            <a:picLocks noChangeAspect="1" noChangeArrowheads="1"/>
          </p:cNvPicPr>
          <p:nvPr/>
        </p:nvPicPr>
        <p:blipFill>
          <a:blip r:embed="rId3" cstate="print"/>
          <a:srcRect/>
          <a:stretch>
            <a:fillRect/>
          </a:stretch>
        </p:blipFill>
        <p:spPr bwMode="auto">
          <a:xfrm>
            <a:off x="4787900" y="1541463"/>
            <a:ext cx="3698875" cy="2054225"/>
          </a:xfrm>
          <a:prstGeom prst="rect">
            <a:avLst/>
          </a:prstGeom>
          <a:solidFill>
            <a:schemeClr val="tx1"/>
          </a:solidFill>
          <a:ln w="9525">
            <a:noFill/>
            <a:miter lim="800000"/>
            <a:headEnd/>
            <a:tailEnd/>
          </a:ln>
        </p:spPr>
      </p:pic>
      <p:pic>
        <p:nvPicPr>
          <p:cNvPr id="231430" name="Picture 11"/>
          <p:cNvPicPr>
            <a:picLocks noChangeAspect="1" noChangeArrowheads="1"/>
          </p:cNvPicPr>
          <p:nvPr/>
        </p:nvPicPr>
        <p:blipFill>
          <a:blip r:embed="rId4" cstate="print"/>
          <a:srcRect/>
          <a:stretch>
            <a:fillRect/>
          </a:stretch>
        </p:blipFill>
        <p:spPr bwMode="auto">
          <a:xfrm>
            <a:off x="4967288" y="3789363"/>
            <a:ext cx="3684587" cy="2444750"/>
          </a:xfrm>
          <a:prstGeom prst="rect">
            <a:avLst/>
          </a:prstGeom>
          <a:solidFill>
            <a:schemeClr val="tx1"/>
          </a:solidFill>
          <a:ln w="9525">
            <a:noFill/>
            <a:miter lim="800000"/>
            <a:headEnd/>
            <a:tailEnd/>
          </a:ln>
        </p:spPr>
      </p:pic>
      <p:sp>
        <p:nvSpPr>
          <p:cNvPr id="7" name="Espace réservé du numéro de diapositive 6"/>
          <p:cNvSpPr>
            <a:spLocks noGrp="1"/>
          </p:cNvSpPr>
          <p:nvPr>
            <p:ph type="sldNum" sz="quarter" idx="12"/>
          </p:nvPr>
        </p:nvSpPr>
        <p:spPr/>
        <p:txBody>
          <a:bodyPr/>
          <a:lstStyle/>
          <a:p>
            <a:pPr>
              <a:defRPr/>
            </a:pPr>
            <a:fld id="{0C562DD5-AB3E-408D-993A-1756AEA75B50}" type="slidenum">
              <a:rPr lang="fr-FR" smtClean="0"/>
              <a:pPr>
                <a:defRPr/>
              </a:pPr>
              <a:t>232</a:t>
            </a:fld>
            <a:endParaRPr lang="fr-FR"/>
          </a:p>
        </p:txBody>
      </p:sp>
    </p:spTree>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Rectangle 2"/>
          <p:cNvSpPr>
            <a:spLocks noChangeArrowheads="1"/>
          </p:cNvSpPr>
          <p:nvPr/>
        </p:nvSpPr>
        <p:spPr bwMode="auto">
          <a:xfrm>
            <a:off x="457200" y="465138"/>
            <a:ext cx="809625" cy="144462"/>
          </a:xfrm>
          <a:prstGeom prst="rect">
            <a:avLst/>
          </a:prstGeom>
          <a:solidFill>
            <a:schemeClr val="tx1"/>
          </a:solidFill>
          <a:ln w="9525">
            <a:noFill/>
            <a:miter lim="800000"/>
            <a:headEnd/>
            <a:tailEnd/>
          </a:ln>
        </p:spPr>
        <p:txBody>
          <a:bodyPr wrap="none" anchor="ctr"/>
          <a:lstStyle/>
          <a:p>
            <a:endParaRPr lang="fr-FR"/>
          </a:p>
        </p:txBody>
      </p:sp>
      <p:sp>
        <p:nvSpPr>
          <p:cNvPr id="3076" name="Rectangle 3"/>
          <p:cNvSpPr>
            <a:spLocks noChangeArrowheads="1"/>
          </p:cNvSpPr>
          <p:nvPr/>
        </p:nvSpPr>
        <p:spPr bwMode="auto">
          <a:xfrm>
            <a:off x="7526338" y="457200"/>
            <a:ext cx="1150937" cy="152400"/>
          </a:xfrm>
          <a:prstGeom prst="rect">
            <a:avLst/>
          </a:prstGeom>
          <a:solidFill>
            <a:schemeClr val="tx1"/>
          </a:solidFill>
          <a:ln w="9525">
            <a:noFill/>
            <a:miter lim="800000"/>
            <a:headEnd/>
            <a:tailEnd/>
          </a:ln>
        </p:spPr>
        <p:txBody>
          <a:bodyPr wrap="none" anchor="ctr"/>
          <a:lstStyle/>
          <a:p>
            <a:endParaRPr lang="fr-FR"/>
          </a:p>
        </p:txBody>
      </p:sp>
      <p:sp>
        <p:nvSpPr>
          <p:cNvPr id="3077" name="Text Box 4"/>
          <p:cNvSpPr txBox="1">
            <a:spLocks noChangeArrowheads="1"/>
          </p:cNvSpPr>
          <p:nvPr/>
        </p:nvSpPr>
        <p:spPr bwMode="auto">
          <a:xfrm>
            <a:off x="1301750" y="228600"/>
            <a:ext cx="6540500" cy="495300"/>
          </a:xfrm>
          <a:prstGeom prst="rect">
            <a:avLst/>
          </a:prstGeom>
          <a:solidFill>
            <a:schemeClr val="bg1"/>
          </a:solidFill>
          <a:ln w="9525">
            <a:noFill/>
            <a:miter lim="800000"/>
            <a:headEnd/>
            <a:tailEnd/>
          </a:ln>
        </p:spPr>
        <p:txBody>
          <a:bodyPr lIns="97969" tIns="48984" rIns="97969" bIns="48984">
            <a:spAutoFit/>
          </a:bodyPr>
          <a:lstStyle/>
          <a:p>
            <a:pPr defTabSz="979488" eaLnBrk="0" hangingPunct="0"/>
            <a:r>
              <a:rPr lang="fr-FR" sz="2600">
                <a:solidFill>
                  <a:srgbClr val="0000FF"/>
                </a:solidFill>
                <a:latin typeface="Century Gothic" pitchFamily="34" charset="0"/>
              </a:rPr>
              <a:t>4. L’image médiatique de l’Aéroport</a:t>
            </a:r>
          </a:p>
        </p:txBody>
      </p:sp>
      <p:sp>
        <p:nvSpPr>
          <p:cNvPr id="3078" name="Text Box 5"/>
          <p:cNvSpPr txBox="1">
            <a:spLocks noChangeArrowheads="1"/>
          </p:cNvSpPr>
          <p:nvPr/>
        </p:nvSpPr>
        <p:spPr bwMode="auto">
          <a:xfrm>
            <a:off x="900113" y="836613"/>
            <a:ext cx="7200900" cy="376237"/>
          </a:xfrm>
          <a:prstGeom prst="rect">
            <a:avLst/>
          </a:prstGeom>
          <a:solidFill>
            <a:schemeClr val="bg1"/>
          </a:solidFill>
          <a:ln w="9525">
            <a:noFill/>
            <a:miter lim="800000"/>
            <a:headEnd/>
            <a:tailEnd/>
          </a:ln>
        </p:spPr>
        <p:txBody>
          <a:bodyPr lIns="97969" tIns="48984" rIns="97969" bIns="48984">
            <a:spAutoFit/>
          </a:bodyPr>
          <a:lstStyle/>
          <a:p>
            <a:pPr algn="l" defTabSz="979488" eaLnBrk="0" hangingPunct="0"/>
            <a:r>
              <a:rPr lang="fr-FR" sz="1800">
                <a:solidFill>
                  <a:srgbClr val="0000FF"/>
                </a:solidFill>
                <a:latin typeface="Century Gothic" pitchFamily="34" charset="0"/>
              </a:rPr>
              <a:t>4.1.La tonalité du discours journalistique sur l’Aéroport de Nice</a:t>
            </a:r>
            <a:endParaRPr lang="fr-FR" sz="1400">
              <a:solidFill>
                <a:srgbClr val="0000FF"/>
              </a:solidFill>
              <a:latin typeface="Century Gothic" pitchFamily="34" charset="0"/>
            </a:endParaRPr>
          </a:p>
        </p:txBody>
      </p:sp>
      <p:sp>
        <p:nvSpPr>
          <p:cNvPr id="3079" name="Text Box 6"/>
          <p:cNvSpPr txBox="1">
            <a:spLocks noChangeArrowheads="1"/>
          </p:cNvSpPr>
          <p:nvPr/>
        </p:nvSpPr>
        <p:spPr bwMode="auto">
          <a:xfrm>
            <a:off x="684213" y="4365625"/>
            <a:ext cx="7902575" cy="1890713"/>
          </a:xfrm>
          <a:prstGeom prst="rect">
            <a:avLst/>
          </a:prstGeom>
          <a:solidFill>
            <a:schemeClr val="bg1"/>
          </a:solidFill>
          <a:ln w="9525">
            <a:solidFill>
              <a:srgbClr val="000066"/>
            </a:solidFill>
            <a:miter lim="800000"/>
            <a:headEnd/>
            <a:tailEnd/>
          </a:ln>
        </p:spPr>
        <p:txBody>
          <a:bodyPr tIns="82800" bIns="82800">
            <a:spAutoFit/>
          </a:bodyPr>
          <a:lstStyle/>
          <a:p>
            <a:pPr algn="just" eaLnBrk="0" hangingPunct="0">
              <a:spcBef>
                <a:spcPct val="0"/>
              </a:spcBef>
            </a:pPr>
            <a:r>
              <a:rPr lang="fr-FR" sz="1600" b="0">
                <a:solidFill>
                  <a:srgbClr val="000066"/>
                </a:solidFill>
                <a:latin typeface="Century Gothic" pitchFamily="34" charset="0"/>
              </a:rPr>
              <a:t>Le discours journalistique évolue ces 3 derniers mois de la façon suivante : </a:t>
            </a:r>
            <a:r>
              <a:rPr lang="fr-FR" sz="1600">
                <a:solidFill>
                  <a:srgbClr val="000066"/>
                </a:solidFill>
                <a:latin typeface="Century Gothic" pitchFamily="34" charset="0"/>
              </a:rPr>
              <a:t>forte hausse des tonalités neutres</a:t>
            </a:r>
            <a:r>
              <a:rPr lang="fr-FR" sz="1600" b="0">
                <a:solidFill>
                  <a:srgbClr val="000066"/>
                </a:solidFill>
                <a:latin typeface="Century Gothic" pitchFamily="34" charset="0"/>
              </a:rPr>
              <a:t> (+13 points), </a:t>
            </a:r>
            <a:r>
              <a:rPr lang="fr-FR" sz="1600">
                <a:solidFill>
                  <a:srgbClr val="000066"/>
                </a:solidFill>
                <a:latin typeface="Century Gothic" pitchFamily="34" charset="0"/>
              </a:rPr>
              <a:t>hausse des tonalités favorables</a:t>
            </a:r>
            <a:r>
              <a:rPr lang="fr-FR" sz="1600" b="0">
                <a:solidFill>
                  <a:srgbClr val="000066"/>
                </a:solidFill>
                <a:latin typeface="Century Gothic" pitchFamily="34" charset="0"/>
              </a:rPr>
              <a:t> (+11 points) et baisse des autres tonalités, les défavorables (-29 points), les équilibrées (-5 points).</a:t>
            </a:r>
          </a:p>
          <a:p>
            <a:pPr algn="just" eaLnBrk="0" hangingPunct="0">
              <a:spcBef>
                <a:spcPct val="0"/>
              </a:spcBef>
            </a:pPr>
            <a:r>
              <a:rPr lang="fr-FR" sz="1600" b="0">
                <a:solidFill>
                  <a:srgbClr val="000066"/>
                </a:solidFill>
                <a:latin typeface="Century Gothic" pitchFamily="34" charset="0"/>
              </a:rPr>
              <a:t>Les annulations ou retards de vols dus à la météo et aux grèves d’Air France ont touché l’Aéroport, </a:t>
            </a:r>
            <a:r>
              <a:rPr lang="fr-FR" sz="1600">
                <a:solidFill>
                  <a:srgbClr val="000066"/>
                </a:solidFill>
                <a:latin typeface="Century Gothic" pitchFamily="34" charset="0"/>
              </a:rPr>
              <a:t>sans pour autant affecter directement  l ’image de ce dernier</a:t>
            </a:r>
            <a:r>
              <a:rPr lang="fr-FR" sz="1200">
                <a:solidFill>
                  <a:srgbClr val="000066"/>
                </a:solidFill>
                <a:latin typeface="Century Gothic" pitchFamily="34" charset="0"/>
              </a:rPr>
              <a:t>. </a:t>
            </a:r>
          </a:p>
        </p:txBody>
      </p:sp>
      <p:graphicFrame>
        <p:nvGraphicFramePr>
          <p:cNvPr id="3074" name="Object 7"/>
          <p:cNvGraphicFramePr>
            <a:graphicFrameLocks noChangeAspect="1"/>
          </p:cNvGraphicFramePr>
          <p:nvPr/>
        </p:nvGraphicFramePr>
        <p:xfrm>
          <a:off x="1547813" y="1268413"/>
          <a:ext cx="6249987" cy="3097212"/>
        </p:xfrm>
        <a:graphic>
          <a:graphicData uri="http://schemas.openxmlformats.org/presentationml/2006/ole">
            <mc:AlternateContent xmlns:mc="http://schemas.openxmlformats.org/markup-compatibility/2006">
              <mc:Choice xmlns:v="urn:schemas-microsoft-com:vml" Requires="v">
                <p:oleObj spid="_x0000_s3096" name="Feuille de calcul" r:id="rId4" imgW="4024800" imgH="2169720" progId="Excel.Sheet.8">
                  <p:embed/>
                </p:oleObj>
              </mc:Choice>
              <mc:Fallback>
                <p:oleObj name="Feuille de calcul" r:id="rId4" imgW="4024800" imgH="2169720" progId="Excel.Sheet.8">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813" y="1268413"/>
                        <a:ext cx="6249987" cy="3097212"/>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080" name="Picture 8"/>
          <p:cNvPicPr>
            <a:picLocks noChangeAspect="1" noChangeArrowheads="1"/>
          </p:cNvPicPr>
          <p:nvPr/>
        </p:nvPicPr>
        <p:blipFill>
          <a:blip r:embed="rId6" cstate="print"/>
          <a:srcRect/>
          <a:stretch>
            <a:fillRect/>
          </a:stretch>
        </p:blipFill>
        <p:spPr bwMode="auto">
          <a:xfrm>
            <a:off x="2268538" y="1628775"/>
            <a:ext cx="5064125" cy="2763838"/>
          </a:xfrm>
          <a:prstGeom prst="rect">
            <a:avLst/>
          </a:prstGeom>
          <a:solidFill>
            <a:schemeClr val="tx1"/>
          </a:solidFill>
          <a:ln w="9525">
            <a:noFill/>
            <a:miter lim="800000"/>
            <a:headEnd/>
            <a:tailEnd/>
          </a:ln>
        </p:spPr>
      </p:pic>
      <p:sp>
        <p:nvSpPr>
          <p:cNvPr id="9" name="Espace réservé du numéro de diapositive 8"/>
          <p:cNvSpPr>
            <a:spLocks noGrp="1"/>
          </p:cNvSpPr>
          <p:nvPr>
            <p:ph type="sldNum" sz="quarter" idx="12"/>
          </p:nvPr>
        </p:nvSpPr>
        <p:spPr/>
        <p:txBody>
          <a:bodyPr/>
          <a:lstStyle/>
          <a:p>
            <a:pPr>
              <a:defRPr/>
            </a:pPr>
            <a:fld id="{0C562DD5-AB3E-408D-993A-1756AEA75B50}" type="slidenum">
              <a:rPr lang="fr-FR" smtClean="0"/>
              <a:pPr>
                <a:defRPr/>
              </a:pPr>
              <a:t>233</a:t>
            </a:fld>
            <a:endParaRPr lang="fr-FR"/>
          </a:p>
        </p:txBody>
      </p:sp>
    </p:spTree>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2450" name="Text Box 4"/>
          <p:cNvSpPr txBox="1">
            <a:spLocks noChangeArrowheads="1"/>
          </p:cNvSpPr>
          <p:nvPr/>
        </p:nvSpPr>
        <p:spPr bwMode="auto">
          <a:xfrm>
            <a:off x="1763713" y="908050"/>
            <a:ext cx="5875337" cy="373063"/>
          </a:xfrm>
          <a:prstGeom prst="rect">
            <a:avLst/>
          </a:prstGeom>
          <a:solidFill>
            <a:schemeClr val="bg1"/>
          </a:solidFill>
          <a:ln w="9525">
            <a:noFill/>
            <a:miter lim="800000"/>
            <a:headEnd/>
            <a:tailEnd/>
          </a:ln>
        </p:spPr>
        <p:txBody>
          <a:bodyPr lIns="97969" tIns="48984" rIns="97969" bIns="48984">
            <a:spAutoFit/>
          </a:bodyPr>
          <a:lstStyle/>
          <a:p>
            <a:pPr algn="l" defTabSz="979488" eaLnBrk="0" hangingPunct="0"/>
            <a:r>
              <a:rPr lang="fr-FR" sz="1800">
                <a:solidFill>
                  <a:srgbClr val="0000FF"/>
                </a:solidFill>
                <a:latin typeface="Century Gothic" pitchFamily="34" charset="0"/>
              </a:rPr>
              <a:t>4.2. La tonalité du discours par type de presse</a:t>
            </a:r>
            <a:endParaRPr lang="fr-FR" sz="1400">
              <a:solidFill>
                <a:srgbClr val="0000FF"/>
              </a:solidFill>
              <a:latin typeface="Century Gothic" pitchFamily="34" charset="0"/>
            </a:endParaRPr>
          </a:p>
        </p:txBody>
      </p:sp>
      <p:sp>
        <p:nvSpPr>
          <p:cNvPr id="232451" name="Text Box 5"/>
          <p:cNvSpPr txBox="1">
            <a:spLocks noChangeArrowheads="1"/>
          </p:cNvSpPr>
          <p:nvPr/>
        </p:nvSpPr>
        <p:spPr bwMode="auto">
          <a:xfrm>
            <a:off x="703263" y="5486400"/>
            <a:ext cx="7807325" cy="1270000"/>
          </a:xfrm>
          <a:prstGeom prst="rect">
            <a:avLst/>
          </a:prstGeom>
          <a:solidFill>
            <a:schemeClr val="bg1"/>
          </a:solidFill>
          <a:ln w="9525">
            <a:solidFill>
              <a:srgbClr val="000066"/>
            </a:solidFill>
            <a:miter lim="800000"/>
            <a:headEnd/>
            <a:tailEnd/>
          </a:ln>
        </p:spPr>
        <p:txBody>
          <a:bodyPr tIns="82800" bIns="82800">
            <a:spAutoFit/>
          </a:bodyPr>
          <a:lstStyle/>
          <a:p>
            <a:pPr algn="just" eaLnBrk="0" hangingPunct="0">
              <a:spcBef>
                <a:spcPct val="0"/>
              </a:spcBef>
            </a:pPr>
            <a:r>
              <a:rPr lang="fr-FR" sz="1200">
                <a:solidFill>
                  <a:srgbClr val="000066"/>
                </a:solidFill>
                <a:latin typeface="Century Gothic" pitchFamily="34" charset="0"/>
              </a:rPr>
              <a:t>La presse internationale</a:t>
            </a:r>
            <a:r>
              <a:rPr lang="fr-FR" sz="1200" b="0">
                <a:solidFill>
                  <a:srgbClr val="000066"/>
                </a:solidFill>
                <a:latin typeface="Century Gothic" pitchFamily="34" charset="0"/>
              </a:rPr>
              <a:t> présente cette fois-ci </a:t>
            </a:r>
            <a:r>
              <a:rPr lang="fr-FR" sz="1200">
                <a:solidFill>
                  <a:srgbClr val="000066"/>
                </a:solidFill>
                <a:latin typeface="Century Gothic" pitchFamily="34" charset="0"/>
              </a:rPr>
              <a:t>un discours uniquement neutre</a:t>
            </a:r>
            <a:r>
              <a:rPr lang="fr-FR" sz="1200" b="0">
                <a:solidFill>
                  <a:srgbClr val="000066"/>
                </a:solidFill>
                <a:latin typeface="Century Gothic" pitchFamily="34" charset="0"/>
              </a:rPr>
              <a:t> (pourcentage élevé de tonalités défavorables en novembre et décembre) portant sur les moyens d ’accès pour </a:t>
            </a:r>
            <a:r>
              <a:rPr lang="fr-FR" sz="1200">
                <a:solidFill>
                  <a:srgbClr val="000066"/>
                </a:solidFill>
                <a:latin typeface="Century Gothic" pitchFamily="34" charset="0"/>
              </a:rPr>
              <a:t>voyager sur la Côte d’Azur</a:t>
            </a:r>
            <a:r>
              <a:rPr lang="fr-FR" sz="1200" b="0">
                <a:solidFill>
                  <a:srgbClr val="000066"/>
                </a:solidFill>
                <a:latin typeface="Century Gothic" pitchFamily="34" charset="0"/>
              </a:rPr>
              <a:t>. De plus, la presse internationale a présenté sur </a:t>
            </a:r>
            <a:r>
              <a:rPr lang="fr-FR" sz="1200">
                <a:solidFill>
                  <a:srgbClr val="000066"/>
                </a:solidFill>
                <a:latin typeface="Century Gothic" pitchFamily="34" charset="0"/>
              </a:rPr>
              <a:t>l ’initiative de Easy Jet</a:t>
            </a:r>
            <a:r>
              <a:rPr lang="fr-FR" sz="1200" b="0">
                <a:solidFill>
                  <a:srgbClr val="000066"/>
                </a:solidFill>
                <a:latin typeface="Century Gothic" pitchFamily="34" charset="0"/>
              </a:rPr>
              <a:t>, qui développe son trafic en Europe en mettant en place les liaisons Amsterdam - Nice, ainsi que pour Edimbourg et Belfast. Easy Jet est rapidement suivi par</a:t>
            </a:r>
            <a:r>
              <a:rPr lang="fr-FR" sz="1200">
                <a:solidFill>
                  <a:srgbClr val="000066"/>
                </a:solidFill>
                <a:latin typeface="Century Gothic" pitchFamily="34" charset="0"/>
              </a:rPr>
              <a:t> Go</a:t>
            </a:r>
            <a:r>
              <a:rPr lang="fr-FR" sz="1200" b="0">
                <a:solidFill>
                  <a:srgbClr val="000066"/>
                </a:solidFill>
                <a:latin typeface="Century Gothic" pitchFamily="34" charset="0"/>
              </a:rPr>
              <a:t>, </a:t>
            </a:r>
            <a:r>
              <a:rPr lang="fr-FR" sz="1200">
                <a:solidFill>
                  <a:srgbClr val="000066"/>
                </a:solidFill>
                <a:latin typeface="Century Gothic" pitchFamily="34" charset="0"/>
              </a:rPr>
              <a:t>les 2 compagnies se livrant alors à une bataille de prix pour leurs vols à destination de Nice.</a:t>
            </a:r>
            <a:r>
              <a:rPr lang="fr-FR" sz="1200" b="0">
                <a:solidFill>
                  <a:srgbClr val="000066"/>
                </a:solidFill>
                <a:latin typeface="Century Gothic" pitchFamily="34" charset="0"/>
              </a:rPr>
              <a:t>  </a:t>
            </a:r>
          </a:p>
        </p:txBody>
      </p:sp>
      <p:sp>
        <p:nvSpPr>
          <p:cNvPr id="232452" name="Rectangle 6"/>
          <p:cNvSpPr>
            <a:spLocks noChangeArrowheads="1"/>
          </p:cNvSpPr>
          <p:nvPr/>
        </p:nvSpPr>
        <p:spPr bwMode="auto">
          <a:xfrm>
            <a:off x="7456488" y="1412875"/>
            <a:ext cx="1436687" cy="400050"/>
          </a:xfrm>
          <a:prstGeom prst="rect">
            <a:avLst/>
          </a:prstGeom>
          <a:solidFill>
            <a:schemeClr val="bg1"/>
          </a:solidFill>
          <a:ln w="9525">
            <a:noFill/>
            <a:miter lim="800000"/>
            <a:headEnd/>
            <a:tailEnd/>
          </a:ln>
        </p:spPr>
        <p:txBody>
          <a:bodyPr>
            <a:spAutoFit/>
          </a:bodyPr>
          <a:lstStyle/>
          <a:p>
            <a:pPr algn="l" eaLnBrk="0" hangingPunct="0">
              <a:spcBef>
                <a:spcPct val="0"/>
              </a:spcBef>
            </a:pPr>
            <a:r>
              <a:rPr lang="fr-FR" sz="1000">
                <a:solidFill>
                  <a:schemeClr val="accent2"/>
                </a:solidFill>
                <a:latin typeface="Arial" pitchFamily="34" charset="0"/>
              </a:rPr>
              <a:t>En % du nb. d’articles</a:t>
            </a:r>
            <a:endParaRPr lang="fr-FR" sz="1000" b="0">
              <a:solidFill>
                <a:schemeClr val="accent2"/>
              </a:solidFill>
              <a:latin typeface="Times New Roman" pitchFamily="18" charset="0"/>
            </a:endParaRPr>
          </a:p>
        </p:txBody>
      </p:sp>
      <p:sp>
        <p:nvSpPr>
          <p:cNvPr id="232453" name="Text Box 7"/>
          <p:cNvSpPr txBox="1">
            <a:spLocks noChangeArrowheads="1"/>
          </p:cNvSpPr>
          <p:nvPr/>
        </p:nvSpPr>
        <p:spPr bwMode="auto">
          <a:xfrm>
            <a:off x="1301750" y="228600"/>
            <a:ext cx="6540500" cy="495300"/>
          </a:xfrm>
          <a:prstGeom prst="rect">
            <a:avLst/>
          </a:prstGeom>
          <a:solidFill>
            <a:schemeClr val="bg1"/>
          </a:solidFill>
          <a:ln w="9525">
            <a:noFill/>
            <a:miter lim="800000"/>
            <a:headEnd/>
            <a:tailEnd/>
          </a:ln>
        </p:spPr>
        <p:txBody>
          <a:bodyPr lIns="97969" tIns="48984" rIns="97969" bIns="48984">
            <a:spAutoFit/>
          </a:bodyPr>
          <a:lstStyle/>
          <a:p>
            <a:pPr defTabSz="979488" eaLnBrk="0" hangingPunct="0"/>
            <a:r>
              <a:rPr lang="fr-FR" sz="2600">
                <a:solidFill>
                  <a:srgbClr val="0000FF"/>
                </a:solidFill>
                <a:latin typeface="Century Gothic" pitchFamily="34" charset="0"/>
              </a:rPr>
              <a:t>4. L’image médiatique de l’Aéroport</a:t>
            </a:r>
          </a:p>
        </p:txBody>
      </p:sp>
      <p:pic>
        <p:nvPicPr>
          <p:cNvPr id="232454" name="Picture 8"/>
          <p:cNvPicPr>
            <a:picLocks noChangeAspect="1" noChangeArrowheads="1"/>
          </p:cNvPicPr>
          <p:nvPr/>
        </p:nvPicPr>
        <p:blipFill>
          <a:blip r:embed="rId3" cstate="print"/>
          <a:srcRect/>
          <a:stretch>
            <a:fillRect/>
          </a:stretch>
        </p:blipFill>
        <p:spPr bwMode="auto">
          <a:xfrm>
            <a:off x="773113" y="1447800"/>
            <a:ext cx="6665912" cy="3913188"/>
          </a:xfrm>
          <a:prstGeom prst="rect">
            <a:avLst/>
          </a:prstGeom>
          <a:solidFill>
            <a:schemeClr val="tx1"/>
          </a:solidFill>
          <a:ln w="9525">
            <a:noFill/>
            <a:miter lim="800000"/>
            <a:headEnd/>
            <a:tailEnd/>
          </a:ln>
        </p:spPr>
      </p:pic>
      <p:sp>
        <p:nvSpPr>
          <p:cNvPr id="7" name="Espace réservé du numéro de diapositive 6"/>
          <p:cNvSpPr>
            <a:spLocks noGrp="1"/>
          </p:cNvSpPr>
          <p:nvPr>
            <p:ph type="sldNum" sz="quarter" idx="12"/>
          </p:nvPr>
        </p:nvSpPr>
        <p:spPr/>
        <p:txBody>
          <a:bodyPr/>
          <a:lstStyle/>
          <a:p>
            <a:pPr>
              <a:defRPr/>
            </a:pPr>
            <a:fld id="{0C562DD5-AB3E-408D-993A-1756AEA75B50}" type="slidenum">
              <a:rPr lang="fr-FR" smtClean="0"/>
              <a:pPr>
                <a:defRPr/>
              </a:pPr>
              <a:t>234</a:t>
            </a:fld>
            <a:endParaRPr lang="fr-FR"/>
          </a:p>
        </p:txBody>
      </p:sp>
    </p:spTree>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3474" name="Rectangle 2"/>
          <p:cNvSpPr>
            <a:spLocks noChangeArrowheads="1"/>
          </p:cNvSpPr>
          <p:nvPr/>
        </p:nvSpPr>
        <p:spPr bwMode="auto">
          <a:xfrm>
            <a:off x="457200" y="465138"/>
            <a:ext cx="809625" cy="144462"/>
          </a:xfrm>
          <a:prstGeom prst="rect">
            <a:avLst/>
          </a:prstGeom>
          <a:solidFill>
            <a:schemeClr val="tx1"/>
          </a:solidFill>
          <a:ln w="9525">
            <a:noFill/>
            <a:miter lim="800000"/>
            <a:headEnd/>
            <a:tailEnd/>
          </a:ln>
        </p:spPr>
        <p:txBody>
          <a:bodyPr wrap="none" anchor="ctr"/>
          <a:lstStyle/>
          <a:p>
            <a:endParaRPr lang="fr-FR"/>
          </a:p>
        </p:txBody>
      </p:sp>
      <p:sp>
        <p:nvSpPr>
          <p:cNvPr id="233475" name="Rectangle 3"/>
          <p:cNvSpPr>
            <a:spLocks noChangeArrowheads="1"/>
          </p:cNvSpPr>
          <p:nvPr/>
        </p:nvSpPr>
        <p:spPr bwMode="auto">
          <a:xfrm>
            <a:off x="7526338" y="457200"/>
            <a:ext cx="1150937" cy="152400"/>
          </a:xfrm>
          <a:prstGeom prst="rect">
            <a:avLst/>
          </a:prstGeom>
          <a:solidFill>
            <a:schemeClr val="tx1"/>
          </a:solidFill>
          <a:ln w="9525">
            <a:noFill/>
            <a:miter lim="800000"/>
            <a:headEnd/>
            <a:tailEnd/>
          </a:ln>
        </p:spPr>
        <p:txBody>
          <a:bodyPr wrap="none" anchor="ctr"/>
          <a:lstStyle/>
          <a:p>
            <a:endParaRPr lang="fr-FR"/>
          </a:p>
        </p:txBody>
      </p:sp>
      <p:sp>
        <p:nvSpPr>
          <p:cNvPr id="233476" name="Text Box 4"/>
          <p:cNvSpPr txBox="1">
            <a:spLocks noChangeArrowheads="1"/>
          </p:cNvSpPr>
          <p:nvPr/>
        </p:nvSpPr>
        <p:spPr bwMode="auto">
          <a:xfrm>
            <a:off x="280988" y="914400"/>
            <a:ext cx="8651875" cy="373063"/>
          </a:xfrm>
          <a:prstGeom prst="rect">
            <a:avLst/>
          </a:prstGeom>
          <a:solidFill>
            <a:schemeClr val="tx1"/>
          </a:solidFill>
          <a:ln w="9525">
            <a:noFill/>
            <a:miter lim="800000"/>
            <a:headEnd/>
            <a:tailEnd/>
          </a:ln>
        </p:spPr>
        <p:txBody>
          <a:bodyPr lIns="97969" tIns="48984" rIns="97969" bIns="48984">
            <a:spAutoFit/>
          </a:bodyPr>
          <a:lstStyle/>
          <a:p>
            <a:pPr algn="l" defTabSz="979488" eaLnBrk="0" hangingPunct="0"/>
            <a:r>
              <a:rPr lang="fr-FR" sz="1800">
                <a:solidFill>
                  <a:srgbClr val="0000FF"/>
                </a:solidFill>
                <a:latin typeface="Century Gothic" pitchFamily="34" charset="0"/>
              </a:rPr>
              <a:t>4.3. Les traits d’image positifs relatifs à L’Aéroport de Nice</a:t>
            </a:r>
            <a:endParaRPr lang="fr-FR" sz="1400">
              <a:solidFill>
                <a:srgbClr val="0000FF"/>
              </a:solidFill>
              <a:latin typeface="Century Gothic" pitchFamily="34" charset="0"/>
            </a:endParaRPr>
          </a:p>
        </p:txBody>
      </p:sp>
      <p:sp>
        <p:nvSpPr>
          <p:cNvPr id="233477" name="Text Box 5"/>
          <p:cNvSpPr txBox="1">
            <a:spLocks noChangeArrowheads="1"/>
          </p:cNvSpPr>
          <p:nvPr/>
        </p:nvSpPr>
        <p:spPr bwMode="auto">
          <a:xfrm>
            <a:off x="561975" y="3962400"/>
            <a:ext cx="8301038" cy="2913063"/>
          </a:xfrm>
          <a:prstGeom prst="rect">
            <a:avLst/>
          </a:prstGeom>
          <a:solidFill>
            <a:schemeClr val="bg1"/>
          </a:solidFill>
          <a:ln w="9525">
            <a:solidFill>
              <a:srgbClr val="000066"/>
            </a:solidFill>
            <a:miter lim="800000"/>
            <a:headEnd/>
            <a:tailEnd/>
          </a:ln>
        </p:spPr>
        <p:txBody>
          <a:bodyPr tIns="82800" bIns="82800">
            <a:spAutoFit/>
          </a:bodyPr>
          <a:lstStyle/>
          <a:p>
            <a:pPr algn="just" eaLnBrk="0" hangingPunct="0">
              <a:spcBef>
                <a:spcPct val="0"/>
              </a:spcBef>
            </a:pPr>
            <a:r>
              <a:rPr lang="fr-FR" sz="1200" b="0">
                <a:solidFill>
                  <a:srgbClr val="000066"/>
                </a:solidFill>
                <a:latin typeface="Century Gothic" pitchFamily="34" charset="0"/>
              </a:rPr>
              <a:t>On retrouve les mêmes traits d ’image positifs en tête qu’en novembre et décembre: </a:t>
            </a:r>
            <a:r>
              <a:rPr lang="fr-FR" sz="1200">
                <a:solidFill>
                  <a:srgbClr val="000066"/>
                </a:solidFill>
                <a:latin typeface="Century Gothic" pitchFamily="34" charset="0"/>
              </a:rPr>
              <a:t>la dimension internationale</a:t>
            </a:r>
            <a:r>
              <a:rPr lang="fr-FR" sz="1200" b="0">
                <a:solidFill>
                  <a:srgbClr val="000066"/>
                </a:solidFill>
                <a:latin typeface="Century Gothic" pitchFamily="34" charset="0"/>
              </a:rPr>
              <a:t> de l ’Aéroport de Nice, notamment due aux vols réguliers que Easy Jet et Go ont mis en place. De plus, l ’Aéroport enregistre une forte augmentation du nombre de passagers, au niveau national et international; cette dimension est également évoquée à l ’occasion de l ’augmentation du nombre de passagers </a:t>
            </a:r>
            <a:r>
              <a:rPr lang="fr-FR" sz="1200" i="1">
                <a:solidFill>
                  <a:srgbClr val="000066"/>
                </a:solidFill>
                <a:latin typeface="Century Gothic" pitchFamily="34" charset="0"/>
              </a:rPr>
              <a:t>«dopé par un trafic international en progression</a:t>
            </a:r>
            <a:r>
              <a:rPr lang="fr-FR" sz="1200" b="0" i="1">
                <a:solidFill>
                  <a:srgbClr val="000066"/>
                </a:solidFill>
                <a:latin typeface="Century Gothic" pitchFamily="34" charset="0"/>
              </a:rPr>
              <a:t>, Nice Côte d ’Azur conforte sa seconde place derrière les aéroports parisiens »</a:t>
            </a:r>
            <a:r>
              <a:rPr lang="fr-FR" sz="1200" b="0">
                <a:solidFill>
                  <a:srgbClr val="000066"/>
                </a:solidFill>
                <a:latin typeface="Century Gothic" pitchFamily="34" charset="0"/>
              </a:rPr>
              <a:t> La Tribune le 12/01/01. Cette hausse de passagers a exprimé une notion de taille.</a:t>
            </a:r>
          </a:p>
          <a:p>
            <a:pPr algn="just" eaLnBrk="0" hangingPunct="0">
              <a:spcBef>
                <a:spcPct val="0"/>
              </a:spcBef>
            </a:pPr>
            <a:endParaRPr lang="fr-FR" sz="1200" b="0">
              <a:solidFill>
                <a:srgbClr val="000066"/>
              </a:solidFill>
              <a:latin typeface="Century Gothic" pitchFamily="34" charset="0"/>
            </a:endParaRPr>
          </a:p>
          <a:p>
            <a:pPr algn="just" eaLnBrk="0" hangingPunct="0">
              <a:spcBef>
                <a:spcPct val="0"/>
              </a:spcBef>
            </a:pPr>
            <a:r>
              <a:rPr lang="fr-FR" sz="1200" b="0">
                <a:solidFill>
                  <a:srgbClr val="000066"/>
                </a:solidFill>
                <a:latin typeface="Century Gothic" pitchFamily="34" charset="0"/>
              </a:rPr>
              <a:t>Le trait expansion / progression concerne </a:t>
            </a:r>
            <a:r>
              <a:rPr lang="fr-FR" sz="1200">
                <a:solidFill>
                  <a:srgbClr val="000066"/>
                </a:solidFill>
                <a:latin typeface="Century Gothic" pitchFamily="34" charset="0"/>
              </a:rPr>
              <a:t>les travaux du Terminal 2 dont les techniques sont reconnues comme étant innovantes</a:t>
            </a:r>
            <a:r>
              <a:rPr lang="fr-FR" sz="1200" b="0">
                <a:solidFill>
                  <a:srgbClr val="000066"/>
                </a:solidFill>
                <a:latin typeface="Century Gothic" pitchFamily="34" charset="0"/>
              </a:rPr>
              <a:t> et modernes : </a:t>
            </a:r>
            <a:r>
              <a:rPr lang="fr-FR" sz="1200" i="1">
                <a:solidFill>
                  <a:srgbClr val="000066"/>
                </a:solidFill>
                <a:latin typeface="Century Gothic" pitchFamily="34" charset="0"/>
              </a:rPr>
              <a:t>«Des structures haut de gamme</a:t>
            </a:r>
            <a:r>
              <a:rPr lang="fr-FR" sz="1200" b="0" i="1">
                <a:solidFill>
                  <a:srgbClr val="000066"/>
                </a:solidFill>
                <a:latin typeface="Century Gothic" pitchFamily="34" charset="0"/>
              </a:rPr>
              <a:t>, avec la technique du coffrage glissant; avec une technique innovante, l ’aspect extérieur est ainsi particulièrement soigné »</a:t>
            </a:r>
            <a:r>
              <a:rPr lang="fr-FR" sz="1200" b="0">
                <a:solidFill>
                  <a:srgbClr val="000066"/>
                </a:solidFill>
                <a:latin typeface="Century Gothic" pitchFamily="34" charset="0"/>
              </a:rPr>
              <a:t> Corse Matin le 03/01/01. </a:t>
            </a:r>
          </a:p>
          <a:p>
            <a:pPr algn="just" eaLnBrk="0" hangingPunct="0">
              <a:spcBef>
                <a:spcPct val="0"/>
              </a:spcBef>
            </a:pPr>
            <a:endParaRPr lang="fr-FR" sz="1200" b="0">
              <a:solidFill>
                <a:srgbClr val="000066"/>
              </a:solidFill>
              <a:latin typeface="Century Gothic" pitchFamily="34" charset="0"/>
            </a:endParaRPr>
          </a:p>
          <a:p>
            <a:pPr algn="just" eaLnBrk="0" hangingPunct="0">
              <a:spcBef>
                <a:spcPct val="0"/>
              </a:spcBef>
            </a:pPr>
            <a:r>
              <a:rPr lang="fr-FR" sz="1200" b="0">
                <a:solidFill>
                  <a:srgbClr val="000066"/>
                </a:solidFill>
                <a:latin typeface="Century Gothic" pitchFamily="34" charset="0"/>
              </a:rPr>
              <a:t>La place de leader se confirme pour l ’aéroport </a:t>
            </a:r>
            <a:r>
              <a:rPr lang="fr-FR" sz="1200" b="0" i="1">
                <a:solidFill>
                  <a:srgbClr val="000066"/>
                </a:solidFill>
                <a:latin typeface="Century Gothic" pitchFamily="34" charset="0"/>
              </a:rPr>
              <a:t>«</a:t>
            </a:r>
            <a:r>
              <a:rPr lang="fr-FR" sz="1200" i="1">
                <a:solidFill>
                  <a:srgbClr val="000066"/>
                </a:solidFill>
                <a:latin typeface="Century Gothic" pitchFamily="34" charset="0"/>
              </a:rPr>
              <a:t>Le deuxième aéroport français est celui de Nice</a:t>
            </a:r>
            <a:r>
              <a:rPr lang="fr-FR" sz="1200" b="0" i="1">
                <a:solidFill>
                  <a:srgbClr val="000066"/>
                </a:solidFill>
                <a:latin typeface="Century Gothic" pitchFamily="34" charset="0"/>
              </a:rPr>
              <a:t> avec quelques 9,3 millions de passagers »</a:t>
            </a:r>
            <a:r>
              <a:rPr lang="fr-FR" sz="1200" b="0">
                <a:solidFill>
                  <a:srgbClr val="000066"/>
                </a:solidFill>
                <a:latin typeface="Century Gothic" pitchFamily="34" charset="0"/>
              </a:rPr>
              <a:t> Nice Matin le 10/03/01. Il se trouve juste derrière les aéroports parisiens.</a:t>
            </a:r>
          </a:p>
        </p:txBody>
      </p:sp>
      <p:sp>
        <p:nvSpPr>
          <p:cNvPr id="233478" name="Text Box 6"/>
          <p:cNvSpPr txBox="1">
            <a:spLocks noChangeArrowheads="1"/>
          </p:cNvSpPr>
          <p:nvPr/>
        </p:nvSpPr>
        <p:spPr bwMode="auto">
          <a:xfrm>
            <a:off x="1301750" y="228600"/>
            <a:ext cx="6540500" cy="495300"/>
          </a:xfrm>
          <a:prstGeom prst="rect">
            <a:avLst/>
          </a:prstGeom>
          <a:solidFill>
            <a:schemeClr val="tx1"/>
          </a:solidFill>
          <a:ln w="9525">
            <a:noFill/>
            <a:miter lim="800000"/>
            <a:headEnd/>
            <a:tailEnd/>
          </a:ln>
        </p:spPr>
        <p:txBody>
          <a:bodyPr lIns="97969" tIns="48984" rIns="97969" bIns="48984">
            <a:spAutoFit/>
          </a:bodyPr>
          <a:lstStyle/>
          <a:p>
            <a:pPr defTabSz="979488" eaLnBrk="0" hangingPunct="0"/>
            <a:r>
              <a:rPr lang="fr-FR" sz="2600">
                <a:solidFill>
                  <a:srgbClr val="0000FF"/>
                </a:solidFill>
                <a:latin typeface="Century Gothic" pitchFamily="34" charset="0"/>
              </a:rPr>
              <a:t>4. L’image médiatique de l’Aéroport</a:t>
            </a:r>
          </a:p>
        </p:txBody>
      </p:sp>
      <p:pic>
        <p:nvPicPr>
          <p:cNvPr id="233479" name="Picture 7"/>
          <p:cNvPicPr>
            <a:picLocks noChangeAspect="1" noChangeArrowheads="1"/>
          </p:cNvPicPr>
          <p:nvPr/>
        </p:nvPicPr>
        <p:blipFill>
          <a:blip r:embed="rId3" cstate="print"/>
          <a:srcRect/>
          <a:stretch>
            <a:fillRect/>
          </a:stretch>
        </p:blipFill>
        <p:spPr bwMode="auto">
          <a:xfrm>
            <a:off x="1336675" y="1600200"/>
            <a:ext cx="6330950" cy="2303463"/>
          </a:xfrm>
          <a:prstGeom prst="rect">
            <a:avLst/>
          </a:prstGeom>
          <a:solidFill>
            <a:schemeClr val="tx1"/>
          </a:solidFill>
          <a:ln w="9525">
            <a:noFill/>
            <a:miter lim="800000"/>
            <a:headEnd/>
            <a:tailEnd/>
          </a:ln>
        </p:spPr>
      </p:pic>
      <p:sp>
        <p:nvSpPr>
          <p:cNvPr id="8" name="Espace réservé du numéro de diapositive 7"/>
          <p:cNvSpPr>
            <a:spLocks noGrp="1"/>
          </p:cNvSpPr>
          <p:nvPr>
            <p:ph type="sldNum" sz="quarter" idx="12"/>
          </p:nvPr>
        </p:nvSpPr>
        <p:spPr/>
        <p:txBody>
          <a:bodyPr/>
          <a:lstStyle/>
          <a:p>
            <a:pPr>
              <a:defRPr/>
            </a:pPr>
            <a:fld id="{0C562DD5-AB3E-408D-993A-1756AEA75B50}" type="slidenum">
              <a:rPr lang="fr-FR" smtClean="0"/>
              <a:pPr>
                <a:defRPr/>
              </a:pPr>
              <a:t>235</a:t>
            </a:fld>
            <a:endParaRPr lang="fr-FR"/>
          </a:p>
        </p:txBody>
      </p:sp>
    </p:spTree>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4498" name="Rectangle 2"/>
          <p:cNvSpPr>
            <a:spLocks noChangeArrowheads="1"/>
          </p:cNvSpPr>
          <p:nvPr/>
        </p:nvSpPr>
        <p:spPr bwMode="auto">
          <a:xfrm>
            <a:off x="457200" y="465138"/>
            <a:ext cx="809625" cy="144462"/>
          </a:xfrm>
          <a:prstGeom prst="rect">
            <a:avLst/>
          </a:prstGeom>
          <a:gradFill rotWithShape="0">
            <a:gsLst>
              <a:gs pos="0">
                <a:srgbClr val="0000FF"/>
              </a:gs>
              <a:gs pos="100000">
                <a:srgbClr val="FFFFFF"/>
              </a:gs>
            </a:gsLst>
            <a:lin ang="0" scaled="1"/>
          </a:gradFill>
          <a:ln w="9525">
            <a:noFill/>
            <a:miter lim="800000"/>
            <a:headEnd/>
            <a:tailEnd/>
          </a:ln>
        </p:spPr>
        <p:txBody>
          <a:bodyPr wrap="none" anchor="ctr"/>
          <a:lstStyle/>
          <a:p>
            <a:endParaRPr lang="fr-FR"/>
          </a:p>
        </p:txBody>
      </p:sp>
      <p:sp>
        <p:nvSpPr>
          <p:cNvPr id="234499" name="Rectangle 3"/>
          <p:cNvSpPr>
            <a:spLocks noChangeArrowheads="1"/>
          </p:cNvSpPr>
          <p:nvPr/>
        </p:nvSpPr>
        <p:spPr bwMode="auto">
          <a:xfrm>
            <a:off x="7526338" y="457200"/>
            <a:ext cx="1150937" cy="152400"/>
          </a:xfrm>
          <a:prstGeom prst="rect">
            <a:avLst/>
          </a:prstGeom>
          <a:gradFill rotWithShape="0">
            <a:gsLst>
              <a:gs pos="0">
                <a:srgbClr val="FFFFFF"/>
              </a:gs>
              <a:gs pos="100000">
                <a:srgbClr val="0000FF"/>
              </a:gs>
            </a:gsLst>
            <a:lin ang="0" scaled="1"/>
          </a:gradFill>
          <a:ln w="9525">
            <a:noFill/>
            <a:miter lim="800000"/>
            <a:headEnd/>
            <a:tailEnd/>
          </a:ln>
        </p:spPr>
        <p:txBody>
          <a:bodyPr wrap="none" anchor="ctr"/>
          <a:lstStyle/>
          <a:p>
            <a:endParaRPr lang="fr-FR"/>
          </a:p>
        </p:txBody>
      </p:sp>
      <p:sp>
        <p:nvSpPr>
          <p:cNvPr id="234500" name="Text Box 4"/>
          <p:cNvSpPr txBox="1">
            <a:spLocks noChangeArrowheads="1"/>
          </p:cNvSpPr>
          <p:nvPr/>
        </p:nvSpPr>
        <p:spPr bwMode="auto">
          <a:xfrm>
            <a:off x="280988" y="914400"/>
            <a:ext cx="8651875" cy="373063"/>
          </a:xfrm>
          <a:prstGeom prst="rect">
            <a:avLst/>
          </a:prstGeom>
          <a:solidFill>
            <a:schemeClr val="tx1"/>
          </a:solidFill>
          <a:ln w="9525">
            <a:noFill/>
            <a:miter lim="800000"/>
            <a:headEnd/>
            <a:tailEnd/>
          </a:ln>
        </p:spPr>
        <p:txBody>
          <a:bodyPr lIns="97969" tIns="48984" rIns="97969" bIns="48984">
            <a:spAutoFit/>
          </a:bodyPr>
          <a:lstStyle/>
          <a:p>
            <a:pPr algn="l" defTabSz="979488" eaLnBrk="0" hangingPunct="0"/>
            <a:r>
              <a:rPr lang="fr-FR" sz="1800">
                <a:solidFill>
                  <a:srgbClr val="0000FF"/>
                </a:solidFill>
                <a:latin typeface="Century Gothic" pitchFamily="34" charset="0"/>
              </a:rPr>
              <a:t>4.4. Les traits d’image négatifs relatifs à L’Aéroport de Nice</a:t>
            </a:r>
            <a:endParaRPr lang="fr-FR" sz="1400">
              <a:solidFill>
                <a:srgbClr val="0000FF"/>
              </a:solidFill>
              <a:latin typeface="Century Gothic" pitchFamily="34" charset="0"/>
            </a:endParaRPr>
          </a:p>
        </p:txBody>
      </p:sp>
      <p:sp>
        <p:nvSpPr>
          <p:cNvPr id="234501" name="Text Box 5"/>
          <p:cNvSpPr txBox="1">
            <a:spLocks noChangeArrowheads="1"/>
          </p:cNvSpPr>
          <p:nvPr/>
        </p:nvSpPr>
        <p:spPr bwMode="auto">
          <a:xfrm>
            <a:off x="492125" y="4495800"/>
            <a:ext cx="7807325" cy="1817688"/>
          </a:xfrm>
          <a:prstGeom prst="rect">
            <a:avLst/>
          </a:prstGeom>
          <a:solidFill>
            <a:schemeClr val="bg1"/>
          </a:solidFill>
          <a:ln w="9525">
            <a:solidFill>
              <a:srgbClr val="000066"/>
            </a:solidFill>
            <a:miter lim="800000"/>
            <a:headEnd/>
            <a:tailEnd/>
          </a:ln>
        </p:spPr>
        <p:txBody>
          <a:bodyPr tIns="82800" bIns="82800">
            <a:spAutoFit/>
          </a:bodyPr>
          <a:lstStyle/>
          <a:p>
            <a:pPr algn="just" eaLnBrk="0" hangingPunct="0">
              <a:spcBef>
                <a:spcPct val="0"/>
              </a:spcBef>
            </a:pPr>
            <a:r>
              <a:rPr lang="fr-FR" sz="1200">
                <a:solidFill>
                  <a:srgbClr val="000066"/>
                </a:solidFill>
                <a:latin typeface="Century Gothic" pitchFamily="34" charset="0"/>
              </a:rPr>
              <a:t>Les annulations ou retards</a:t>
            </a:r>
            <a:r>
              <a:rPr lang="fr-FR" sz="1200" b="0">
                <a:solidFill>
                  <a:srgbClr val="000066"/>
                </a:solidFill>
                <a:latin typeface="Century Gothic" pitchFamily="34" charset="0"/>
              </a:rPr>
              <a:t> ne se réfèrent pas à un seul fait mais à plusieurs. En effet, la météo a été mauvaise à plusieurs reprises; </a:t>
            </a:r>
            <a:r>
              <a:rPr lang="fr-FR" sz="1200" b="0" i="1">
                <a:solidFill>
                  <a:srgbClr val="000066"/>
                </a:solidFill>
                <a:latin typeface="Century Gothic" pitchFamily="34" charset="0"/>
              </a:rPr>
              <a:t>« l</a:t>
            </a:r>
            <a:r>
              <a:rPr lang="fr-FR" sz="1200" i="1">
                <a:solidFill>
                  <a:srgbClr val="000066"/>
                </a:solidFill>
                <a:latin typeface="Century Gothic" pitchFamily="34" charset="0"/>
              </a:rPr>
              <a:t> ’aéroport a été étouffé par une gigantesque nappe de brouillard</a:t>
            </a:r>
            <a:r>
              <a:rPr lang="fr-FR" sz="1200" b="0" i="1">
                <a:solidFill>
                  <a:srgbClr val="000066"/>
                </a:solidFill>
                <a:latin typeface="Century Gothic" pitchFamily="34" charset="0"/>
              </a:rPr>
              <a:t> d ’un kilomètre carré »</a:t>
            </a:r>
            <a:r>
              <a:rPr lang="fr-FR" sz="1200" b="0">
                <a:solidFill>
                  <a:srgbClr val="000066"/>
                </a:solidFill>
                <a:latin typeface="Century Gothic" pitchFamily="34" charset="0"/>
              </a:rPr>
              <a:t> (Nice Matin le 31/12/00) et </a:t>
            </a:r>
            <a:r>
              <a:rPr lang="fr-FR" sz="1200" b="0" i="1">
                <a:solidFill>
                  <a:srgbClr val="000066"/>
                </a:solidFill>
                <a:latin typeface="Century Gothic" pitchFamily="34" charset="0"/>
              </a:rPr>
              <a:t>« Le temps exécrable qui a régné hier sur la Côte d ’Azur a eu quelques répercussions sur les mouvements aériens, au départ et à l ’arrivée de Nice »</a:t>
            </a:r>
            <a:r>
              <a:rPr lang="fr-FR" sz="1200" b="0">
                <a:solidFill>
                  <a:srgbClr val="000066"/>
                </a:solidFill>
                <a:latin typeface="Century Gothic" pitchFamily="34" charset="0"/>
              </a:rPr>
              <a:t> (Nice Matin le 09/03/01).</a:t>
            </a:r>
          </a:p>
          <a:p>
            <a:pPr algn="just" eaLnBrk="0" hangingPunct="0">
              <a:spcBef>
                <a:spcPct val="0"/>
              </a:spcBef>
            </a:pPr>
            <a:endParaRPr lang="fr-FR" sz="1200" b="0">
              <a:solidFill>
                <a:srgbClr val="000066"/>
              </a:solidFill>
              <a:latin typeface="Century Gothic" pitchFamily="34" charset="0"/>
            </a:endParaRPr>
          </a:p>
          <a:p>
            <a:pPr algn="just" eaLnBrk="0" hangingPunct="0">
              <a:spcBef>
                <a:spcPct val="0"/>
              </a:spcBef>
            </a:pPr>
            <a:r>
              <a:rPr lang="fr-FR" sz="1200">
                <a:solidFill>
                  <a:srgbClr val="000066"/>
                </a:solidFill>
                <a:latin typeface="Century Gothic" pitchFamily="34" charset="0"/>
              </a:rPr>
              <a:t>Les grèves touchent des mouvements internes à la compagnie Air France</a:t>
            </a:r>
            <a:r>
              <a:rPr lang="fr-FR" sz="1200" b="0">
                <a:solidFill>
                  <a:srgbClr val="000066"/>
                </a:solidFill>
                <a:latin typeface="Century Gothic" pitchFamily="34" charset="0"/>
              </a:rPr>
              <a:t> qui ont conduit à des annulations de vols le 17 mars à l ’aéroport. Air France  avait déjà subi un mouvement de grève  le 26 janvier et 19 vols avaient été annulés.</a:t>
            </a:r>
          </a:p>
        </p:txBody>
      </p:sp>
      <p:sp>
        <p:nvSpPr>
          <p:cNvPr id="234502" name="Text Box 6"/>
          <p:cNvSpPr txBox="1">
            <a:spLocks noChangeArrowheads="1"/>
          </p:cNvSpPr>
          <p:nvPr/>
        </p:nvSpPr>
        <p:spPr bwMode="auto">
          <a:xfrm>
            <a:off x="1301750" y="228600"/>
            <a:ext cx="6540500" cy="495300"/>
          </a:xfrm>
          <a:prstGeom prst="rect">
            <a:avLst/>
          </a:prstGeom>
          <a:solidFill>
            <a:schemeClr val="tx1"/>
          </a:solidFill>
          <a:ln w="9525">
            <a:noFill/>
            <a:miter lim="800000"/>
            <a:headEnd/>
            <a:tailEnd/>
          </a:ln>
        </p:spPr>
        <p:txBody>
          <a:bodyPr lIns="97969" tIns="48984" rIns="97969" bIns="48984">
            <a:spAutoFit/>
          </a:bodyPr>
          <a:lstStyle/>
          <a:p>
            <a:pPr defTabSz="979488" eaLnBrk="0" hangingPunct="0"/>
            <a:r>
              <a:rPr lang="fr-FR" sz="2600">
                <a:solidFill>
                  <a:srgbClr val="0000FF"/>
                </a:solidFill>
                <a:latin typeface="Century Gothic" pitchFamily="34" charset="0"/>
              </a:rPr>
              <a:t>4. L’image médiatique de l’Aéroport</a:t>
            </a:r>
          </a:p>
        </p:txBody>
      </p:sp>
      <p:pic>
        <p:nvPicPr>
          <p:cNvPr id="234503" name="Picture 7"/>
          <p:cNvPicPr>
            <a:picLocks noChangeAspect="1" noChangeArrowheads="1"/>
          </p:cNvPicPr>
          <p:nvPr/>
        </p:nvPicPr>
        <p:blipFill>
          <a:blip r:embed="rId3" cstate="print"/>
          <a:srcRect/>
          <a:stretch>
            <a:fillRect/>
          </a:stretch>
        </p:blipFill>
        <p:spPr bwMode="auto">
          <a:xfrm>
            <a:off x="900113" y="1371600"/>
            <a:ext cx="7632700" cy="2978150"/>
          </a:xfrm>
          <a:prstGeom prst="rect">
            <a:avLst/>
          </a:prstGeom>
          <a:solidFill>
            <a:schemeClr val="tx1"/>
          </a:solidFill>
          <a:ln w="9525">
            <a:noFill/>
            <a:miter lim="800000"/>
            <a:headEnd/>
            <a:tailEnd/>
          </a:ln>
        </p:spPr>
      </p:pic>
      <p:sp>
        <p:nvSpPr>
          <p:cNvPr id="8" name="Espace réservé du numéro de diapositive 7"/>
          <p:cNvSpPr>
            <a:spLocks noGrp="1"/>
          </p:cNvSpPr>
          <p:nvPr>
            <p:ph type="sldNum" sz="quarter" idx="12"/>
          </p:nvPr>
        </p:nvSpPr>
        <p:spPr/>
        <p:txBody>
          <a:bodyPr/>
          <a:lstStyle/>
          <a:p>
            <a:pPr>
              <a:defRPr/>
            </a:pPr>
            <a:fld id="{0C562DD5-AB3E-408D-993A-1756AEA75B50}" type="slidenum">
              <a:rPr lang="fr-FR" smtClean="0"/>
              <a:pPr>
                <a:defRPr/>
              </a:pPr>
              <a:t>236</a:t>
            </a:fld>
            <a:endParaRPr lang="fr-FR"/>
          </a:p>
        </p:txBody>
      </p:sp>
    </p:spTree>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22" name="Text Box 4"/>
          <p:cNvSpPr txBox="1">
            <a:spLocks noChangeArrowheads="1"/>
          </p:cNvSpPr>
          <p:nvPr/>
        </p:nvSpPr>
        <p:spPr bwMode="auto">
          <a:xfrm>
            <a:off x="900113" y="914400"/>
            <a:ext cx="6624637" cy="373063"/>
          </a:xfrm>
          <a:prstGeom prst="rect">
            <a:avLst/>
          </a:prstGeom>
          <a:solidFill>
            <a:schemeClr val="bg1"/>
          </a:solidFill>
          <a:ln w="9525">
            <a:noFill/>
            <a:miter lim="800000"/>
            <a:headEnd/>
            <a:tailEnd/>
          </a:ln>
        </p:spPr>
        <p:txBody>
          <a:bodyPr lIns="97969" tIns="48984" rIns="97969" bIns="48984">
            <a:spAutoFit/>
          </a:bodyPr>
          <a:lstStyle/>
          <a:p>
            <a:pPr algn="l" defTabSz="979488" eaLnBrk="0" hangingPunct="0"/>
            <a:r>
              <a:rPr lang="fr-FR" sz="1800">
                <a:solidFill>
                  <a:srgbClr val="0000FF"/>
                </a:solidFill>
                <a:latin typeface="Century Gothic" pitchFamily="34" charset="0"/>
              </a:rPr>
              <a:t>4.5. Le profil médiatique de l’Aéroport</a:t>
            </a:r>
            <a:endParaRPr lang="fr-FR" sz="1400">
              <a:solidFill>
                <a:srgbClr val="0000FF"/>
              </a:solidFill>
              <a:latin typeface="Century Gothic" pitchFamily="34" charset="0"/>
            </a:endParaRPr>
          </a:p>
        </p:txBody>
      </p:sp>
      <p:sp>
        <p:nvSpPr>
          <p:cNvPr id="235523" name="Text Box 5"/>
          <p:cNvSpPr txBox="1">
            <a:spLocks noChangeArrowheads="1"/>
          </p:cNvSpPr>
          <p:nvPr/>
        </p:nvSpPr>
        <p:spPr bwMode="auto">
          <a:xfrm>
            <a:off x="1331913" y="0"/>
            <a:ext cx="6540500" cy="495300"/>
          </a:xfrm>
          <a:prstGeom prst="rect">
            <a:avLst/>
          </a:prstGeom>
          <a:solidFill>
            <a:schemeClr val="bg1"/>
          </a:solidFill>
          <a:ln w="9525">
            <a:noFill/>
            <a:miter lim="800000"/>
            <a:headEnd/>
            <a:tailEnd/>
          </a:ln>
        </p:spPr>
        <p:txBody>
          <a:bodyPr lIns="97969" tIns="48984" rIns="97969" bIns="48984">
            <a:spAutoFit/>
          </a:bodyPr>
          <a:lstStyle/>
          <a:p>
            <a:pPr defTabSz="979488" eaLnBrk="0" hangingPunct="0"/>
            <a:r>
              <a:rPr lang="fr-FR" sz="2600">
                <a:solidFill>
                  <a:srgbClr val="0000FF"/>
                </a:solidFill>
                <a:latin typeface="Century Gothic" pitchFamily="34" charset="0"/>
              </a:rPr>
              <a:t>4. L’image médiatique de l’Aéroport</a:t>
            </a:r>
          </a:p>
        </p:txBody>
      </p:sp>
      <p:sp>
        <p:nvSpPr>
          <p:cNvPr id="235524" name="Text Box 6"/>
          <p:cNvSpPr txBox="1">
            <a:spLocks noChangeArrowheads="1"/>
          </p:cNvSpPr>
          <p:nvPr/>
        </p:nvSpPr>
        <p:spPr bwMode="auto">
          <a:xfrm>
            <a:off x="422275" y="1600200"/>
            <a:ext cx="8018463" cy="4556125"/>
          </a:xfrm>
          <a:prstGeom prst="rect">
            <a:avLst/>
          </a:prstGeom>
          <a:solidFill>
            <a:schemeClr val="bg1"/>
          </a:solidFill>
          <a:ln w="9525">
            <a:solidFill>
              <a:srgbClr val="000066"/>
            </a:solidFill>
            <a:miter lim="800000"/>
            <a:headEnd/>
            <a:tailEnd/>
          </a:ln>
        </p:spPr>
        <p:txBody>
          <a:bodyPr tIns="82800" bIns="82800">
            <a:spAutoFit/>
          </a:bodyPr>
          <a:lstStyle/>
          <a:p>
            <a:pPr algn="just" eaLnBrk="0" hangingPunct="0">
              <a:spcBef>
                <a:spcPct val="0"/>
              </a:spcBef>
            </a:pPr>
            <a:r>
              <a:rPr lang="fr-FR" sz="1200">
                <a:solidFill>
                  <a:srgbClr val="000066"/>
                </a:solidFill>
                <a:latin typeface="Century Gothic" pitchFamily="34" charset="0"/>
              </a:rPr>
              <a:t>Le trafic aérien a une bonne santé en France et les aéroports du sud d’autant plus. L ’Aéroport de Nice, lui, se conforte à la deuxième place derrière les aéroports parisiens et a le statut de premier aéroport de Province. L ’augmentation de nombre de passagers en 2000 semble se confirmer par une croissance continue en 2001.</a:t>
            </a:r>
          </a:p>
          <a:p>
            <a:pPr algn="just" eaLnBrk="0" hangingPunct="0">
              <a:spcBef>
                <a:spcPct val="0"/>
              </a:spcBef>
            </a:pPr>
            <a:endParaRPr lang="fr-FR" sz="1200">
              <a:solidFill>
                <a:srgbClr val="000066"/>
              </a:solidFill>
              <a:latin typeface="Century Gothic" pitchFamily="34" charset="0"/>
            </a:endParaRPr>
          </a:p>
          <a:p>
            <a:pPr algn="l" eaLnBrk="0" hangingPunct="0">
              <a:spcBef>
                <a:spcPct val="0"/>
              </a:spcBef>
              <a:buFont typeface="Wingdings" pitchFamily="2" charset="2"/>
              <a:buChar char="Ø"/>
            </a:pPr>
            <a:r>
              <a:rPr lang="fr-FR" sz="1200" b="0" i="1">
                <a:solidFill>
                  <a:srgbClr val="000066"/>
                </a:solidFill>
                <a:latin typeface="Century Gothic" pitchFamily="34" charset="0"/>
              </a:rPr>
              <a:t>«Les aéroports </a:t>
            </a:r>
            <a:r>
              <a:rPr lang="fr-FR" sz="1200" i="1">
                <a:solidFill>
                  <a:srgbClr val="000066"/>
                </a:solidFill>
                <a:latin typeface="Century Gothic" pitchFamily="34" charset="0"/>
              </a:rPr>
              <a:t>du pourtour méditerranéen affichent leur bonne santé</a:t>
            </a:r>
            <a:r>
              <a:rPr lang="fr-FR" sz="1200" b="0" i="1">
                <a:solidFill>
                  <a:srgbClr val="000066"/>
                </a:solidFill>
                <a:latin typeface="Century Gothic" pitchFamily="34" charset="0"/>
              </a:rPr>
              <a:t>. »</a:t>
            </a:r>
            <a:r>
              <a:rPr lang="fr-FR" sz="1200" b="0">
                <a:solidFill>
                  <a:srgbClr val="000066"/>
                </a:solidFill>
                <a:latin typeface="Century Gothic" pitchFamily="34" charset="0"/>
              </a:rPr>
              <a:t> La Tribune le 31/01/01.</a:t>
            </a:r>
          </a:p>
          <a:p>
            <a:pPr algn="just" eaLnBrk="0" hangingPunct="0">
              <a:spcBef>
                <a:spcPct val="0"/>
              </a:spcBef>
            </a:pPr>
            <a:endParaRPr lang="fr-FR" sz="1200" b="0">
              <a:solidFill>
                <a:srgbClr val="000066"/>
              </a:solidFill>
              <a:latin typeface="Century Gothic" pitchFamily="34" charset="0"/>
            </a:endParaRPr>
          </a:p>
          <a:p>
            <a:pPr algn="just" eaLnBrk="0" hangingPunct="0">
              <a:spcBef>
                <a:spcPct val="0"/>
              </a:spcBef>
              <a:buFont typeface="Wingdings" pitchFamily="2" charset="2"/>
              <a:buChar char="Ø"/>
            </a:pPr>
            <a:r>
              <a:rPr lang="fr-FR" sz="1200" b="0">
                <a:solidFill>
                  <a:srgbClr val="000066"/>
                </a:solidFill>
                <a:latin typeface="Century Gothic" pitchFamily="34" charset="0"/>
              </a:rPr>
              <a:t> </a:t>
            </a:r>
            <a:r>
              <a:rPr lang="fr-FR" sz="1200" b="0" i="1">
                <a:solidFill>
                  <a:srgbClr val="000066"/>
                </a:solidFill>
                <a:latin typeface="Century Gothic" pitchFamily="34" charset="0"/>
              </a:rPr>
              <a:t>« L’aéroport était lui aussi </a:t>
            </a:r>
            <a:r>
              <a:rPr lang="fr-FR" sz="1200" i="1">
                <a:solidFill>
                  <a:srgbClr val="000066"/>
                </a:solidFill>
                <a:latin typeface="Century Gothic" pitchFamily="34" charset="0"/>
              </a:rPr>
              <a:t>sur la plus haute marche du podium</a:t>
            </a:r>
            <a:r>
              <a:rPr lang="fr-FR" sz="1200" b="0" i="1">
                <a:solidFill>
                  <a:srgbClr val="000066"/>
                </a:solidFill>
                <a:latin typeface="Century Gothic" pitchFamily="34" charset="0"/>
              </a:rPr>
              <a:t>. Avec 8 593 059 passagers en 1999, </a:t>
            </a:r>
            <a:r>
              <a:rPr lang="fr-FR" sz="1200" i="1">
                <a:solidFill>
                  <a:srgbClr val="000066"/>
                </a:solidFill>
                <a:latin typeface="Century Gothic" pitchFamily="34" charset="0"/>
              </a:rPr>
              <a:t>il confirmait qu’il est sans conteste le premier aéroport de province</a:t>
            </a:r>
            <a:r>
              <a:rPr lang="fr-FR" sz="1200" b="0" i="1">
                <a:solidFill>
                  <a:srgbClr val="000066"/>
                </a:solidFill>
                <a:latin typeface="Century Gothic" pitchFamily="34" charset="0"/>
              </a:rPr>
              <a:t>, devant Marseille - Marignane et Lyon - Stanislas. Une position que l ’extension du terminal 2 ne fera que renforcer… »</a:t>
            </a:r>
            <a:r>
              <a:rPr lang="fr-FR" sz="1200" b="0">
                <a:solidFill>
                  <a:srgbClr val="000066"/>
                </a:solidFill>
                <a:latin typeface="Century Gothic" pitchFamily="34" charset="0"/>
              </a:rPr>
              <a:t>  Nice Matin le 31/12/00.</a:t>
            </a:r>
          </a:p>
          <a:p>
            <a:pPr algn="just" eaLnBrk="0" hangingPunct="0">
              <a:spcBef>
                <a:spcPct val="0"/>
              </a:spcBef>
              <a:buFont typeface="Wingdings" pitchFamily="2" charset="2"/>
              <a:buChar char="Ø"/>
            </a:pPr>
            <a:endParaRPr lang="fr-FR" sz="1200" b="0">
              <a:solidFill>
                <a:srgbClr val="000066"/>
              </a:solidFill>
              <a:latin typeface="Century Gothic" pitchFamily="34" charset="0"/>
            </a:endParaRPr>
          </a:p>
          <a:p>
            <a:pPr algn="just" eaLnBrk="0" hangingPunct="0">
              <a:spcBef>
                <a:spcPct val="0"/>
              </a:spcBef>
              <a:buFont typeface="Wingdings" pitchFamily="2" charset="2"/>
              <a:buNone/>
            </a:pPr>
            <a:r>
              <a:rPr lang="fr-FR" sz="1200">
                <a:solidFill>
                  <a:srgbClr val="000066"/>
                </a:solidFill>
                <a:latin typeface="Century Gothic" pitchFamily="34" charset="0"/>
              </a:rPr>
              <a:t>La croissance du trafic aérien en France et la saturation des aéroports parisiens mènent à une réflexion sur des solutions régionales, permettant ainsi aux aéroports de province de prendre de l ’importance.</a:t>
            </a:r>
          </a:p>
          <a:p>
            <a:pPr algn="just" eaLnBrk="0" hangingPunct="0">
              <a:spcBef>
                <a:spcPct val="0"/>
              </a:spcBef>
              <a:buFont typeface="Wingdings" pitchFamily="2" charset="2"/>
              <a:buNone/>
            </a:pPr>
            <a:endParaRPr lang="fr-FR" sz="1200" b="0">
              <a:solidFill>
                <a:srgbClr val="000066"/>
              </a:solidFill>
              <a:latin typeface="Century Gothic" pitchFamily="34" charset="0"/>
            </a:endParaRPr>
          </a:p>
          <a:p>
            <a:pPr algn="just" eaLnBrk="0" hangingPunct="0">
              <a:spcBef>
                <a:spcPct val="0"/>
              </a:spcBef>
              <a:buFont typeface="Wingdings" pitchFamily="2" charset="2"/>
              <a:buChar char="Ø"/>
            </a:pPr>
            <a:r>
              <a:rPr lang="fr-FR" sz="1200" b="0">
                <a:solidFill>
                  <a:srgbClr val="000066"/>
                </a:solidFill>
                <a:latin typeface="Century Gothic" pitchFamily="34" charset="0"/>
              </a:rPr>
              <a:t> </a:t>
            </a:r>
            <a:r>
              <a:rPr lang="fr-FR" sz="1200" b="0" i="1">
                <a:solidFill>
                  <a:srgbClr val="000066"/>
                </a:solidFill>
                <a:latin typeface="Century Gothic" pitchFamily="34" charset="0"/>
              </a:rPr>
              <a:t>« En attendant la construction de la troisième desserte parisienne, </a:t>
            </a:r>
            <a:r>
              <a:rPr lang="fr-FR" sz="1200" i="1">
                <a:solidFill>
                  <a:srgbClr val="000066"/>
                </a:solidFill>
                <a:latin typeface="Century Gothic" pitchFamily="34" charset="0"/>
              </a:rPr>
              <a:t>les aéroports régionaux renforcent leur position</a:t>
            </a:r>
            <a:r>
              <a:rPr lang="fr-FR" sz="1200" b="0" i="1">
                <a:solidFill>
                  <a:srgbClr val="000066"/>
                </a:solidFill>
                <a:latin typeface="Century Gothic" pitchFamily="34" charset="0"/>
              </a:rPr>
              <a:t>.»</a:t>
            </a:r>
            <a:r>
              <a:rPr lang="fr-FR" sz="1200" b="0">
                <a:solidFill>
                  <a:srgbClr val="000066"/>
                </a:solidFill>
                <a:latin typeface="Century Gothic" pitchFamily="34" charset="0"/>
              </a:rPr>
              <a:t> Le Monde le 31/12/00.</a:t>
            </a:r>
          </a:p>
          <a:p>
            <a:pPr algn="just" eaLnBrk="0" hangingPunct="0">
              <a:spcBef>
                <a:spcPct val="0"/>
              </a:spcBef>
              <a:buFont typeface="Wingdings" pitchFamily="2" charset="2"/>
              <a:buNone/>
            </a:pPr>
            <a:endParaRPr lang="fr-FR" sz="1200" b="0">
              <a:solidFill>
                <a:srgbClr val="000066"/>
              </a:solidFill>
              <a:latin typeface="Century Gothic" pitchFamily="34" charset="0"/>
            </a:endParaRPr>
          </a:p>
          <a:p>
            <a:pPr algn="just" eaLnBrk="0" hangingPunct="0">
              <a:spcBef>
                <a:spcPct val="0"/>
              </a:spcBef>
              <a:buFont typeface="Wingdings" pitchFamily="2" charset="2"/>
              <a:buChar char="Ø"/>
            </a:pPr>
            <a:r>
              <a:rPr lang="fr-FR" sz="1200" b="0" i="1">
                <a:solidFill>
                  <a:srgbClr val="000066"/>
                </a:solidFill>
                <a:latin typeface="Century Gothic" pitchFamily="34" charset="0"/>
              </a:rPr>
              <a:t>« la croissance du trafic aérien </a:t>
            </a:r>
            <a:r>
              <a:rPr lang="fr-FR" sz="1200" i="1">
                <a:solidFill>
                  <a:srgbClr val="000066"/>
                </a:solidFill>
                <a:latin typeface="Century Gothic" pitchFamily="34" charset="0"/>
              </a:rPr>
              <a:t>bénéficie depuis plusieurs années aux aéroports régionaux</a:t>
            </a:r>
            <a:r>
              <a:rPr lang="fr-FR" sz="1200" b="0" i="1">
                <a:solidFill>
                  <a:srgbClr val="000066"/>
                </a:solidFill>
                <a:latin typeface="Century Gothic" pitchFamily="34" charset="0"/>
              </a:rPr>
              <a:t>. Ce phénomène est essentiellement dû à la coopération accrue des aéroports d ’Orly et Roissy - Charles De Gaulle.»</a:t>
            </a:r>
            <a:r>
              <a:rPr lang="fr-FR" sz="1200" b="0">
                <a:solidFill>
                  <a:srgbClr val="000066"/>
                </a:solidFill>
                <a:latin typeface="Century Gothic" pitchFamily="34" charset="0"/>
              </a:rPr>
              <a:t> Le Monde le 31/12/00.</a:t>
            </a:r>
          </a:p>
          <a:p>
            <a:pPr algn="just" eaLnBrk="0" hangingPunct="0">
              <a:spcBef>
                <a:spcPct val="0"/>
              </a:spcBef>
              <a:buFont typeface="Wingdings" pitchFamily="2" charset="2"/>
              <a:buNone/>
            </a:pPr>
            <a:endParaRPr lang="fr-FR" sz="1200" b="0">
              <a:solidFill>
                <a:srgbClr val="000066"/>
              </a:solidFill>
              <a:latin typeface="Century Gothic" pitchFamily="34" charset="0"/>
            </a:endParaRPr>
          </a:p>
          <a:p>
            <a:pPr algn="just" eaLnBrk="0" hangingPunct="0">
              <a:spcBef>
                <a:spcPct val="0"/>
              </a:spcBef>
              <a:buFont typeface="Wingdings" pitchFamily="2" charset="2"/>
              <a:buChar char="Ø"/>
            </a:pPr>
            <a:r>
              <a:rPr lang="fr-FR" sz="1200" b="0">
                <a:solidFill>
                  <a:srgbClr val="000066"/>
                </a:solidFill>
                <a:latin typeface="Century Gothic" pitchFamily="34" charset="0"/>
              </a:rPr>
              <a:t> </a:t>
            </a:r>
            <a:r>
              <a:rPr lang="fr-FR" sz="1200" b="0" i="1">
                <a:solidFill>
                  <a:srgbClr val="000066"/>
                </a:solidFill>
                <a:latin typeface="Century Gothic" pitchFamily="34" charset="0"/>
              </a:rPr>
              <a:t>«ADP a suggéré au gouvernement une certaine articulation en matière d ’investissements, </a:t>
            </a:r>
            <a:r>
              <a:rPr lang="fr-FR" sz="1200" i="1">
                <a:solidFill>
                  <a:srgbClr val="000066"/>
                </a:solidFill>
                <a:latin typeface="Century Gothic" pitchFamily="34" charset="0"/>
              </a:rPr>
              <a:t>afin que l ’exploitant des 2 plates-formes d ’Ile De France puisse participer à l ’édification de nouvelles aérogares dans certaines métropoles de province</a:t>
            </a:r>
            <a:r>
              <a:rPr lang="fr-FR" sz="1200" b="0" i="1">
                <a:solidFill>
                  <a:srgbClr val="000066"/>
                </a:solidFill>
                <a:latin typeface="Century Gothic" pitchFamily="34" charset="0"/>
              </a:rPr>
              <a:t>. »</a:t>
            </a:r>
            <a:r>
              <a:rPr lang="fr-FR" sz="1200" b="0">
                <a:solidFill>
                  <a:srgbClr val="000066"/>
                </a:solidFill>
                <a:latin typeface="Century Gothic" pitchFamily="34" charset="0"/>
              </a:rPr>
              <a:t> Les Echos le 08/02/01.</a:t>
            </a:r>
          </a:p>
        </p:txBody>
      </p:sp>
      <p:sp>
        <p:nvSpPr>
          <p:cNvPr id="5" name="Espace réservé du numéro de diapositive 4"/>
          <p:cNvSpPr>
            <a:spLocks noGrp="1"/>
          </p:cNvSpPr>
          <p:nvPr>
            <p:ph type="sldNum" sz="quarter" idx="12"/>
          </p:nvPr>
        </p:nvSpPr>
        <p:spPr/>
        <p:txBody>
          <a:bodyPr/>
          <a:lstStyle/>
          <a:p>
            <a:pPr>
              <a:defRPr/>
            </a:pPr>
            <a:fld id="{0C562DD5-AB3E-408D-993A-1756AEA75B50}" type="slidenum">
              <a:rPr lang="fr-FR" smtClean="0"/>
              <a:pPr>
                <a:defRPr/>
              </a:pPr>
              <a:t>237</a:t>
            </a:fld>
            <a:endParaRPr lang="fr-FR"/>
          </a:p>
        </p:txBody>
      </p:sp>
    </p:spTree>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0" y="0"/>
            <a:ext cx="9144000" cy="573088"/>
          </a:xfrm>
        </p:spPr>
        <p:txBody>
          <a:bodyPr>
            <a:normAutofit fontScale="90000"/>
          </a:bodyPr>
          <a:lstStyle/>
          <a:p>
            <a:pPr eaLnBrk="1" fontAlgn="auto" hangingPunct="1">
              <a:spcAft>
                <a:spcPts val="0"/>
              </a:spcAft>
              <a:defRPr/>
            </a:pPr>
            <a:r>
              <a:rPr lang="fr-FR" sz="4300" dirty="0" smtClean="0">
                <a:solidFill>
                  <a:schemeClr val="bg1"/>
                </a:solidFill>
              </a:rPr>
              <a:t>L’Analyse Message émis message repris</a:t>
            </a:r>
          </a:p>
        </p:txBody>
      </p:sp>
      <p:sp>
        <p:nvSpPr>
          <p:cNvPr id="236547" name="Rectangle 3"/>
          <p:cNvSpPr>
            <a:spLocks noGrp="1" noChangeArrowheads="1"/>
          </p:cNvSpPr>
          <p:nvPr>
            <p:ph sz="quarter" idx="1"/>
          </p:nvPr>
        </p:nvSpPr>
        <p:spPr>
          <a:xfrm>
            <a:off x="395288" y="1981200"/>
            <a:ext cx="8520112" cy="4114800"/>
          </a:xfrm>
        </p:spPr>
        <p:txBody>
          <a:bodyPr/>
          <a:lstStyle/>
          <a:p>
            <a:pPr eaLnBrk="1" hangingPunct="1"/>
            <a:r>
              <a:rPr lang="fr-FR" smtClean="0"/>
              <a:t>Objectif  : mesurer le taux de reprise des messages de l’organisation par les médias.</a:t>
            </a:r>
          </a:p>
          <a:p>
            <a:pPr eaLnBrk="1" hangingPunct="1"/>
            <a:endParaRPr lang="fr-FR" smtClean="0"/>
          </a:p>
          <a:p>
            <a:pPr eaLnBrk="1" hangingPunct="1"/>
            <a:r>
              <a:rPr lang="fr-FR" smtClean="0"/>
              <a:t>Voir si le journaliste attribue l’information à l’organisme émetteur ou s’il se la réapproprie.</a:t>
            </a:r>
          </a:p>
          <a:p>
            <a:pPr eaLnBrk="1" hangingPunct="1"/>
            <a:r>
              <a:rPr lang="fr-FR" smtClean="0"/>
              <a:t> </a:t>
            </a:r>
          </a:p>
          <a:p>
            <a:pPr eaLnBrk="1" hangingPunct="1"/>
            <a:r>
              <a:rPr lang="fr-FR" smtClean="0"/>
              <a:t>Défnir un indicateur ultime de l’efficacité de la communication presse</a:t>
            </a:r>
          </a:p>
          <a:p>
            <a:pPr algn="just" eaLnBrk="1" hangingPunct="1">
              <a:spcBef>
                <a:spcPct val="0"/>
              </a:spcBef>
              <a:buClrTx/>
              <a:buSzTx/>
              <a:buFontTx/>
              <a:buNone/>
            </a:pPr>
            <a:endParaRPr lang="fr-FR" smtClean="0"/>
          </a:p>
          <a:p>
            <a:pPr eaLnBrk="1" hangingPunct="1"/>
            <a:endParaRPr lang="fr-FR" smtClean="0"/>
          </a:p>
          <a:p>
            <a:pPr eaLnBrk="1" hangingPunct="1"/>
            <a:endParaRPr lang="fr-FR" smtClean="0"/>
          </a:p>
        </p:txBody>
      </p:sp>
      <p:sp>
        <p:nvSpPr>
          <p:cNvPr id="4" name="Espace réservé du numéro de diapositive 3"/>
          <p:cNvSpPr>
            <a:spLocks noGrp="1"/>
          </p:cNvSpPr>
          <p:nvPr>
            <p:ph type="sldNum" sz="quarter" idx="12"/>
          </p:nvPr>
        </p:nvSpPr>
        <p:spPr/>
        <p:txBody>
          <a:bodyPr/>
          <a:lstStyle/>
          <a:p>
            <a:pPr>
              <a:defRPr/>
            </a:pPr>
            <a:fld id="{BF75F506-0D46-4657-AE21-7D6A950C5764}" type="slidenum">
              <a:rPr lang="fr-FR" smtClean="0"/>
              <a:pPr>
                <a:defRPr/>
              </a:pPr>
              <a:t>238</a:t>
            </a:fld>
            <a:endParaRPr lang="fr-FR"/>
          </a:p>
        </p:txBody>
      </p:sp>
    </p:spTree>
  </p:cSld>
  <p:clrMapOvr>
    <a:masterClrMapping/>
  </p:clrMapOvr>
  <p:transition>
    <p:cut/>
  </p:transition>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7570" name="Text Box 2"/>
          <p:cNvSpPr txBox="1">
            <a:spLocks noChangeArrowheads="1"/>
          </p:cNvSpPr>
          <p:nvPr/>
        </p:nvSpPr>
        <p:spPr bwMode="auto">
          <a:xfrm>
            <a:off x="468313" y="2924175"/>
            <a:ext cx="8135937" cy="3219450"/>
          </a:xfrm>
          <a:prstGeom prst="rect">
            <a:avLst/>
          </a:prstGeom>
          <a:solidFill>
            <a:schemeClr val="bg1"/>
          </a:solidFill>
          <a:ln w="9525">
            <a:noFill/>
            <a:miter lim="800000"/>
            <a:headEnd/>
            <a:tailEnd/>
          </a:ln>
        </p:spPr>
        <p:txBody>
          <a:bodyPr>
            <a:spAutoFit/>
          </a:bodyPr>
          <a:lstStyle/>
          <a:p>
            <a:pPr algn="just">
              <a:spcBef>
                <a:spcPct val="0"/>
              </a:spcBef>
            </a:pPr>
            <a:r>
              <a:rPr lang="fr-FR" sz="1600" b="0">
                <a:latin typeface="Arial" pitchFamily="34" charset="0"/>
              </a:rPr>
              <a:t>Les informations du communiqué «  Bilan de l’année 2003 » ont été divisées en deux catégories : les données chiffrées et les informations stratégiques. </a:t>
            </a:r>
          </a:p>
          <a:p>
            <a:pPr algn="just">
              <a:lnSpc>
                <a:spcPct val="30000"/>
              </a:lnSpc>
              <a:spcBef>
                <a:spcPct val="0"/>
              </a:spcBef>
            </a:pPr>
            <a:endParaRPr lang="fr-FR" sz="1600" b="0">
              <a:latin typeface="Arial" pitchFamily="34" charset="0"/>
            </a:endParaRPr>
          </a:p>
          <a:p>
            <a:pPr algn="just">
              <a:spcBef>
                <a:spcPct val="0"/>
              </a:spcBef>
            </a:pPr>
            <a:r>
              <a:rPr lang="fr-FR" sz="1600" b="0">
                <a:latin typeface="Arial" pitchFamily="34" charset="0"/>
              </a:rPr>
              <a:t>Nous avons ici </a:t>
            </a:r>
            <a:r>
              <a:rPr lang="fr-FR" sz="1600">
                <a:latin typeface="Arial" pitchFamily="34" charset="0"/>
              </a:rPr>
              <a:t>le nombre moyen d’informations par article</a:t>
            </a:r>
            <a:r>
              <a:rPr lang="fr-FR" sz="1600" b="0">
                <a:latin typeface="Arial" pitchFamily="34" charset="0"/>
              </a:rPr>
              <a:t>. Ces données sont des moyennes par article sachant que l’on relève dans le corpus : un article avec 1 information et un article contenant 27 informations.</a:t>
            </a:r>
          </a:p>
          <a:p>
            <a:pPr algn="just">
              <a:lnSpc>
                <a:spcPct val="40000"/>
              </a:lnSpc>
              <a:spcBef>
                <a:spcPct val="0"/>
              </a:spcBef>
            </a:pPr>
            <a:endParaRPr lang="fr-FR" sz="1600" b="0">
              <a:latin typeface="Arial" pitchFamily="34" charset="0"/>
            </a:endParaRPr>
          </a:p>
          <a:p>
            <a:pPr algn="just">
              <a:spcBef>
                <a:spcPct val="0"/>
              </a:spcBef>
            </a:pPr>
            <a:r>
              <a:rPr lang="fr-FR" sz="1600" b="0">
                <a:latin typeface="Arial" pitchFamily="34" charset="0"/>
              </a:rPr>
              <a:t>Il y a donc une moyenne </a:t>
            </a:r>
            <a:r>
              <a:rPr lang="fr-FR" sz="1600">
                <a:latin typeface="Arial" pitchFamily="34" charset="0"/>
              </a:rPr>
              <a:t>de 3,3 informations chiffrées par article</a:t>
            </a:r>
            <a:r>
              <a:rPr lang="fr-FR" sz="1600" b="0">
                <a:latin typeface="Arial" pitchFamily="34" charset="0"/>
              </a:rPr>
              <a:t> (33% de l’article) et </a:t>
            </a:r>
            <a:r>
              <a:rPr lang="fr-FR" sz="1600">
                <a:latin typeface="Arial" pitchFamily="34" charset="0"/>
              </a:rPr>
              <a:t>5 informations stratégiques par article</a:t>
            </a:r>
            <a:r>
              <a:rPr lang="fr-FR" sz="1600" b="0">
                <a:latin typeface="Arial" pitchFamily="34" charset="0"/>
              </a:rPr>
              <a:t> (20% de l’article). </a:t>
            </a:r>
            <a:r>
              <a:rPr lang="fr-FR" sz="1600">
                <a:latin typeface="Arial" pitchFamily="34" charset="0"/>
              </a:rPr>
              <a:t>Cela représente une moyenne de 8,3 informations par article soit 24% de reprise de messages.</a:t>
            </a:r>
          </a:p>
          <a:p>
            <a:pPr algn="just">
              <a:spcBef>
                <a:spcPct val="0"/>
              </a:spcBef>
            </a:pPr>
            <a:endParaRPr lang="fr-FR" sz="1600">
              <a:latin typeface="Arial" pitchFamily="34" charset="0"/>
            </a:endParaRPr>
          </a:p>
          <a:p>
            <a:pPr algn="just">
              <a:spcBef>
                <a:spcPct val="0"/>
              </a:spcBef>
            </a:pPr>
            <a:r>
              <a:rPr lang="fr-FR" sz="1600" b="0">
                <a:latin typeface="Arial" pitchFamily="34" charset="0"/>
              </a:rPr>
              <a:t>On remarque donc que</a:t>
            </a:r>
            <a:r>
              <a:rPr lang="fr-FR" sz="1600">
                <a:latin typeface="Arial" pitchFamily="34" charset="0"/>
              </a:rPr>
              <a:t> les informations chiffrées, moins nombreuses dans le communiqué (10 informations), sont plus exploitées avec un taux de reprise de 33%, que les informations stratégiques avec un taux de 20% .</a:t>
            </a:r>
            <a:r>
              <a:rPr lang="fr-FR" sz="1400" b="0">
                <a:latin typeface="Arial" pitchFamily="34" charset="0"/>
              </a:rPr>
              <a:t>	</a:t>
            </a:r>
          </a:p>
        </p:txBody>
      </p:sp>
      <p:sp>
        <p:nvSpPr>
          <p:cNvPr id="237571" name="Text Box 3"/>
          <p:cNvSpPr txBox="1">
            <a:spLocks noChangeArrowheads="1"/>
          </p:cNvSpPr>
          <p:nvPr/>
        </p:nvSpPr>
        <p:spPr bwMode="auto">
          <a:xfrm>
            <a:off x="684213" y="981075"/>
            <a:ext cx="7578725" cy="368300"/>
          </a:xfrm>
          <a:prstGeom prst="rect">
            <a:avLst/>
          </a:prstGeom>
          <a:noFill/>
          <a:ln w="9525">
            <a:noFill/>
            <a:miter lim="800000"/>
            <a:headEnd/>
            <a:tailEnd/>
          </a:ln>
        </p:spPr>
        <p:txBody>
          <a:bodyPr>
            <a:spAutoFit/>
          </a:bodyPr>
          <a:lstStyle/>
          <a:p>
            <a:pPr algn="l">
              <a:spcBef>
                <a:spcPct val="0"/>
              </a:spcBef>
            </a:pPr>
            <a:r>
              <a:rPr lang="fr-FR" sz="1800">
                <a:latin typeface="Arial" pitchFamily="34" charset="0"/>
              </a:rPr>
              <a:t>2. Analyse de la reprise des messages du communiqué de presse</a:t>
            </a:r>
          </a:p>
        </p:txBody>
      </p:sp>
      <p:sp>
        <p:nvSpPr>
          <p:cNvPr id="237572" name="Text Box 4"/>
          <p:cNvSpPr txBox="1">
            <a:spLocks noChangeArrowheads="1"/>
          </p:cNvSpPr>
          <p:nvPr/>
        </p:nvSpPr>
        <p:spPr bwMode="auto">
          <a:xfrm>
            <a:off x="533400" y="1568450"/>
            <a:ext cx="8077200" cy="336550"/>
          </a:xfrm>
          <a:prstGeom prst="rect">
            <a:avLst/>
          </a:prstGeom>
          <a:noFill/>
          <a:ln w="9525">
            <a:noFill/>
            <a:miter lim="800000"/>
            <a:headEnd/>
            <a:tailEnd/>
          </a:ln>
        </p:spPr>
        <p:txBody>
          <a:bodyPr>
            <a:spAutoFit/>
          </a:bodyPr>
          <a:lstStyle/>
          <a:p>
            <a:pPr>
              <a:spcBef>
                <a:spcPct val="0"/>
              </a:spcBef>
            </a:pPr>
            <a:r>
              <a:rPr lang="fr-FR" sz="1600">
                <a:latin typeface="Arial" pitchFamily="34" charset="0"/>
              </a:rPr>
              <a:t>2.1 Les chiffres clés</a:t>
            </a:r>
          </a:p>
        </p:txBody>
      </p:sp>
      <p:sp>
        <p:nvSpPr>
          <p:cNvPr id="237573" name="Rectangle 5"/>
          <p:cNvSpPr>
            <a:spLocks noChangeArrowheads="1"/>
          </p:cNvSpPr>
          <p:nvPr/>
        </p:nvSpPr>
        <p:spPr bwMode="auto">
          <a:xfrm>
            <a:off x="304800" y="171450"/>
            <a:ext cx="8534400" cy="285750"/>
          </a:xfrm>
          <a:prstGeom prst="rect">
            <a:avLst/>
          </a:prstGeom>
          <a:solidFill>
            <a:schemeClr val="bg1"/>
          </a:solidFill>
          <a:ln w="9525">
            <a:noFill/>
            <a:miter lim="800000"/>
            <a:headEnd/>
            <a:tailEnd/>
          </a:ln>
        </p:spPr>
        <p:txBody>
          <a:bodyPr wrap="none" anchor="ctr"/>
          <a:lstStyle/>
          <a:p>
            <a:pPr>
              <a:spcBef>
                <a:spcPct val="0"/>
              </a:spcBef>
            </a:pPr>
            <a:r>
              <a:rPr lang="fr-FR" sz="1200">
                <a:latin typeface="Arial" pitchFamily="34" charset="0"/>
              </a:rPr>
              <a:t>						message émis-message repris</a:t>
            </a:r>
          </a:p>
        </p:txBody>
      </p:sp>
      <p:pic>
        <p:nvPicPr>
          <p:cNvPr id="237574" name="Picture 6"/>
          <p:cNvPicPr>
            <a:picLocks noChangeAspect="1" noChangeArrowheads="1"/>
          </p:cNvPicPr>
          <p:nvPr/>
        </p:nvPicPr>
        <p:blipFill>
          <a:blip r:embed="rId3" cstate="print"/>
          <a:srcRect/>
          <a:stretch>
            <a:fillRect/>
          </a:stretch>
        </p:blipFill>
        <p:spPr bwMode="auto">
          <a:xfrm>
            <a:off x="395288" y="1916113"/>
            <a:ext cx="8261350" cy="933450"/>
          </a:xfrm>
          <a:prstGeom prst="rect">
            <a:avLst/>
          </a:prstGeom>
          <a:noFill/>
          <a:ln w="9525">
            <a:noFill/>
            <a:miter lim="800000"/>
            <a:headEnd/>
            <a:tailEnd/>
          </a:ln>
        </p:spPr>
      </p:pic>
      <p:sp>
        <p:nvSpPr>
          <p:cNvPr id="7" name="Espace réservé du numéro de diapositive 6"/>
          <p:cNvSpPr>
            <a:spLocks noGrp="1"/>
          </p:cNvSpPr>
          <p:nvPr>
            <p:ph type="sldNum" sz="quarter" idx="12"/>
          </p:nvPr>
        </p:nvSpPr>
        <p:spPr/>
        <p:txBody>
          <a:bodyPr/>
          <a:lstStyle/>
          <a:p>
            <a:pPr>
              <a:defRPr/>
            </a:pPr>
            <a:fld id="{0C562DD5-AB3E-408D-993A-1756AEA75B50}" type="slidenum">
              <a:rPr lang="fr-FR" smtClean="0"/>
              <a:pPr>
                <a:defRPr/>
              </a:pPr>
              <a:t>239</a:t>
            </a:fld>
            <a:endParaRPr lang="fr-F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1026"/>
          <p:cNvSpPr>
            <a:spLocks noGrp="1" noChangeArrowheads="1"/>
          </p:cNvSpPr>
          <p:nvPr>
            <p:ph type="title"/>
          </p:nvPr>
        </p:nvSpPr>
        <p:spPr>
          <a:xfrm>
            <a:off x="1042988" y="0"/>
            <a:ext cx="7848600" cy="692150"/>
          </a:xfrm>
        </p:spPr>
        <p:txBody>
          <a:bodyPr/>
          <a:lstStyle/>
          <a:p>
            <a:pPr eaLnBrk="1" hangingPunct="1"/>
            <a:r>
              <a:rPr lang="fr-FR" smtClean="0">
                <a:solidFill>
                  <a:schemeClr val="bg1"/>
                </a:solidFill>
              </a:rPr>
              <a:t>Construction de l’image globale</a:t>
            </a:r>
          </a:p>
        </p:txBody>
      </p:sp>
      <p:sp>
        <p:nvSpPr>
          <p:cNvPr id="48131" name="Rectangle 1027"/>
          <p:cNvSpPr>
            <a:spLocks noGrp="1" noChangeArrowheads="1"/>
          </p:cNvSpPr>
          <p:nvPr>
            <p:ph sz="quarter" idx="1"/>
          </p:nvPr>
        </p:nvSpPr>
        <p:spPr>
          <a:xfrm>
            <a:off x="1752600" y="1981200"/>
            <a:ext cx="7162800" cy="4114800"/>
          </a:xfrm>
        </p:spPr>
        <p:txBody>
          <a:bodyPr>
            <a:normAutofit/>
          </a:bodyPr>
          <a:lstStyle/>
          <a:p>
            <a:pPr marL="274320" indent="-274320" eaLnBrk="1" fontAlgn="auto" hangingPunct="1">
              <a:spcAft>
                <a:spcPts val="0"/>
              </a:spcAft>
              <a:buFont typeface="Wingdings 2"/>
              <a:buChar char=""/>
              <a:defRPr/>
            </a:pPr>
            <a:r>
              <a:rPr lang="fr-FR" dirty="0" smtClean="0"/>
              <a:t>Missions</a:t>
            </a:r>
          </a:p>
          <a:p>
            <a:pPr marL="274320" indent="-274320" eaLnBrk="1" fontAlgn="auto" hangingPunct="1">
              <a:spcAft>
                <a:spcPts val="0"/>
              </a:spcAft>
              <a:buFont typeface="Wingdings 2"/>
              <a:buChar char=""/>
              <a:defRPr/>
            </a:pPr>
            <a:endParaRPr lang="fr-FR" dirty="0" smtClean="0"/>
          </a:p>
          <a:p>
            <a:pPr marL="274320" indent="-274320" eaLnBrk="1" fontAlgn="auto" hangingPunct="1">
              <a:spcAft>
                <a:spcPts val="0"/>
              </a:spcAft>
              <a:buFont typeface="Wingdings 2"/>
              <a:buChar char=""/>
              <a:defRPr/>
            </a:pPr>
            <a:r>
              <a:rPr lang="fr-FR" dirty="0" smtClean="0"/>
              <a:t>Valeurs</a:t>
            </a:r>
          </a:p>
          <a:p>
            <a:pPr marL="274320" indent="-274320" eaLnBrk="1" fontAlgn="auto" hangingPunct="1">
              <a:spcAft>
                <a:spcPts val="0"/>
              </a:spcAft>
              <a:buFont typeface="Wingdings 2"/>
              <a:buChar char=""/>
              <a:defRPr/>
            </a:pPr>
            <a:endParaRPr lang="fr-FR" dirty="0" smtClean="0"/>
          </a:p>
          <a:p>
            <a:pPr marL="274320" indent="-274320" eaLnBrk="1" fontAlgn="auto" hangingPunct="1">
              <a:spcAft>
                <a:spcPts val="0"/>
              </a:spcAft>
              <a:buFont typeface="Wingdings 2"/>
              <a:buChar char=""/>
              <a:defRPr/>
            </a:pPr>
            <a:r>
              <a:rPr lang="fr-FR" dirty="0" smtClean="0"/>
              <a:t>Engagements</a:t>
            </a:r>
          </a:p>
          <a:p>
            <a:pPr marL="274320" indent="-274320" eaLnBrk="1" fontAlgn="auto" hangingPunct="1">
              <a:spcAft>
                <a:spcPts val="0"/>
              </a:spcAft>
              <a:buFont typeface="Wingdings 2"/>
              <a:buChar char=""/>
              <a:defRPr/>
            </a:pPr>
            <a:endParaRPr lang="fr-FR" dirty="0" smtClean="0"/>
          </a:p>
          <a:p>
            <a:pPr lvl="4" eaLnBrk="1" fontAlgn="auto" hangingPunct="1">
              <a:spcAft>
                <a:spcPts val="0"/>
              </a:spcAft>
              <a:buClr>
                <a:schemeClr val="accent5"/>
              </a:buClr>
              <a:defRPr/>
            </a:pPr>
            <a:r>
              <a:rPr lang="fr-FR" sz="1600" dirty="0" smtClean="0">
                <a:solidFill>
                  <a:schemeClr val="accent3"/>
                </a:solidFill>
              </a:rPr>
              <a:t>(</a:t>
            </a:r>
            <a:r>
              <a:rPr lang="fr-FR" sz="1600" dirty="0" err="1" smtClean="0">
                <a:solidFill>
                  <a:schemeClr val="accent3"/>
                </a:solidFill>
              </a:rPr>
              <a:t>Joel</a:t>
            </a:r>
            <a:r>
              <a:rPr lang="fr-FR" sz="1600" dirty="0" smtClean="0">
                <a:solidFill>
                  <a:schemeClr val="accent3"/>
                </a:solidFill>
              </a:rPr>
              <a:t> Gayet la totale communication Top </a:t>
            </a:r>
            <a:r>
              <a:rPr lang="fr-FR" sz="1600" dirty="0" err="1" smtClean="0">
                <a:solidFill>
                  <a:schemeClr val="accent3"/>
                </a:solidFill>
              </a:rPr>
              <a:t>editions</a:t>
            </a:r>
            <a:r>
              <a:rPr lang="fr-FR" sz="1600" dirty="0" smtClean="0">
                <a:solidFill>
                  <a:schemeClr val="accent3"/>
                </a:solidFill>
              </a:rPr>
              <a:t>)</a:t>
            </a:r>
          </a:p>
        </p:txBody>
      </p:sp>
      <p:sp>
        <p:nvSpPr>
          <p:cNvPr id="39940" name="AutoShape 1029"/>
          <p:cNvSpPr>
            <a:spLocks noChangeArrowheads="1"/>
          </p:cNvSpPr>
          <p:nvPr/>
        </p:nvSpPr>
        <p:spPr bwMode="auto">
          <a:xfrm>
            <a:off x="685800" y="2057400"/>
            <a:ext cx="609600" cy="1371600"/>
          </a:xfrm>
          <a:prstGeom prst="flowChartMultidocument">
            <a:avLst/>
          </a:prstGeom>
          <a:solidFill>
            <a:srgbClr val="0000CC"/>
          </a:solidFill>
          <a:ln w="9525">
            <a:solidFill>
              <a:schemeClr val="tx1"/>
            </a:solidFill>
            <a:miter lim="800000"/>
            <a:headEnd/>
            <a:tailEnd/>
          </a:ln>
        </p:spPr>
        <p:txBody>
          <a:bodyPr wrap="none" anchor="ctr"/>
          <a:lstStyle/>
          <a:p>
            <a:endParaRPr lang="fr-FR"/>
          </a:p>
        </p:txBody>
      </p:sp>
      <p:sp>
        <p:nvSpPr>
          <p:cNvPr id="5" name="Espace réservé du numéro de diapositive 4"/>
          <p:cNvSpPr>
            <a:spLocks noGrp="1"/>
          </p:cNvSpPr>
          <p:nvPr>
            <p:ph type="sldNum" sz="quarter" idx="12"/>
          </p:nvPr>
        </p:nvSpPr>
        <p:spPr/>
        <p:txBody>
          <a:bodyPr/>
          <a:lstStyle/>
          <a:p>
            <a:pPr>
              <a:defRPr/>
            </a:pPr>
            <a:fld id="{BF75F506-0D46-4657-AE21-7D6A950C5764}" type="slidenum">
              <a:rPr lang="fr-FR" smtClean="0"/>
              <a:pPr>
                <a:defRPr/>
              </a:pPr>
              <a:t>24</a:t>
            </a:fld>
            <a:endParaRPr lang="fr-FR"/>
          </a:p>
        </p:txBody>
      </p:sp>
    </p:spTree>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8594" name="Text Box 2"/>
          <p:cNvSpPr txBox="1">
            <a:spLocks noChangeArrowheads="1"/>
          </p:cNvSpPr>
          <p:nvPr/>
        </p:nvSpPr>
        <p:spPr bwMode="auto">
          <a:xfrm>
            <a:off x="304800" y="628650"/>
            <a:ext cx="8839200" cy="366713"/>
          </a:xfrm>
          <a:prstGeom prst="rect">
            <a:avLst/>
          </a:prstGeom>
          <a:noFill/>
          <a:ln w="9525">
            <a:noFill/>
            <a:miter lim="800000"/>
            <a:headEnd/>
            <a:tailEnd/>
          </a:ln>
        </p:spPr>
        <p:txBody>
          <a:bodyPr>
            <a:spAutoFit/>
          </a:bodyPr>
          <a:lstStyle/>
          <a:p>
            <a:pPr algn="l">
              <a:spcBef>
                <a:spcPct val="0"/>
              </a:spcBef>
            </a:pPr>
            <a:r>
              <a:rPr lang="fr-FR" sz="1800">
                <a:latin typeface="Arial" pitchFamily="34" charset="0"/>
              </a:rPr>
              <a:t>2. Analyse de la reprise des messages du communiqué de presse</a:t>
            </a:r>
          </a:p>
        </p:txBody>
      </p:sp>
      <p:sp>
        <p:nvSpPr>
          <p:cNvPr id="238595" name="Text Box 3"/>
          <p:cNvSpPr txBox="1">
            <a:spLocks noChangeArrowheads="1"/>
          </p:cNvSpPr>
          <p:nvPr/>
        </p:nvSpPr>
        <p:spPr bwMode="auto">
          <a:xfrm>
            <a:off x="508000" y="1187450"/>
            <a:ext cx="8077200" cy="336550"/>
          </a:xfrm>
          <a:prstGeom prst="rect">
            <a:avLst/>
          </a:prstGeom>
          <a:noFill/>
          <a:ln w="9525">
            <a:noFill/>
            <a:miter lim="800000"/>
            <a:headEnd/>
            <a:tailEnd/>
          </a:ln>
        </p:spPr>
        <p:txBody>
          <a:bodyPr>
            <a:spAutoFit/>
          </a:bodyPr>
          <a:lstStyle/>
          <a:p>
            <a:pPr>
              <a:spcBef>
                <a:spcPct val="0"/>
              </a:spcBef>
            </a:pPr>
            <a:r>
              <a:rPr lang="fr-FR" sz="1600">
                <a:latin typeface="Arial" pitchFamily="34" charset="0"/>
              </a:rPr>
              <a:t>2.2 Les informations chiffrées</a:t>
            </a:r>
          </a:p>
        </p:txBody>
      </p:sp>
      <p:sp>
        <p:nvSpPr>
          <p:cNvPr id="238596" name="Rectangle 4"/>
          <p:cNvSpPr>
            <a:spLocks noChangeArrowheads="1"/>
          </p:cNvSpPr>
          <p:nvPr/>
        </p:nvSpPr>
        <p:spPr bwMode="auto">
          <a:xfrm>
            <a:off x="304800" y="171450"/>
            <a:ext cx="8534400" cy="285750"/>
          </a:xfrm>
          <a:prstGeom prst="rect">
            <a:avLst/>
          </a:prstGeom>
          <a:solidFill>
            <a:srgbClr val="000080"/>
          </a:solidFill>
          <a:ln w="9525">
            <a:noFill/>
            <a:miter lim="800000"/>
            <a:headEnd/>
            <a:tailEnd/>
          </a:ln>
        </p:spPr>
        <p:txBody>
          <a:bodyPr wrap="none" anchor="ctr"/>
          <a:lstStyle/>
          <a:p>
            <a:pPr>
              <a:spcBef>
                <a:spcPct val="0"/>
              </a:spcBef>
            </a:pPr>
            <a:r>
              <a:rPr lang="fr-FR" sz="1200">
                <a:latin typeface="Arial" pitchFamily="34" charset="0"/>
              </a:rPr>
              <a:t>						message émis-message repris</a:t>
            </a:r>
          </a:p>
        </p:txBody>
      </p:sp>
      <p:pic>
        <p:nvPicPr>
          <p:cNvPr id="238597" name="Picture 5"/>
          <p:cNvPicPr>
            <a:picLocks noChangeAspect="1" noChangeArrowheads="1"/>
          </p:cNvPicPr>
          <p:nvPr/>
        </p:nvPicPr>
        <p:blipFill>
          <a:blip r:embed="rId3" cstate="print"/>
          <a:srcRect/>
          <a:stretch>
            <a:fillRect/>
          </a:stretch>
        </p:blipFill>
        <p:spPr bwMode="auto">
          <a:xfrm>
            <a:off x="1249363" y="1524000"/>
            <a:ext cx="6643687" cy="2012950"/>
          </a:xfrm>
          <a:prstGeom prst="rect">
            <a:avLst/>
          </a:prstGeom>
          <a:noFill/>
          <a:ln w="9525">
            <a:noFill/>
            <a:miter lim="800000"/>
            <a:headEnd/>
            <a:tailEnd/>
          </a:ln>
        </p:spPr>
      </p:pic>
      <p:sp>
        <p:nvSpPr>
          <p:cNvPr id="238598" name="Rectangle 6"/>
          <p:cNvSpPr>
            <a:spLocks noChangeArrowheads="1"/>
          </p:cNvSpPr>
          <p:nvPr/>
        </p:nvSpPr>
        <p:spPr bwMode="auto">
          <a:xfrm>
            <a:off x="228600" y="3573463"/>
            <a:ext cx="8763000" cy="3151187"/>
          </a:xfrm>
          <a:prstGeom prst="rect">
            <a:avLst/>
          </a:prstGeom>
          <a:solidFill>
            <a:schemeClr val="bg1"/>
          </a:solidFill>
          <a:ln w="9525">
            <a:noFill/>
            <a:miter lim="800000"/>
            <a:headEnd/>
            <a:tailEnd/>
          </a:ln>
        </p:spPr>
        <p:txBody>
          <a:bodyPr>
            <a:spAutoFit/>
          </a:bodyPr>
          <a:lstStyle/>
          <a:p>
            <a:pPr algn="l">
              <a:lnSpc>
                <a:spcPct val="90000"/>
              </a:lnSpc>
            </a:pPr>
            <a:r>
              <a:rPr lang="fr-FR" sz="1400" b="0">
                <a:latin typeface="Arial" pitchFamily="34" charset="0"/>
              </a:rPr>
              <a:t>Dans ce tableau, on constate la </a:t>
            </a:r>
            <a:r>
              <a:rPr lang="fr-FR" sz="1400">
                <a:latin typeface="Arial" pitchFamily="34" charset="0"/>
              </a:rPr>
              <a:t>présence de la totalité des messages chiffrés</a:t>
            </a:r>
            <a:r>
              <a:rPr lang="fr-FR" sz="1400" b="0">
                <a:latin typeface="Arial" pitchFamily="34" charset="0"/>
              </a:rPr>
              <a:t> relevés dans le communiqué de presse. Ce tableau permet de constater que </a:t>
            </a:r>
            <a:r>
              <a:rPr lang="fr-FR" sz="1400">
                <a:latin typeface="Arial" pitchFamily="34" charset="0"/>
              </a:rPr>
              <a:t>les messages chiffrés du communiqué ont donc tous été cités au moins une fois.</a:t>
            </a:r>
          </a:p>
          <a:p>
            <a:pPr algn="l">
              <a:lnSpc>
                <a:spcPct val="90000"/>
              </a:lnSpc>
            </a:pPr>
            <a:r>
              <a:rPr lang="fr-FR" sz="1400" b="0">
                <a:latin typeface="Arial" pitchFamily="34" charset="0"/>
              </a:rPr>
              <a:t>Parmi les données chiffrées, </a:t>
            </a:r>
            <a:r>
              <a:rPr lang="fr-FR" sz="1400">
                <a:latin typeface="Arial" pitchFamily="34" charset="0"/>
              </a:rPr>
              <a:t>c'est le résultat du trafic en 2003 qui arrive en tête des informations reprises</a:t>
            </a:r>
            <a:r>
              <a:rPr lang="fr-FR" sz="1400" b="0">
                <a:latin typeface="Arial" pitchFamily="34" charset="0"/>
              </a:rPr>
              <a:t> par les journalistes avec 14 retombées. Il est intéressant de noter que </a:t>
            </a:r>
            <a:r>
              <a:rPr lang="fr-FR" sz="1400">
                <a:latin typeface="Arial" pitchFamily="34" charset="0"/>
              </a:rPr>
              <a:t>cette information est située dans le premier paragraphe du communiqué « Bilan de l’année 2003 ».</a:t>
            </a:r>
            <a:r>
              <a:rPr lang="fr-FR" sz="1400" b="0">
                <a:latin typeface="Arial" pitchFamily="34" charset="0"/>
              </a:rPr>
              <a:t> </a:t>
            </a:r>
          </a:p>
          <a:p>
            <a:pPr lvl="1" algn="l">
              <a:lnSpc>
                <a:spcPct val="90000"/>
              </a:lnSpc>
              <a:buFont typeface="Wingdings" pitchFamily="2" charset="2"/>
              <a:buChar char="Ø"/>
            </a:pPr>
            <a:r>
              <a:rPr lang="fr-FR" sz="1400" b="0">
                <a:latin typeface="Arial" pitchFamily="34" charset="0"/>
              </a:rPr>
              <a:t> « </a:t>
            </a:r>
            <a:r>
              <a:rPr lang="fr-FR" sz="1400" b="0" i="1">
                <a:latin typeface="Arial" pitchFamily="34" charset="0"/>
              </a:rPr>
              <a:t>L’aéroport Nice Côte d’ Azur a enregistré en 2003 une baisse globale de 0,6%</a:t>
            </a:r>
            <a:r>
              <a:rPr lang="fr-FR" sz="1400" b="0">
                <a:latin typeface="Arial" pitchFamily="34" charset="0"/>
              </a:rPr>
              <a:t> » (Nice Matin le 13/01/04).</a:t>
            </a:r>
          </a:p>
          <a:p>
            <a:pPr algn="l">
              <a:lnSpc>
                <a:spcPct val="90000"/>
              </a:lnSpc>
            </a:pPr>
            <a:r>
              <a:rPr lang="fr-FR" sz="1400" b="0">
                <a:latin typeface="Arial" pitchFamily="34" charset="0"/>
              </a:rPr>
              <a:t>La baisse de 5% du trafic national se place en deuxième position et représente 12 retombées : </a:t>
            </a:r>
          </a:p>
          <a:p>
            <a:pPr lvl="1" algn="l">
              <a:lnSpc>
                <a:spcPct val="90000"/>
              </a:lnSpc>
              <a:buFont typeface="Wingdings" pitchFamily="2" charset="2"/>
              <a:buChar char="Ø"/>
            </a:pPr>
            <a:r>
              <a:rPr lang="fr-FR" sz="1400" b="0">
                <a:latin typeface="Arial" pitchFamily="34" charset="0"/>
              </a:rPr>
              <a:t>« </a:t>
            </a:r>
            <a:r>
              <a:rPr lang="fr-FR" sz="1400" b="0" i="1">
                <a:latin typeface="Arial" pitchFamily="34" charset="0"/>
              </a:rPr>
              <a:t>le trafic national, qui représente 47% du trafic national, est en baisse de 5%</a:t>
            </a:r>
            <a:r>
              <a:rPr lang="fr-FR" sz="1400" b="0">
                <a:latin typeface="Arial" pitchFamily="34" charset="0"/>
              </a:rPr>
              <a:t> » (Tourismexpress.info le 13/01/04). </a:t>
            </a:r>
          </a:p>
          <a:p>
            <a:pPr algn="l">
              <a:lnSpc>
                <a:spcPct val="90000"/>
              </a:lnSpc>
            </a:pPr>
            <a:r>
              <a:rPr lang="fr-FR" sz="1400" b="0">
                <a:latin typeface="Arial" pitchFamily="34" charset="0"/>
              </a:rPr>
              <a:t>En regroupant les informations, on observe que </a:t>
            </a:r>
            <a:r>
              <a:rPr lang="fr-FR" sz="1400">
                <a:latin typeface="Arial" pitchFamily="34" charset="0"/>
              </a:rPr>
              <a:t>la presse s’est davantage intéressée aux informations concernant le trafic international</a:t>
            </a:r>
            <a:r>
              <a:rPr lang="fr-FR" sz="1400" b="0">
                <a:latin typeface="Arial" pitchFamily="34" charset="0"/>
              </a:rPr>
              <a:t> (22 retombées) que les informations nationales (17 retombées).</a:t>
            </a:r>
          </a:p>
        </p:txBody>
      </p:sp>
      <p:sp>
        <p:nvSpPr>
          <p:cNvPr id="7" name="Espace réservé du numéro de diapositive 6"/>
          <p:cNvSpPr>
            <a:spLocks noGrp="1"/>
          </p:cNvSpPr>
          <p:nvPr>
            <p:ph type="sldNum" sz="quarter" idx="12"/>
          </p:nvPr>
        </p:nvSpPr>
        <p:spPr/>
        <p:txBody>
          <a:bodyPr/>
          <a:lstStyle/>
          <a:p>
            <a:pPr>
              <a:defRPr/>
            </a:pPr>
            <a:fld id="{0C562DD5-AB3E-408D-993A-1756AEA75B50}" type="slidenum">
              <a:rPr lang="fr-FR" smtClean="0"/>
              <a:pPr>
                <a:defRPr/>
              </a:pPr>
              <a:t>240</a:t>
            </a:fld>
            <a:endParaRPr lang="fr-FR"/>
          </a:p>
        </p:txBody>
      </p:sp>
    </p:spTree>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9618" name="Text Box 2"/>
          <p:cNvSpPr txBox="1">
            <a:spLocks noChangeArrowheads="1"/>
          </p:cNvSpPr>
          <p:nvPr/>
        </p:nvSpPr>
        <p:spPr bwMode="auto">
          <a:xfrm>
            <a:off x="203200" y="5486400"/>
            <a:ext cx="8839200" cy="1163638"/>
          </a:xfrm>
          <a:prstGeom prst="rect">
            <a:avLst/>
          </a:prstGeom>
          <a:noFill/>
          <a:ln w="9525">
            <a:noFill/>
            <a:miter lim="800000"/>
            <a:headEnd/>
            <a:tailEnd/>
          </a:ln>
        </p:spPr>
        <p:txBody>
          <a:bodyPr>
            <a:spAutoFit/>
          </a:bodyPr>
          <a:lstStyle/>
          <a:p>
            <a:pPr algn="just">
              <a:spcBef>
                <a:spcPct val="0"/>
              </a:spcBef>
            </a:pPr>
            <a:r>
              <a:rPr lang="fr-FR" sz="1300" b="0">
                <a:latin typeface="Arial" pitchFamily="34" charset="0"/>
              </a:rPr>
              <a:t>Ce tableau présente la totalité des informations stratégiques relevées dans le communiqué. Sur </a:t>
            </a:r>
            <a:r>
              <a:rPr lang="fr-FR" sz="1300">
                <a:latin typeface="Arial" pitchFamily="34" charset="0"/>
              </a:rPr>
              <a:t>25 informations relevées, on remarque que 22 d’entre elles ont été reprises dans la presse</a:t>
            </a:r>
            <a:r>
              <a:rPr lang="fr-FR" sz="1300" b="0">
                <a:latin typeface="Arial" pitchFamily="34" charset="0"/>
              </a:rPr>
              <a:t>. Trois messages n’ont donc pas été repris.</a:t>
            </a:r>
          </a:p>
          <a:p>
            <a:pPr algn="just">
              <a:lnSpc>
                <a:spcPct val="40000"/>
              </a:lnSpc>
              <a:spcBef>
                <a:spcPct val="0"/>
              </a:spcBef>
            </a:pPr>
            <a:endParaRPr lang="fr-FR" sz="1300" b="0">
              <a:latin typeface="Arial" pitchFamily="34" charset="0"/>
            </a:endParaRPr>
          </a:p>
          <a:p>
            <a:pPr algn="just">
              <a:spcBef>
                <a:spcPct val="0"/>
              </a:spcBef>
            </a:pPr>
            <a:r>
              <a:rPr lang="fr-FR" sz="1300" b="0">
                <a:latin typeface="Arial" pitchFamily="34" charset="0"/>
              </a:rPr>
              <a:t>Parmi les informations stratégiques, la presse s’est intéressée en particulier </a:t>
            </a:r>
            <a:r>
              <a:rPr lang="fr-FR" sz="1300">
                <a:latin typeface="Arial" pitchFamily="34" charset="0"/>
              </a:rPr>
              <a:t>au poids des low costs à Nice</a:t>
            </a:r>
            <a:r>
              <a:rPr lang="fr-FR" sz="1300" b="0">
                <a:latin typeface="Arial" pitchFamily="34" charset="0"/>
              </a:rPr>
              <a:t>. En effet, </a:t>
            </a:r>
            <a:r>
              <a:rPr lang="fr-FR" sz="1300">
                <a:latin typeface="Arial" pitchFamily="34" charset="0"/>
              </a:rPr>
              <a:t>la disparition d'Air Lib</a:t>
            </a:r>
            <a:r>
              <a:rPr lang="fr-FR" sz="1300" b="0">
                <a:latin typeface="Arial" pitchFamily="34" charset="0"/>
              </a:rPr>
              <a:t> est présente dans </a:t>
            </a:r>
            <a:r>
              <a:rPr lang="fr-FR" sz="1300">
                <a:latin typeface="Arial" pitchFamily="34" charset="0"/>
              </a:rPr>
              <a:t>12 retombées</a:t>
            </a:r>
            <a:r>
              <a:rPr lang="fr-FR" sz="1300" b="0">
                <a:latin typeface="Arial" pitchFamily="34" charset="0"/>
              </a:rPr>
              <a:t>, et celle </a:t>
            </a:r>
            <a:r>
              <a:rPr lang="fr-FR" sz="1300">
                <a:latin typeface="Arial" pitchFamily="34" charset="0"/>
              </a:rPr>
              <a:t>d'Aéris</a:t>
            </a:r>
            <a:r>
              <a:rPr lang="fr-FR" sz="1300" b="0">
                <a:latin typeface="Arial" pitchFamily="34" charset="0"/>
              </a:rPr>
              <a:t> dans </a:t>
            </a:r>
            <a:r>
              <a:rPr lang="fr-FR" sz="1300">
                <a:latin typeface="Arial" pitchFamily="34" charset="0"/>
              </a:rPr>
              <a:t>11 retombées</a:t>
            </a:r>
            <a:r>
              <a:rPr lang="fr-FR" sz="1300" b="0">
                <a:latin typeface="Arial" pitchFamily="34" charset="0"/>
              </a:rPr>
              <a:t> soit 55% du corpus. </a:t>
            </a:r>
          </a:p>
        </p:txBody>
      </p:sp>
      <p:sp>
        <p:nvSpPr>
          <p:cNvPr id="239619" name="Text Box 3"/>
          <p:cNvSpPr txBox="1">
            <a:spLocks noChangeArrowheads="1"/>
          </p:cNvSpPr>
          <p:nvPr/>
        </p:nvSpPr>
        <p:spPr bwMode="auto">
          <a:xfrm>
            <a:off x="611188" y="620713"/>
            <a:ext cx="8077200" cy="336550"/>
          </a:xfrm>
          <a:prstGeom prst="rect">
            <a:avLst/>
          </a:prstGeom>
          <a:noFill/>
          <a:ln w="9525">
            <a:noFill/>
            <a:miter lim="800000"/>
            <a:headEnd/>
            <a:tailEnd/>
          </a:ln>
        </p:spPr>
        <p:txBody>
          <a:bodyPr>
            <a:spAutoFit/>
          </a:bodyPr>
          <a:lstStyle/>
          <a:p>
            <a:pPr>
              <a:spcBef>
                <a:spcPct val="0"/>
              </a:spcBef>
            </a:pPr>
            <a:r>
              <a:rPr lang="fr-FR" sz="1600">
                <a:latin typeface="Arial" pitchFamily="34" charset="0"/>
              </a:rPr>
              <a:t>2.3 Les informations stratégiques</a:t>
            </a:r>
          </a:p>
        </p:txBody>
      </p:sp>
      <p:pic>
        <p:nvPicPr>
          <p:cNvPr id="239620" name="Picture 5"/>
          <p:cNvPicPr>
            <a:picLocks noChangeAspect="1" noChangeArrowheads="1"/>
          </p:cNvPicPr>
          <p:nvPr/>
        </p:nvPicPr>
        <p:blipFill>
          <a:blip r:embed="rId3" cstate="print"/>
          <a:srcRect/>
          <a:stretch>
            <a:fillRect/>
          </a:stretch>
        </p:blipFill>
        <p:spPr bwMode="auto">
          <a:xfrm>
            <a:off x="1249363" y="1143000"/>
            <a:ext cx="6643687" cy="4322763"/>
          </a:xfrm>
          <a:prstGeom prst="rect">
            <a:avLst/>
          </a:prstGeom>
          <a:noFill/>
          <a:ln w="9525">
            <a:noFill/>
            <a:miter lim="800000"/>
            <a:headEnd/>
            <a:tailEnd/>
          </a:ln>
        </p:spPr>
      </p:pic>
      <p:sp>
        <p:nvSpPr>
          <p:cNvPr id="5" name="Espace réservé du numéro de diapositive 4"/>
          <p:cNvSpPr>
            <a:spLocks noGrp="1"/>
          </p:cNvSpPr>
          <p:nvPr>
            <p:ph type="sldNum" sz="quarter" idx="12"/>
          </p:nvPr>
        </p:nvSpPr>
        <p:spPr/>
        <p:txBody>
          <a:bodyPr/>
          <a:lstStyle/>
          <a:p>
            <a:pPr>
              <a:defRPr/>
            </a:pPr>
            <a:fld id="{0C562DD5-AB3E-408D-993A-1756AEA75B50}" type="slidenum">
              <a:rPr lang="fr-FR" smtClean="0"/>
              <a:pPr>
                <a:defRPr/>
              </a:pPr>
              <a:t>241</a:t>
            </a:fld>
            <a:endParaRPr lang="fr-FR"/>
          </a:p>
        </p:txBody>
      </p:sp>
    </p:spTree>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0642" name="Rectangle 2"/>
          <p:cNvSpPr>
            <a:spLocks noChangeArrowheads="1"/>
          </p:cNvSpPr>
          <p:nvPr/>
        </p:nvSpPr>
        <p:spPr bwMode="auto">
          <a:xfrm>
            <a:off x="611188" y="908050"/>
            <a:ext cx="7993062" cy="5414963"/>
          </a:xfrm>
          <a:prstGeom prst="rect">
            <a:avLst/>
          </a:prstGeom>
          <a:solidFill>
            <a:schemeClr val="bg1"/>
          </a:solidFill>
          <a:ln w="9525">
            <a:noFill/>
            <a:miter lim="800000"/>
            <a:headEnd/>
            <a:tailEnd/>
          </a:ln>
        </p:spPr>
        <p:txBody>
          <a:bodyPr>
            <a:spAutoFit/>
          </a:bodyPr>
          <a:lstStyle/>
          <a:p>
            <a:pPr algn="just">
              <a:spcBef>
                <a:spcPct val="0"/>
              </a:spcBef>
            </a:pPr>
            <a:r>
              <a:rPr lang="fr-FR" sz="1300" b="0">
                <a:latin typeface="Arial" pitchFamily="34" charset="0"/>
              </a:rPr>
              <a:t>Enfin dans 9 articles (soit 45% du corpus), </a:t>
            </a:r>
            <a:r>
              <a:rPr lang="fr-FR" sz="1300">
                <a:latin typeface="Arial" pitchFamily="34" charset="0"/>
              </a:rPr>
              <a:t>la presse indique que les bons résultats de 2003 sont à imputer à l'activité des low costs :</a:t>
            </a:r>
          </a:p>
          <a:p>
            <a:pPr algn="just">
              <a:spcBef>
                <a:spcPct val="0"/>
              </a:spcBef>
              <a:buFont typeface="Wingdings" pitchFamily="2" charset="2"/>
              <a:buChar char="Ø"/>
            </a:pPr>
            <a:r>
              <a:rPr lang="fr-FR" sz="1300" b="0">
                <a:latin typeface="Arial" pitchFamily="34" charset="0"/>
              </a:rPr>
              <a:t>	« </a:t>
            </a:r>
            <a:r>
              <a:rPr lang="fr-FR" sz="1300" b="0" i="1">
                <a:latin typeface="Arial" pitchFamily="34" charset="0"/>
              </a:rPr>
              <a:t>un bon résultat que les services de l’aéroport attribuent à la poussée des compagnies low costs (2,5 	millions de passagers en 2003) » </a:t>
            </a:r>
            <a:r>
              <a:rPr lang="fr-FR" sz="1300" b="0">
                <a:latin typeface="Arial" pitchFamily="34" charset="0"/>
              </a:rPr>
              <a:t>(Monaco Hebdo le 15/01/04)</a:t>
            </a:r>
          </a:p>
          <a:p>
            <a:pPr algn="just">
              <a:spcBef>
                <a:spcPct val="0"/>
              </a:spcBef>
            </a:pPr>
            <a:endParaRPr lang="fr-FR" sz="1300" b="0">
              <a:latin typeface="Arial" pitchFamily="34" charset="0"/>
            </a:endParaRPr>
          </a:p>
          <a:p>
            <a:pPr algn="just">
              <a:spcBef>
                <a:spcPct val="0"/>
              </a:spcBef>
            </a:pPr>
            <a:r>
              <a:rPr lang="fr-FR" sz="1300" b="0">
                <a:latin typeface="Arial" pitchFamily="34" charset="0"/>
              </a:rPr>
              <a:t>Par ailleurs, </a:t>
            </a:r>
            <a:r>
              <a:rPr lang="fr-FR" sz="1300">
                <a:latin typeface="Arial" pitchFamily="34" charset="0"/>
              </a:rPr>
              <a:t>une part importante d’ informations stratégiques concerne le trafic national</a:t>
            </a:r>
            <a:r>
              <a:rPr lang="fr-FR" sz="1300" b="0">
                <a:latin typeface="Arial" pitchFamily="34" charset="0"/>
              </a:rPr>
              <a:t>. En effet, les informations traitant du trafic national obtiennent 23 retombées, alors que les informations internationales obtiennent 9 retombées.</a:t>
            </a:r>
          </a:p>
          <a:p>
            <a:pPr algn="just">
              <a:lnSpc>
                <a:spcPct val="60000"/>
              </a:lnSpc>
              <a:spcBef>
                <a:spcPct val="0"/>
              </a:spcBef>
            </a:pPr>
            <a:endParaRPr lang="fr-FR" sz="1300" b="0">
              <a:latin typeface="Arial" pitchFamily="34" charset="0"/>
            </a:endParaRPr>
          </a:p>
          <a:p>
            <a:pPr algn="just">
              <a:spcBef>
                <a:spcPct val="0"/>
              </a:spcBef>
            </a:pPr>
            <a:r>
              <a:rPr lang="fr-FR" sz="1300" b="0">
                <a:latin typeface="Arial" pitchFamily="34" charset="0"/>
              </a:rPr>
              <a:t>Parallèlement, les informations </a:t>
            </a:r>
            <a:r>
              <a:rPr lang="fr-FR" sz="1300">
                <a:latin typeface="Arial" pitchFamily="34" charset="0"/>
              </a:rPr>
              <a:t>peu reprises</a:t>
            </a:r>
            <a:r>
              <a:rPr lang="fr-FR" sz="1300" b="0">
                <a:latin typeface="Arial" pitchFamily="34" charset="0"/>
              </a:rPr>
              <a:t> par la presse concernent pour une grande part </a:t>
            </a:r>
            <a:r>
              <a:rPr lang="fr-FR" sz="1300">
                <a:latin typeface="Arial" pitchFamily="34" charset="0"/>
              </a:rPr>
              <a:t>l’aménagement interne de l’Aéroport</a:t>
            </a:r>
            <a:r>
              <a:rPr lang="fr-FR" sz="1300" b="0">
                <a:latin typeface="Arial" pitchFamily="34" charset="0"/>
              </a:rPr>
              <a:t>. Les informations concernant la dernière tranche du parking, le nouveau garage ou l’installation du Wifi sont présentes dans le bas du tableau.</a:t>
            </a:r>
          </a:p>
          <a:p>
            <a:pPr algn="just">
              <a:spcBef>
                <a:spcPct val="0"/>
              </a:spcBef>
            </a:pPr>
            <a:endParaRPr lang="fr-FR" sz="1300" b="0">
              <a:latin typeface="Arial" pitchFamily="34" charset="0"/>
            </a:endParaRPr>
          </a:p>
          <a:p>
            <a:pPr algn="just">
              <a:spcBef>
                <a:spcPct val="0"/>
              </a:spcBef>
            </a:pPr>
            <a:endParaRPr lang="fr-FR" sz="1300" b="0">
              <a:latin typeface="Arial" pitchFamily="34" charset="0"/>
            </a:endParaRPr>
          </a:p>
          <a:p>
            <a:pPr>
              <a:spcBef>
                <a:spcPct val="0"/>
              </a:spcBef>
            </a:pPr>
            <a:r>
              <a:rPr lang="fr-FR" sz="1300" b="0">
                <a:latin typeface="Arial" pitchFamily="34" charset="0"/>
              </a:rPr>
              <a:t>	</a:t>
            </a:r>
            <a:r>
              <a:rPr lang="fr-FR" sz="1300">
                <a:latin typeface="Arial" pitchFamily="34" charset="0"/>
              </a:rPr>
              <a:t>Bilan de la reprise des messages du communiqué de presse.</a:t>
            </a:r>
          </a:p>
          <a:p>
            <a:pPr algn="l"/>
            <a:r>
              <a:rPr lang="fr-FR" sz="1300" b="0">
                <a:latin typeface="Arial" pitchFamily="34" charset="0"/>
              </a:rPr>
              <a:t>On remarque que la </a:t>
            </a:r>
            <a:r>
              <a:rPr lang="fr-FR" sz="1300">
                <a:latin typeface="Arial" pitchFamily="34" charset="0"/>
              </a:rPr>
              <a:t>quasi totalité des messages</a:t>
            </a:r>
            <a:r>
              <a:rPr lang="fr-FR" sz="1300" b="0">
                <a:latin typeface="Arial" pitchFamily="34" charset="0"/>
              </a:rPr>
              <a:t> présents dans le communiqué de presse ont été repris ( 32 sur 35 messages) par la presse. Cependant, les supports n’utilisent pas tous l’information de la même façon. </a:t>
            </a:r>
          </a:p>
          <a:p>
            <a:pPr algn="l"/>
            <a:r>
              <a:rPr lang="fr-FR" sz="1300">
                <a:latin typeface="Arial" pitchFamily="34" charset="0"/>
              </a:rPr>
              <a:t>Tous types de messages confondus</a:t>
            </a:r>
            <a:r>
              <a:rPr lang="fr-FR" sz="1300" b="0">
                <a:latin typeface="Arial" pitchFamily="34" charset="0"/>
              </a:rPr>
              <a:t>, ce sont les informations concernant </a:t>
            </a:r>
            <a:r>
              <a:rPr lang="fr-FR" sz="1300">
                <a:latin typeface="Arial" pitchFamily="34" charset="0"/>
              </a:rPr>
              <a:t>le trafic national</a:t>
            </a:r>
            <a:r>
              <a:rPr lang="fr-FR" sz="1300" b="0">
                <a:latin typeface="Arial" pitchFamily="34" charset="0"/>
              </a:rPr>
              <a:t> qui ont été </a:t>
            </a:r>
            <a:r>
              <a:rPr lang="fr-FR" sz="1300">
                <a:latin typeface="Arial" pitchFamily="34" charset="0"/>
              </a:rPr>
              <a:t>les plus reprises</a:t>
            </a:r>
            <a:r>
              <a:rPr lang="fr-FR" sz="1300" b="0">
                <a:latin typeface="Arial" pitchFamily="34" charset="0"/>
              </a:rPr>
              <a:t> par la presse. Ces informations sont essentiellement stratégiques alors que pour le trafic international, les informations reprises sont le plus souvent chiffrées. </a:t>
            </a:r>
          </a:p>
          <a:p>
            <a:pPr algn="l"/>
            <a:r>
              <a:rPr lang="fr-FR" sz="1300" b="0">
                <a:latin typeface="Arial" pitchFamily="34" charset="0"/>
              </a:rPr>
              <a:t>On remarque également la </a:t>
            </a:r>
            <a:r>
              <a:rPr lang="fr-FR" sz="1300">
                <a:latin typeface="Arial" pitchFamily="34" charset="0"/>
              </a:rPr>
              <a:t>forte présence des messages concernant les low cost</a:t>
            </a:r>
            <a:r>
              <a:rPr lang="fr-FR" sz="1300" b="0">
                <a:latin typeface="Arial" pitchFamily="34" charset="0"/>
              </a:rPr>
              <a:t> à la fois parmi les chiffres clés et les informations stratégiques. </a:t>
            </a:r>
          </a:p>
          <a:p>
            <a:pPr algn="l"/>
            <a:r>
              <a:rPr lang="fr-FR" sz="1300">
                <a:latin typeface="Arial" pitchFamily="34" charset="0"/>
              </a:rPr>
              <a:t>Ces chiffres sont le reflet de la position de l’Aéroport de Nice</a:t>
            </a:r>
            <a:r>
              <a:rPr lang="fr-FR" sz="1300" b="0">
                <a:latin typeface="Arial" pitchFamily="34" charset="0"/>
              </a:rPr>
              <a:t> : Nice est un aéroport national important tourné vers l’International et qui bénéficie d’une forte présence des low costs. </a:t>
            </a:r>
          </a:p>
        </p:txBody>
      </p:sp>
      <p:sp>
        <p:nvSpPr>
          <p:cNvPr id="240643" name="Rectangle 3"/>
          <p:cNvSpPr>
            <a:spLocks noChangeArrowheads="1"/>
          </p:cNvSpPr>
          <p:nvPr/>
        </p:nvSpPr>
        <p:spPr bwMode="auto">
          <a:xfrm>
            <a:off x="304800" y="171450"/>
            <a:ext cx="8534400" cy="285750"/>
          </a:xfrm>
          <a:prstGeom prst="rect">
            <a:avLst/>
          </a:prstGeom>
          <a:solidFill>
            <a:schemeClr val="bg1"/>
          </a:solidFill>
          <a:ln w="9525">
            <a:noFill/>
            <a:miter lim="800000"/>
            <a:headEnd/>
            <a:tailEnd/>
          </a:ln>
        </p:spPr>
        <p:txBody>
          <a:bodyPr wrap="none" anchor="ctr"/>
          <a:lstStyle/>
          <a:p>
            <a:pPr>
              <a:spcBef>
                <a:spcPct val="0"/>
              </a:spcBef>
            </a:pPr>
            <a:r>
              <a:rPr lang="fr-FR" sz="1200">
                <a:latin typeface="Arial" pitchFamily="34" charset="0"/>
              </a:rPr>
              <a:t>						message émis-message repris</a:t>
            </a:r>
          </a:p>
        </p:txBody>
      </p:sp>
      <p:sp>
        <p:nvSpPr>
          <p:cNvPr id="4" name="Espace réservé du numéro de diapositive 3"/>
          <p:cNvSpPr>
            <a:spLocks noGrp="1"/>
          </p:cNvSpPr>
          <p:nvPr>
            <p:ph type="sldNum" sz="quarter" idx="12"/>
          </p:nvPr>
        </p:nvSpPr>
        <p:spPr/>
        <p:txBody>
          <a:bodyPr/>
          <a:lstStyle/>
          <a:p>
            <a:pPr>
              <a:defRPr/>
            </a:pPr>
            <a:fld id="{0C562DD5-AB3E-408D-993A-1756AEA75B50}" type="slidenum">
              <a:rPr lang="fr-FR" smtClean="0"/>
              <a:pPr>
                <a:defRPr/>
              </a:pPr>
              <a:t>242</a:t>
            </a:fld>
            <a:endParaRPr lang="fr-FR"/>
          </a:p>
        </p:txBody>
      </p:sp>
    </p:spTree>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1666" name="Text Box 2"/>
          <p:cNvSpPr txBox="1">
            <a:spLocks noChangeArrowheads="1"/>
          </p:cNvSpPr>
          <p:nvPr/>
        </p:nvSpPr>
        <p:spPr bwMode="auto">
          <a:xfrm>
            <a:off x="558800" y="4110038"/>
            <a:ext cx="8026400" cy="2552700"/>
          </a:xfrm>
          <a:prstGeom prst="rect">
            <a:avLst/>
          </a:prstGeom>
          <a:solidFill>
            <a:schemeClr val="tx1"/>
          </a:solidFill>
          <a:ln w="9525">
            <a:noFill/>
            <a:miter lim="800000"/>
            <a:headEnd/>
            <a:tailEnd/>
          </a:ln>
        </p:spPr>
        <p:txBody>
          <a:bodyPr>
            <a:spAutoFit/>
          </a:bodyPr>
          <a:lstStyle/>
          <a:p>
            <a:pPr algn="just">
              <a:spcBef>
                <a:spcPct val="0"/>
              </a:spcBef>
            </a:pPr>
            <a:r>
              <a:rPr lang="fr-FR" sz="1300" b="0">
                <a:solidFill>
                  <a:schemeClr val="bg1"/>
                </a:solidFill>
                <a:latin typeface="Arial" pitchFamily="34" charset="0"/>
              </a:rPr>
              <a:t>Dans ce tableau on observe la part d’informations que chaque support a utilisé. Les données ci dessus  concernent </a:t>
            </a:r>
            <a:r>
              <a:rPr lang="fr-FR" sz="1300">
                <a:solidFill>
                  <a:schemeClr val="bg1"/>
                </a:solidFill>
                <a:latin typeface="Arial" pitchFamily="34" charset="0"/>
              </a:rPr>
              <a:t>les messages à la fois chiffrés et stratégiques</a:t>
            </a:r>
            <a:r>
              <a:rPr lang="fr-FR" sz="1300" b="0">
                <a:solidFill>
                  <a:schemeClr val="bg1"/>
                </a:solidFill>
                <a:latin typeface="Arial" pitchFamily="34" charset="0"/>
              </a:rPr>
              <a:t>. La colonne taux de reprise des messages permet de visualiser la part de reprise des informations par support.</a:t>
            </a:r>
          </a:p>
          <a:p>
            <a:pPr algn="just">
              <a:lnSpc>
                <a:spcPct val="80000"/>
              </a:lnSpc>
              <a:spcBef>
                <a:spcPct val="0"/>
              </a:spcBef>
            </a:pPr>
            <a:endParaRPr lang="fr-FR" sz="1300" b="0">
              <a:solidFill>
                <a:schemeClr val="bg1"/>
              </a:solidFill>
              <a:latin typeface="Arial" pitchFamily="34" charset="0"/>
            </a:endParaRPr>
          </a:p>
          <a:p>
            <a:pPr algn="just">
              <a:spcBef>
                <a:spcPct val="0"/>
              </a:spcBef>
            </a:pPr>
            <a:r>
              <a:rPr lang="fr-FR" sz="1300">
                <a:solidFill>
                  <a:schemeClr val="bg1"/>
                </a:solidFill>
                <a:latin typeface="Arial" pitchFamily="34" charset="0"/>
              </a:rPr>
              <a:t>Nice Matin et l’AFP</a:t>
            </a:r>
            <a:r>
              <a:rPr lang="fr-FR" sz="1300" b="0">
                <a:solidFill>
                  <a:schemeClr val="bg1"/>
                </a:solidFill>
                <a:latin typeface="Arial" pitchFamily="34" charset="0"/>
              </a:rPr>
              <a:t> arrivent en tête des supports ayant cité le plus grand nombre d’informations du communiqué de presse de l’Aéroport Nice Côte d’Azur. </a:t>
            </a:r>
            <a:r>
              <a:rPr lang="fr-FR" sz="1300">
                <a:solidFill>
                  <a:schemeClr val="bg1"/>
                </a:solidFill>
                <a:latin typeface="Arial" pitchFamily="34" charset="0"/>
              </a:rPr>
              <a:t>Ils ont utilisé chacun 27 messages du communiqué soit 77% d’informations reprises.</a:t>
            </a:r>
          </a:p>
          <a:p>
            <a:pPr algn="just">
              <a:lnSpc>
                <a:spcPct val="60000"/>
              </a:lnSpc>
              <a:spcBef>
                <a:spcPct val="0"/>
              </a:spcBef>
            </a:pPr>
            <a:endParaRPr lang="fr-FR" sz="1300">
              <a:solidFill>
                <a:schemeClr val="bg1"/>
              </a:solidFill>
              <a:latin typeface="Arial" pitchFamily="34" charset="0"/>
            </a:endParaRPr>
          </a:p>
          <a:p>
            <a:pPr algn="just">
              <a:spcBef>
                <a:spcPct val="0"/>
              </a:spcBef>
            </a:pPr>
            <a:r>
              <a:rPr lang="fr-FR" sz="1300">
                <a:solidFill>
                  <a:schemeClr val="bg1"/>
                </a:solidFill>
                <a:latin typeface="Arial" pitchFamily="34" charset="0"/>
              </a:rPr>
              <a:t>Nice Matin</a:t>
            </a:r>
            <a:r>
              <a:rPr lang="fr-FR" sz="1300" b="0">
                <a:solidFill>
                  <a:schemeClr val="bg1"/>
                </a:solidFill>
                <a:latin typeface="Arial" pitchFamily="34" charset="0"/>
              </a:rPr>
              <a:t> arrive </a:t>
            </a:r>
            <a:r>
              <a:rPr lang="fr-FR" sz="1300">
                <a:solidFill>
                  <a:schemeClr val="bg1"/>
                </a:solidFill>
                <a:latin typeface="Arial" pitchFamily="34" charset="0"/>
              </a:rPr>
              <a:t>en tête des informations stratégiques</a:t>
            </a:r>
            <a:r>
              <a:rPr lang="fr-FR" sz="1300" b="0">
                <a:solidFill>
                  <a:schemeClr val="bg1"/>
                </a:solidFill>
                <a:latin typeface="Arial" pitchFamily="34" charset="0"/>
              </a:rPr>
              <a:t> avec 18 messages repris. </a:t>
            </a:r>
            <a:r>
              <a:rPr lang="fr-FR" sz="1300">
                <a:solidFill>
                  <a:schemeClr val="bg1"/>
                </a:solidFill>
                <a:latin typeface="Arial" pitchFamily="34" charset="0"/>
              </a:rPr>
              <a:t>Tentation</a:t>
            </a:r>
            <a:r>
              <a:rPr lang="fr-FR" sz="1300" b="0">
                <a:solidFill>
                  <a:schemeClr val="bg1"/>
                </a:solidFill>
                <a:latin typeface="Arial" pitchFamily="34" charset="0"/>
              </a:rPr>
              <a:t> se place en </a:t>
            </a:r>
            <a:r>
              <a:rPr lang="fr-FR" sz="1300">
                <a:solidFill>
                  <a:schemeClr val="bg1"/>
                </a:solidFill>
                <a:latin typeface="Arial" pitchFamily="34" charset="0"/>
              </a:rPr>
              <a:t>deuxième place</a:t>
            </a:r>
            <a:r>
              <a:rPr lang="fr-FR" sz="1300" b="0">
                <a:solidFill>
                  <a:schemeClr val="bg1"/>
                </a:solidFill>
                <a:latin typeface="Arial" pitchFamily="34" charset="0"/>
              </a:rPr>
              <a:t> avec 17 messages stratégiques cités.</a:t>
            </a:r>
          </a:p>
          <a:p>
            <a:pPr algn="just">
              <a:spcBef>
                <a:spcPct val="0"/>
              </a:spcBef>
            </a:pPr>
            <a:r>
              <a:rPr lang="fr-FR" sz="1300" b="0">
                <a:solidFill>
                  <a:schemeClr val="bg1"/>
                </a:solidFill>
                <a:latin typeface="Arial" pitchFamily="34" charset="0"/>
              </a:rPr>
              <a:t>Concernant </a:t>
            </a:r>
            <a:r>
              <a:rPr lang="fr-FR" sz="1300">
                <a:solidFill>
                  <a:schemeClr val="bg1"/>
                </a:solidFill>
                <a:latin typeface="Arial" pitchFamily="34" charset="0"/>
              </a:rPr>
              <a:t>les informations chiffrées</a:t>
            </a:r>
            <a:r>
              <a:rPr lang="fr-FR" sz="1300" b="0">
                <a:solidFill>
                  <a:schemeClr val="bg1"/>
                </a:solidFill>
                <a:latin typeface="Arial" pitchFamily="34" charset="0"/>
              </a:rPr>
              <a:t>, c’est l’AFP qui se place en première position avec 14 messages cités. Nice Matin arrive ensuite avec 9 messages chiffrés.</a:t>
            </a:r>
          </a:p>
          <a:p>
            <a:pPr algn="just">
              <a:spcBef>
                <a:spcPct val="0"/>
              </a:spcBef>
            </a:pPr>
            <a:endParaRPr lang="fr-FR" sz="1300" b="0">
              <a:solidFill>
                <a:schemeClr val="bg1"/>
              </a:solidFill>
              <a:latin typeface="Arial" pitchFamily="34" charset="0"/>
            </a:endParaRPr>
          </a:p>
        </p:txBody>
      </p:sp>
      <p:sp>
        <p:nvSpPr>
          <p:cNvPr id="241667" name="Text Box 3"/>
          <p:cNvSpPr txBox="1">
            <a:spLocks noChangeArrowheads="1"/>
          </p:cNvSpPr>
          <p:nvPr/>
        </p:nvSpPr>
        <p:spPr bwMode="auto">
          <a:xfrm>
            <a:off x="533400" y="654050"/>
            <a:ext cx="8077200" cy="336550"/>
          </a:xfrm>
          <a:prstGeom prst="rect">
            <a:avLst/>
          </a:prstGeom>
          <a:noFill/>
          <a:ln w="9525">
            <a:noFill/>
            <a:miter lim="800000"/>
            <a:headEnd/>
            <a:tailEnd/>
          </a:ln>
        </p:spPr>
        <p:txBody>
          <a:bodyPr>
            <a:spAutoFit/>
          </a:bodyPr>
          <a:lstStyle/>
          <a:p>
            <a:pPr>
              <a:spcBef>
                <a:spcPct val="0"/>
              </a:spcBef>
            </a:pPr>
            <a:r>
              <a:rPr lang="fr-FR" sz="1600">
                <a:latin typeface="Arial" pitchFamily="34" charset="0"/>
              </a:rPr>
              <a:t>2.4 Les informations reprises par supports</a:t>
            </a:r>
          </a:p>
        </p:txBody>
      </p:sp>
      <p:sp>
        <p:nvSpPr>
          <p:cNvPr id="241668" name="Rectangle 4"/>
          <p:cNvSpPr>
            <a:spLocks noChangeArrowheads="1"/>
          </p:cNvSpPr>
          <p:nvPr/>
        </p:nvSpPr>
        <p:spPr bwMode="auto">
          <a:xfrm>
            <a:off x="304800" y="171450"/>
            <a:ext cx="8534400" cy="285750"/>
          </a:xfrm>
          <a:prstGeom prst="rect">
            <a:avLst/>
          </a:prstGeom>
          <a:solidFill>
            <a:srgbClr val="000080"/>
          </a:solidFill>
          <a:ln w="9525">
            <a:noFill/>
            <a:miter lim="800000"/>
            <a:headEnd/>
            <a:tailEnd/>
          </a:ln>
        </p:spPr>
        <p:txBody>
          <a:bodyPr wrap="none" anchor="ctr"/>
          <a:lstStyle/>
          <a:p>
            <a:pPr>
              <a:spcBef>
                <a:spcPct val="0"/>
              </a:spcBef>
            </a:pPr>
            <a:r>
              <a:rPr lang="fr-FR" sz="1200">
                <a:latin typeface="Arial" pitchFamily="34" charset="0"/>
              </a:rPr>
              <a:t>						message émis-message repris</a:t>
            </a:r>
          </a:p>
        </p:txBody>
      </p:sp>
      <p:pic>
        <p:nvPicPr>
          <p:cNvPr id="241669" name="Picture 5"/>
          <p:cNvPicPr>
            <a:picLocks noChangeAspect="1" noChangeArrowheads="1"/>
          </p:cNvPicPr>
          <p:nvPr/>
        </p:nvPicPr>
        <p:blipFill>
          <a:blip r:embed="rId3" cstate="print"/>
          <a:srcRect/>
          <a:stretch>
            <a:fillRect/>
          </a:stretch>
        </p:blipFill>
        <p:spPr bwMode="auto">
          <a:xfrm>
            <a:off x="1447800" y="1125538"/>
            <a:ext cx="6197600" cy="2913062"/>
          </a:xfrm>
          <a:prstGeom prst="rect">
            <a:avLst/>
          </a:prstGeom>
          <a:noFill/>
          <a:ln w="9525">
            <a:noFill/>
            <a:miter lim="800000"/>
            <a:headEnd/>
            <a:tailEnd/>
          </a:ln>
        </p:spPr>
      </p:pic>
      <p:sp>
        <p:nvSpPr>
          <p:cNvPr id="6" name="Espace réservé du numéro de diapositive 5"/>
          <p:cNvSpPr>
            <a:spLocks noGrp="1"/>
          </p:cNvSpPr>
          <p:nvPr>
            <p:ph type="sldNum" sz="quarter" idx="12"/>
          </p:nvPr>
        </p:nvSpPr>
        <p:spPr/>
        <p:txBody>
          <a:bodyPr/>
          <a:lstStyle/>
          <a:p>
            <a:pPr>
              <a:defRPr/>
            </a:pPr>
            <a:fld id="{0C562DD5-AB3E-408D-993A-1756AEA75B50}" type="slidenum">
              <a:rPr lang="fr-FR" smtClean="0"/>
              <a:pPr>
                <a:defRPr/>
              </a:pPr>
              <a:t>243</a:t>
            </a:fld>
            <a:endParaRPr lang="fr-FR"/>
          </a:p>
        </p:txBody>
      </p:sp>
    </p:spTree>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2690" name="Text Box 2"/>
          <p:cNvSpPr txBox="1">
            <a:spLocks noChangeArrowheads="1"/>
          </p:cNvSpPr>
          <p:nvPr/>
        </p:nvSpPr>
        <p:spPr bwMode="auto">
          <a:xfrm>
            <a:off x="508000" y="4478338"/>
            <a:ext cx="8026400" cy="1401762"/>
          </a:xfrm>
          <a:prstGeom prst="rect">
            <a:avLst/>
          </a:prstGeom>
          <a:solidFill>
            <a:schemeClr val="tx1"/>
          </a:solidFill>
          <a:ln w="9525">
            <a:noFill/>
            <a:miter lim="800000"/>
            <a:headEnd/>
            <a:tailEnd/>
          </a:ln>
        </p:spPr>
        <p:txBody>
          <a:bodyPr>
            <a:spAutoFit/>
          </a:bodyPr>
          <a:lstStyle/>
          <a:p>
            <a:pPr algn="just">
              <a:spcBef>
                <a:spcPct val="0"/>
              </a:spcBef>
            </a:pPr>
            <a:r>
              <a:rPr lang="fr-FR" sz="1300" b="0">
                <a:solidFill>
                  <a:schemeClr val="bg1"/>
                </a:solidFill>
                <a:latin typeface="Arial" pitchFamily="34" charset="0"/>
              </a:rPr>
              <a:t>Ce graphique présente une répartition de la réattribution des messages. </a:t>
            </a:r>
            <a:r>
              <a:rPr lang="fr-FR" sz="1300">
                <a:solidFill>
                  <a:schemeClr val="bg1"/>
                </a:solidFill>
                <a:latin typeface="Arial" pitchFamily="34" charset="0"/>
              </a:rPr>
              <a:t>55% des articles ont utilisé le communiqué sans citer la source.</a:t>
            </a:r>
            <a:r>
              <a:rPr lang="fr-FR" sz="1300" b="0">
                <a:solidFill>
                  <a:schemeClr val="bg1"/>
                </a:solidFill>
                <a:latin typeface="Arial" pitchFamily="34" charset="0"/>
              </a:rPr>
              <a:t> La presse a donc, dans sa majorité, utilisé le communiqué « Bilan de l’année 2003 » en se l’appropriant. </a:t>
            </a:r>
          </a:p>
          <a:p>
            <a:pPr algn="just">
              <a:lnSpc>
                <a:spcPct val="60000"/>
              </a:lnSpc>
              <a:spcBef>
                <a:spcPct val="0"/>
              </a:spcBef>
            </a:pPr>
            <a:endParaRPr lang="fr-FR" sz="1300" b="0">
              <a:solidFill>
                <a:schemeClr val="bg1"/>
              </a:solidFill>
              <a:latin typeface="Arial" pitchFamily="34" charset="0"/>
            </a:endParaRPr>
          </a:p>
          <a:p>
            <a:pPr algn="just">
              <a:spcBef>
                <a:spcPct val="0"/>
              </a:spcBef>
            </a:pPr>
            <a:r>
              <a:rPr lang="fr-FR" sz="1300" b="0">
                <a:solidFill>
                  <a:schemeClr val="bg1"/>
                </a:solidFill>
                <a:latin typeface="Arial" pitchFamily="34" charset="0"/>
              </a:rPr>
              <a:t>En revanche, </a:t>
            </a:r>
            <a:r>
              <a:rPr lang="fr-FR" sz="1300">
                <a:solidFill>
                  <a:schemeClr val="bg1"/>
                </a:solidFill>
                <a:latin typeface="Arial" pitchFamily="34" charset="0"/>
              </a:rPr>
              <a:t>dans 45% des cas, la mention «  selon la direction » était présente</a:t>
            </a:r>
            <a:r>
              <a:rPr lang="fr-FR" sz="1300" b="0">
                <a:solidFill>
                  <a:schemeClr val="bg1"/>
                </a:solidFill>
                <a:latin typeface="Arial" pitchFamily="34" charset="0"/>
              </a:rPr>
              <a:t> : «  </a:t>
            </a:r>
            <a:r>
              <a:rPr lang="fr-FR" sz="1300" b="0" i="1">
                <a:solidFill>
                  <a:schemeClr val="bg1"/>
                </a:solidFill>
                <a:latin typeface="Arial" pitchFamily="34" charset="0"/>
              </a:rPr>
              <a:t>une perte de 5% sur le marché domestique, a-t-on appris lundi auprès de la direction</a:t>
            </a:r>
            <a:r>
              <a:rPr lang="fr-FR" sz="1300" b="0">
                <a:solidFill>
                  <a:schemeClr val="bg1"/>
                </a:solidFill>
                <a:latin typeface="Arial" pitchFamily="34" charset="0"/>
              </a:rPr>
              <a:t> » (AFP le 12/01/04)</a:t>
            </a:r>
          </a:p>
          <a:p>
            <a:pPr algn="just">
              <a:spcBef>
                <a:spcPct val="0"/>
              </a:spcBef>
            </a:pPr>
            <a:endParaRPr lang="fr-FR" sz="1300" b="0">
              <a:solidFill>
                <a:schemeClr val="bg1"/>
              </a:solidFill>
              <a:latin typeface="Arial" pitchFamily="34" charset="0"/>
            </a:endParaRPr>
          </a:p>
        </p:txBody>
      </p:sp>
      <p:sp>
        <p:nvSpPr>
          <p:cNvPr id="242691" name="Text Box 3"/>
          <p:cNvSpPr txBox="1">
            <a:spLocks noChangeArrowheads="1"/>
          </p:cNvSpPr>
          <p:nvPr/>
        </p:nvSpPr>
        <p:spPr bwMode="auto">
          <a:xfrm>
            <a:off x="304800" y="628650"/>
            <a:ext cx="8839200" cy="366713"/>
          </a:xfrm>
          <a:prstGeom prst="rect">
            <a:avLst/>
          </a:prstGeom>
          <a:noFill/>
          <a:ln w="9525">
            <a:noFill/>
            <a:miter lim="800000"/>
            <a:headEnd/>
            <a:tailEnd/>
          </a:ln>
        </p:spPr>
        <p:txBody>
          <a:bodyPr>
            <a:spAutoFit/>
          </a:bodyPr>
          <a:lstStyle/>
          <a:p>
            <a:pPr algn="l">
              <a:spcBef>
                <a:spcPct val="0"/>
              </a:spcBef>
            </a:pPr>
            <a:r>
              <a:rPr lang="fr-FR" sz="1800">
                <a:latin typeface="Arial" pitchFamily="34" charset="0"/>
              </a:rPr>
              <a:t>3. Attribution du message à la source</a:t>
            </a:r>
          </a:p>
        </p:txBody>
      </p:sp>
      <p:sp>
        <p:nvSpPr>
          <p:cNvPr id="242692" name="Rectangle 4"/>
          <p:cNvSpPr>
            <a:spLocks noChangeArrowheads="1"/>
          </p:cNvSpPr>
          <p:nvPr/>
        </p:nvSpPr>
        <p:spPr bwMode="auto">
          <a:xfrm>
            <a:off x="304800" y="171450"/>
            <a:ext cx="8534400" cy="285750"/>
          </a:xfrm>
          <a:prstGeom prst="rect">
            <a:avLst/>
          </a:prstGeom>
          <a:solidFill>
            <a:srgbClr val="000080"/>
          </a:solidFill>
          <a:ln w="9525">
            <a:noFill/>
            <a:miter lim="800000"/>
            <a:headEnd/>
            <a:tailEnd/>
          </a:ln>
        </p:spPr>
        <p:txBody>
          <a:bodyPr wrap="none" anchor="ctr"/>
          <a:lstStyle/>
          <a:p>
            <a:pPr>
              <a:spcBef>
                <a:spcPct val="0"/>
              </a:spcBef>
            </a:pPr>
            <a:r>
              <a:rPr lang="fr-FR" sz="1200">
                <a:latin typeface="Arial" pitchFamily="34" charset="0"/>
              </a:rPr>
              <a:t>						message émis-message repris</a:t>
            </a:r>
          </a:p>
        </p:txBody>
      </p:sp>
      <p:sp>
        <p:nvSpPr>
          <p:cNvPr id="242693" name="Text Box 5"/>
          <p:cNvSpPr txBox="1">
            <a:spLocks noChangeArrowheads="1"/>
          </p:cNvSpPr>
          <p:nvPr/>
        </p:nvSpPr>
        <p:spPr bwMode="auto">
          <a:xfrm>
            <a:off x="533400" y="1524000"/>
            <a:ext cx="8077200" cy="336550"/>
          </a:xfrm>
          <a:prstGeom prst="rect">
            <a:avLst/>
          </a:prstGeom>
          <a:noFill/>
          <a:ln w="9525">
            <a:noFill/>
            <a:miter lim="800000"/>
            <a:headEnd/>
            <a:tailEnd/>
          </a:ln>
        </p:spPr>
        <p:txBody>
          <a:bodyPr>
            <a:spAutoFit/>
          </a:bodyPr>
          <a:lstStyle/>
          <a:p>
            <a:pPr>
              <a:spcBef>
                <a:spcPct val="0"/>
              </a:spcBef>
            </a:pPr>
            <a:r>
              <a:rPr lang="fr-FR" sz="1600">
                <a:latin typeface="Arial" pitchFamily="34" charset="0"/>
              </a:rPr>
              <a:t>3.1 Attribution du message à la direction de l’Aéroport de Nice</a:t>
            </a:r>
          </a:p>
        </p:txBody>
      </p:sp>
      <p:pic>
        <p:nvPicPr>
          <p:cNvPr id="242694" name="Picture 6"/>
          <p:cNvPicPr>
            <a:picLocks noChangeAspect="1" noChangeArrowheads="1"/>
          </p:cNvPicPr>
          <p:nvPr/>
        </p:nvPicPr>
        <p:blipFill>
          <a:blip r:embed="rId3" cstate="print"/>
          <a:srcRect b="26329"/>
          <a:stretch>
            <a:fillRect/>
          </a:stretch>
        </p:blipFill>
        <p:spPr bwMode="auto">
          <a:xfrm>
            <a:off x="1981200" y="2041525"/>
            <a:ext cx="5005388" cy="2073275"/>
          </a:xfrm>
          <a:prstGeom prst="rect">
            <a:avLst/>
          </a:prstGeom>
          <a:noFill/>
          <a:ln w="9525">
            <a:noFill/>
            <a:miter lim="800000"/>
            <a:headEnd/>
            <a:tailEnd/>
          </a:ln>
        </p:spPr>
      </p:pic>
      <p:sp>
        <p:nvSpPr>
          <p:cNvPr id="7" name="Espace réservé du numéro de diapositive 6"/>
          <p:cNvSpPr>
            <a:spLocks noGrp="1"/>
          </p:cNvSpPr>
          <p:nvPr>
            <p:ph type="sldNum" sz="quarter" idx="12"/>
          </p:nvPr>
        </p:nvSpPr>
        <p:spPr/>
        <p:txBody>
          <a:bodyPr/>
          <a:lstStyle/>
          <a:p>
            <a:pPr>
              <a:defRPr/>
            </a:pPr>
            <a:fld id="{0C562DD5-AB3E-408D-993A-1756AEA75B50}" type="slidenum">
              <a:rPr lang="fr-FR" smtClean="0"/>
              <a:pPr>
                <a:defRPr/>
              </a:pPr>
              <a:t>244</a:t>
            </a:fld>
            <a:endParaRPr lang="fr-FR"/>
          </a:p>
        </p:txBody>
      </p:sp>
    </p:spTree>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3714" name="Text Box 2"/>
          <p:cNvSpPr txBox="1">
            <a:spLocks noChangeArrowheads="1"/>
          </p:cNvSpPr>
          <p:nvPr/>
        </p:nvSpPr>
        <p:spPr bwMode="auto">
          <a:xfrm>
            <a:off x="468313" y="3565525"/>
            <a:ext cx="8280400" cy="3292475"/>
          </a:xfrm>
          <a:prstGeom prst="rect">
            <a:avLst/>
          </a:prstGeom>
          <a:solidFill>
            <a:schemeClr val="accent1"/>
          </a:solidFill>
          <a:ln w="9525">
            <a:noFill/>
            <a:miter lim="800000"/>
            <a:headEnd/>
            <a:tailEnd/>
          </a:ln>
        </p:spPr>
        <p:txBody>
          <a:bodyPr>
            <a:spAutoFit/>
          </a:bodyPr>
          <a:lstStyle/>
          <a:p>
            <a:pPr algn="just">
              <a:spcBef>
                <a:spcPct val="0"/>
              </a:spcBef>
            </a:pPr>
            <a:r>
              <a:rPr lang="fr-FR" sz="1600" b="0">
                <a:solidFill>
                  <a:schemeClr val="bg1"/>
                </a:solidFill>
                <a:latin typeface="Arial" pitchFamily="34" charset="0"/>
              </a:rPr>
              <a:t>Ce tableau présente les supports du corpus et l’attribution des articles à l’Aéroport de Nice ou au contraire une ré-appropriation de la part du journaliste. </a:t>
            </a:r>
            <a:r>
              <a:rPr lang="fr-FR" sz="1600">
                <a:solidFill>
                  <a:schemeClr val="bg1"/>
                </a:solidFill>
                <a:latin typeface="Arial" pitchFamily="34" charset="0"/>
              </a:rPr>
              <a:t>11 retombées de 7 supports</a:t>
            </a:r>
            <a:r>
              <a:rPr lang="fr-FR" sz="1600" b="0">
                <a:solidFill>
                  <a:schemeClr val="bg1"/>
                </a:solidFill>
                <a:latin typeface="Arial" pitchFamily="34" charset="0"/>
              </a:rPr>
              <a:t> différents se sont </a:t>
            </a:r>
            <a:r>
              <a:rPr lang="fr-FR" sz="1600">
                <a:solidFill>
                  <a:schemeClr val="bg1"/>
                </a:solidFill>
                <a:latin typeface="Arial" pitchFamily="34" charset="0"/>
              </a:rPr>
              <a:t>réapproprié le communiqué</a:t>
            </a:r>
            <a:r>
              <a:rPr lang="fr-FR" sz="1600" b="0">
                <a:solidFill>
                  <a:schemeClr val="bg1"/>
                </a:solidFill>
                <a:latin typeface="Arial" pitchFamily="34" charset="0"/>
              </a:rPr>
              <a:t> de l’Aéroport de Nice. A l ’inverse </a:t>
            </a:r>
            <a:r>
              <a:rPr lang="fr-FR" sz="1600">
                <a:solidFill>
                  <a:schemeClr val="bg1"/>
                </a:solidFill>
                <a:latin typeface="Arial" pitchFamily="34" charset="0"/>
              </a:rPr>
              <a:t>9 retombées de 6 supports</a:t>
            </a:r>
            <a:r>
              <a:rPr lang="fr-FR" sz="1600" b="0">
                <a:solidFill>
                  <a:schemeClr val="bg1"/>
                </a:solidFill>
                <a:latin typeface="Arial" pitchFamily="34" charset="0"/>
              </a:rPr>
              <a:t> </a:t>
            </a:r>
            <a:r>
              <a:rPr lang="fr-FR" sz="1600">
                <a:solidFill>
                  <a:schemeClr val="bg1"/>
                </a:solidFill>
                <a:latin typeface="Arial" pitchFamily="34" charset="0"/>
              </a:rPr>
              <a:t>ont cité la direction de l’Aéroport</a:t>
            </a:r>
            <a:r>
              <a:rPr lang="fr-FR" sz="1600" b="0">
                <a:solidFill>
                  <a:schemeClr val="bg1"/>
                </a:solidFill>
                <a:latin typeface="Arial" pitchFamily="34" charset="0"/>
              </a:rPr>
              <a:t>.</a:t>
            </a:r>
          </a:p>
          <a:p>
            <a:pPr algn="just">
              <a:spcBef>
                <a:spcPct val="0"/>
              </a:spcBef>
            </a:pPr>
            <a:endParaRPr lang="fr-FR" sz="1600" b="0">
              <a:solidFill>
                <a:schemeClr val="bg1"/>
              </a:solidFill>
              <a:latin typeface="Arial" pitchFamily="34" charset="0"/>
            </a:endParaRPr>
          </a:p>
          <a:p>
            <a:pPr algn="just">
              <a:spcBef>
                <a:spcPct val="0"/>
              </a:spcBef>
            </a:pPr>
            <a:r>
              <a:rPr lang="fr-FR" sz="1600" b="0">
                <a:solidFill>
                  <a:schemeClr val="bg1"/>
                </a:solidFill>
                <a:latin typeface="Arial" pitchFamily="34" charset="0"/>
              </a:rPr>
              <a:t>Il est intéressant de noter que </a:t>
            </a:r>
            <a:r>
              <a:rPr lang="fr-FR" sz="1600">
                <a:solidFill>
                  <a:schemeClr val="bg1"/>
                </a:solidFill>
                <a:latin typeface="Arial" pitchFamily="34" charset="0"/>
              </a:rPr>
              <a:t>seul Nice Matin a une double position</a:t>
            </a:r>
            <a:r>
              <a:rPr lang="fr-FR" sz="1600" b="0">
                <a:solidFill>
                  <a:schemeClr val="bg1"/>
                </a:solidFill>
                <a:latin typeface="Arial" pitchFamily="34" charset="0"/>
              </a:rPr>
              <a:t>.  Dans 3 retombées, l’Aéroport de Nice a été cité comme origine des informations. Ce ne fut pas le cas dans une des retombées de ce support. </a:t>
            </a:r>
          </a:p>
          <a:p>
            <a:pPr algn="just">
              <a:spcBef>
                <a:spcPct val="0"/>
              </a:spcBef>
            </a:pPr>
            <a:r>
              <a:rPr lang="fr-FR" sz="1600" b="0">
                <a:solidFill>
                  <a:schemeClr val="bg1"/>
                </a:solidFill>
                <a:latin typeface="Arial" pitchFamily="34" charset="0"/>
              </a:rPr>
              <a:t>De plus, on remarque que </a:t>
            </a:r>
            <a:r>
              <a:rPr lang="fr-FR" sz="1600">
                <a:solidFill>
                  <a:schemeClr val="bg1"/>
                </a:solidFill>
                <a:latin typeface="Arial" pitchFamily="34" charset="0"/>
              </a:rPr>
              <a:t>l’attribution du message par les supports est plus ou moins forte</a:t>
            </a:r>
            <a:r>
              <a:rPr lang="fr-FR" sz="1600" b="0">
                <a:solidFill>
                  <a:schemeClr val="bg1"/>
                </a:solidFill>
                <a:latin typeface="Arial" pitchFamily="34" charset="0"/>
              </a:rPr>
              <a:t>. </a:t>
            </a:r>
            <a:r>
              <a:rPr lang="fr-FR" sz="1600">
                <a:solidFill>
                  <a:schemeClr val="bg1"/>
                </a:solidFill>
                <a:latin typeface="Arial" pitchFamily="34" charset="0"/>
              </a:rPr>
              <a:t>Tentation,</a:t>
            </a:r>
            <a:r>
              <a:rPr lang="fr-FR" sz="1600" b="0">
                <a:solidFill>
                  <a:schemeClr val="bg1"/>
                </a:solidFill>
                <a:latin typeface="Arial" pitchFamily="34" charset="0"/>
              </a:rPr>
              <a:t> avec l’article intitulé : « </a:t>
            </a:r>
            <a:r>
              <a:rPr lang="fr-FR" sz="1600" b="0" i="1">
                <a:solidFill>
                  <a:schemeClr val="bg1"/>
                </a:solidFill>
                <a:latin typeface="Arial" pitchFamily="34" charset="0"/>
              </a:rPr>
              <a:t>2003 : Le monde anime l’Aéroport Nice Côte d’Azur</a:t>
            </a:r>
            <a:r>
              <a:rPr lang="fr-FR" sz="1600" b="0">
                <a:solidFill>
                  <a:schemeClr val="bg1"/>
                </a:solidFill>
                <a:latin typeface="Arial" pitchFamily="34" charset="0"/>
              </a:rPr>
              <a:t> », est </a:t>
            </a:r>
            <a:r>
              <a:rPr lang="fr-FR" sz="1600">
                <a:solidFill>
                  <a:schemeClr val="bg1"/>
                </a:solidFill>
                <a:latin typeface="Arial" pitchFamily="34" charset="0"/>
              </a:rPr>
              <a:t>le support qui s’est réapproprié le plus le discours</a:t>
            </a:r>
            <a:r>
              <a:rPr lang="fr-FR" sz="1600" b="0">
                <a:solidFill>
                  <a:schemeClr val="bg1"/>
                </a:solidFill>
                <a:latin typeface="Arial" pitchFamily="34" charset="0"/>
              </a:rPr>
              <a:t> de l’Aéroport de Nice. Dans cet article, </a:t>
            </a:r>
            <a:r>
              <a:rPr lang="fr-FR" sz="1600">
                <a:solidFill>
                  <a:schemeClr val="bg1"/>
                </a:solidFill>
                <a:latin typeface="Arial" pitchFamily="34" charset="0"/>
              </a:rPr>
              <a:t>24 messages</a:t>
            </a:r>
            <a:r>
              <a:rPr lang="fr-FR" sz="1600" b="0">
                <a:solidFill>
                  <a:schemeClr val="bg1"/>
                </a:solidFill>
                <a:latin typeface="Arial" pitchFamily="34" charset="0"/>
              </a:rPr>
              <a:t> (7chiffrés et 17 stratégiques ) </a:t>
            </a:r>
            <a:r>
              <a:rPr lang="fr-FR" sz="1600">
                <a:solidFill>
                  <a:schemeClr val="bg1"/>
                </a:solidFill>
                <a:latin typeface="Arial" pitchFamily="34" charset="0"/>
              </a:rPr>
              <a:t>ont été repris sans mentionner la source</a:t>
            </a:r>
            <a:r>
              <a:rPr lang="fr-FR" sz="1600" b="0">
                <a:solidFill>
                  <a:schemeClr val="bg1"/>
                </a:solidFill>
                <a:latin typeface="Arial" pitchFamily="34" charset="0"/>
              </a:rPr>
              <a:t>.</a:t>
            </a:r>
          </a:p>
        </p:txBody>
      </p:sp>
      <p:sp>
        <p:nvSpPr>
          <p:cNvPr id="243715" name="Text Box 3"/>
          <p:cNvSpPr txBox="1">
            <a:spLocks noChangeArrowheads="1"/>
          </p:cNvSpPr>
          <p:nvPr/>
        </p:nvSpPr>
        <p:spPr bwMode="auto">
          <a:xfrm>
            <a:off x="304800" y="225425"/>
            <a:ext cx="8839200" cy="366713"/>
          </a:xfrm>
          <a:prstGeom prst="rect">
            <a:avLst/>
          </a:prstGeom>
          <a:noFill/>
          <a:ln w="9525">
            <a:noFill/>
            <a:miter lim="800000"/>
            <a:headEnd/>
            <a:tailEnd/>
          </a:ln>
        </p:spPr>
        <p:txBody>
          <a:bodyPr>
            <a:spAutoFit/>
          </a:bodyPr>
          <a:lstStyle/>
          <a:p>
            <a:pPr algn="l">
              <a:spcBef>
                <a:spcPct val="0"/>
              </a:spcBef>
            </a:pPr>
            <a:r>
              <a:rPr lang="fr-FR" sz="1800">
                <a:solidFill>
                  <a:schemeClr val="bg1"/>
                </a:solidFill>
                <a:latin typeface="Arial" pitchFamily="34" charset="0"/>
              </a:rPr>
              <a:t>3. Attribution du message à la source</a:t>
            </a:r>
          </a:p>
        </p:txBody>
      </p:sp>
      <p:sp>
        <p:nvSpPr>
          <p:cNvPr id="243716" name="Text Box 4"/>
          <p:cNvSpPr txBox="1">
            <a:spLocks noChangeArrowheads="1"/>
          </p:cNvSpPr>
          <p:nvPr/>
        </p:nvSpPr>
        <p:spPr bwMode="auto">
          <a:xfrm>
            <a:off x="533400" y="815975"/>
            <a:ext cx="8077200" cy="336550"/>
          </a:xfrm>
          <a:prstGeom prst="rect">
            <a:avLst/>
          </a:prstGeom>
          <a:noFill/>
          <a:ln w="9525">
            <a:noFill/>
            <a:miter lim="800000"/>
            <a:headEnd/>
            <a:tailEnd/>
          </a:ln>
        </p:spPr>
        <p:txBody>
          <a:bodyPr>
            <a:spAutoFit/>
          </a:bodyPr>
          <a:lstStyle/>
          <a:p>
            <a:pPr>
              <a:spcBef>
                <a:spcPct val="0"/>
              </a:spcBef>
            </a:pPr>
            <a:r>
              <a:rPr lang="fr-FR" sz="1600">
                <a:solidFill>
                  <a:schemeClr val="bg1"/>
                </a:solidFill>
                <a:latin typeface="Arial" pitchFamily="34" charset="0"/>
              </a:rPr>
              <a:t>3.2 Attribution du message à l’Aéroport de Nice par support</a:t>
            </a:r>
          </a:p>
        </p:txBody>
      </p:sp>
      <p:pic>
        <p:nvPicPr>
          <p:cNvPr id="243717" name="Picture 6"/>
          <p:cNvPicPr>
            <a:picLocks noChangeAspect="1" noChangeArrowheads="1"/>
          </p:cNvPicPr>
          <p:nvPr/>
        </p:nvPicPr>
        <p:blipFill>
          <a:blip r:embed="rId3" cstate="print"/>
          <a:srcRect/>
          <a:stretch>
            <a:fillRect/>
          </a:stretch>
        </p:blipFill>
        <p:spPr bwMode="auto">
          <a:xfrm>
            <a:off x="1550988" y="1125538"/>
            <a:ext cx="6040437" cy="2474912"/>
          </a:xfrm>
          <a:prstGeom prst="rect">
            <a:avLst/>
          </a:prstGeom>
          <a:noFill/>
          <a:ln w="9525">
            <a:noFill/>
            <a:miter lim="800000"/>
            <a:headEnd/>
            <a:tailEnd/>
          </a:ln>
        </p:spPr>
      </p:pic>
      <p:sp>
        <p:nvSpPr>
          <p:cNvPr id="6" name="Espace réservé du numéro de diapositive 5"/>
          <p:cNvSpPr>
            <a:spLocks noGrp="1"/>
          </p:cNvSpPr>
          <p:nvPr>
            <p:ph type="sldNum" sz="quarter" idx="12"/>
          </p:nvPr>
        </p:nvSpPr>
        <p:spPr/>
        <p:txBody>
          <a:bodyPr/>
          <a:lstStyle/>
          <a:p>
            <a:pPr>
              <a:defRPr/>
            </a:pPr>
            <a:fld id="{0C562DD5-AB3E-408D-993A-1756AEA75B50}" type="slidenum">
              <a:rPr lang="fr-FR" smtClean="0"/>
              <a:pPr>
                <a:defRPr/>
              </a:pPr>
              <a:t>245</a:t>
            </a:fld>
            <a:endParaRPr lang="fr-FR"/>
          </a:p>
        </p:txBody>
      </p:sp>
    </p:spTree>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4738" name="Rectangle 2"/>
          <p:cNvSpPr>
            <a:spLocks noChangeArrowheads="1"/>
          </p:cNvSpPr>
          <p:nvPr/>
        </p:nvSpPr>
        <p:spPr bwMode="auto">
          <a:xfrm>
            <a:off x="827088" y="1844675"/>
            <a:ext cx="7823200" cy="3716338"/>
          </a:xfrm>
          <a:prstGeom prst="rect">
            <a:avLst/>
          </a:prstGeom>
          <a:solidFill>
            <a:schemeClr val="accent1"/>
          </a:solidFill>
          <a:ln w="9525">
            <a:noFill/>
            <a:miter lim="800000"/>
            <a:headEnd/>
            <a:tailEnd/>
          </a:ln>
        </p:spPr>
        <p:txBody>
          <a:bodyPr>
            <a:spAutoFit/>
          </a:bodyPr>
          <a:lstStyle/>
          <a:p>
            <a:pPr algn="just"/>
            <a:r>
              <a:rPr lang="fr-FR" sz="2400" b="0">
                <a:solidFill>
                  <a:schemeClr val="bg1"/>
                </a:solidFill>
                <a:latin typeface="Arial" pitchFamily="34" charset="0"/>
              </a:rPr>
              <a:t>A l’inverse, </a:t>
            </a:r>
            <a:r>
              <a:rPr lang="fr-FR" sz="2400">
                <a:solidFill>
                  <a:schemeClr val="bg1"/>
                </a:solidFill>
                <a:latin typeface="Arial" pitchFamily="34" charset="0"/>
              </a:rPr>
              <a:t>l’AFP est le support ayant repris le plus de messages tout en citant la source de l’Aéroport</a:t>
            </a:r>
            <a:r>
              <a:rPr lang="fr-FR" sz="2400" b="0">
                <a:solidFill>
                  <a:schemeClr val="bg1"/>
                </a:solidFill>
                <a:latin typeface="Arial" pitchFamily="34" charset="0"/>
              </a:rPr>
              <a:t>  </a:t>
            </a:r>
            <a:r>
              <a:rPr lang="fr-FR" sz="2400" b="0" i="1">
                <a:solidFill>
                  <a:schemeClr val="bg1"/>
                </a:solidFill>
                <a:latin typeface="Arial" pitchFamily="34" charset="0"/>
              </a:rPr>
              <a:t>« La poursuite de la croissance internationale (+4%) est à imputer à l’activité des compagnies low costs qui ont desservi vingt-trois destinations et enregistré 2.5 millions de passagers en 2003 selon la direction de l’aéroport. </a:t>
            </a:r>
            <a:r>
              <a:rPr lang="fr-FR" sz="2400" b="0">
                <a:solidFill>
                  <a:schemeClr val="bg1"/>
                </a:solidFill>
                <a:latin typeface="Arial" pitchFamily="34" charset="0"/>
              </a:rPr>
              <a:t>» (AFP le 12/01/04). L’Agence de presse est alors dans son rôle de diffusion de l’information, le plus fidèlement possible à la source.</a:t>
            </a:r>
          </a:p>
          <a:p>
            <a:pPr algn="just"/>
            <a:endParaRPr lang="fr-FR" sz="1300" b="0">
              <a:solidFill>
                <a:schemeClr val="bg1"/>
              </a:solidFill>
              <a:latin typeface="Arial" pitchFamily="34" charset="0"/>
            </a:endParaRPr>
          </a:p>
        </p:txBody>
      </p:sp>
      <p:sp>
        <p:nvSpPr>
          <p:cNvPr id="244739" name="Rectangle 3"/>
          <p:cNvSpPr>
            <a:spLocks noChangeArrowheads="1"/>
          </p:cNvSpPr>
          <p:nvPr/>
        </p:nvSpPr>
        <p:spPr bwMode="auto">
          <a:xfrm>
            <a:off x="304800" y="171450"/>
            <a:ext cx="8534400" cy="1169988"/>
          </a:xfrm>
          <a:prstGeom prst="rect">
            <a:avLst/>
          </a:prstGeom>
          <a:solidFill>
            <a:srgbClr val="000080"/>
          </a:solidFill>
          <a:ln w="9525">
            <a:noFill/>
            <a:miter lim="800000"/>
            <a:headEnd/>
            <a:tailEnd/>
          </a:ln>
        </p:spPr>
        <p:txBody>
          <a:bodyPr wrap="none" anchor="ctr"/>
          <a:lstStyle/>
          <a:p>
            <a:pPr>
              <a:spcBef>
                <a:spcPct val="0"/>
              </a:spcBef>
            </a:pPr>
            <a:r>
              <a:rPr lang="fr-FR" sz="1200">
                <a:latin typeface="Arial" pitchFamily="34" charset="0"/>
              </a:rPr>
              <a:t>						</a:t>
            </a:r>
            <a:r>
              <a:rPr lang="fr-FR" sz="1200">
                <a:solidFill>
                  <a:schemeClr val="bg1"/>
                </a:solidFill>
                <a:latin typeface="Arial" pitchFamily="34" charset="0"/>
              </a:rPr>
              <a:t>message émis-message repris</a:t>
            </a:r>
          </a:p>
        </p:txBody>
      </p:sp>
      <p:sp>
        <p:nvSpPr>
          <p:cNvPr id="4" name="Espace réservé du numéro de diapositive 3"/>
          <p:cNvSpPr>
            <a:spLocks noGrp="1"/>
          </p:cNvSpPr>
          <p:nvPr>
            <p:ph type="sldNum" sz="quarter" idx="12"/>
          </p:nvPr>
        </p:nvSpPr>
        <p:spPr/>
        <p:txBody>
          <a:bodyPr/>
          <a:lstStyle/>
          <a:p>
            <a:pPr>
              <a:defRPr/>
            </a:pPr>
            <a:fld id="{0C562DD5-AB3E-408D-993A-1756AEA75B50}" type="slidenum">
              <a:rPr lang="fr-FR" smtClean="0"/>
              <a:pPr>
                <a:defRPr/>
              </a:pPr>
              <a:t>246</a:t>
            </a:fld>
            <a:endParaRPr lang="fr-FR"/>
          </a:p>
        </p:txBody>
      </p:sp>
    </p:spTree>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62" name="Text Box 2"/>
          <p:cNvSpPr txBox="1">
            <a:spLocks noChangeArrowheads="1"/>
          </p:cNvSpPr>
          <p:nvPr/>
        </p:nvSpPr>
        <p:spPr bwMode="auto">
          <a:xfrm>
            <a:off x="304800" y="457200"/>
            <a:ext cx="8839200" cy="366713"/>
          </a:xfrm>
          <a:prstGeom prst="rect">
            <a:avLst/>
          </a:prstGeom>
          <a:noFill/>
          <a:ln w="9525">
            <a:noFill/>
            <a:miter lim="800000"/>
            <a:headEnd/>
            <a:tailEnd/>
          </a:ln>
        </p:spPr>
        <p:txBody>
          <a:bodyPr>
            <a:spAutoFit/>
          </a:bodyPr>
          <a:lstStyle/>
          <a:p>
            <a:pPr algn="l">
              <a:spcBef>
                <a:spcPct val="0"/>
              </a:spcBef>
            </a:pPr>
            <a:r>
              <a:rPr lang="fr-FR" sz="1800">
                <a:latin typeface="Arial" pitchFamily="34" charset="0"/>
              </a:rPr>
              <a:t>4. Les informations présentes hors communiqué.</a:t>
            </a:r>
          </a:p>
        </p:txBody>
      </p:sp>
      <p:sp>
        <p:nvSpPr>
          <p:cNvPr id="245763" name="Text Box 3"/>
          <p:cNvSpPr txBox="1">
            <a:spLocks noChangeArrowheads="1"/>
          </p:cNvSpPr>
          <p:nvPr/>
        </p:nvSpPr>
        <p:spPr bwMode="auto">
          <a:xfrm>
            <a:off x="508000" y="4657725"/>
            <a:ext cx="8026400" cy="1223963"/>
          </a:xfrm>
          <a:prstGeom prst="rect">
            <a:avLst/>
          </a:prstGeom>
          <a:solidFill>
            <a:schemeClr val="tx1"/>
          </a:solidFill>
          <a:ln w="9525">
            <a:noFill/>
            <a:miter lim="800000"/>
            <a:headEnd/>
            <a:tailEnd/>
          </a:ln>
        </p:spPr>
        <p:txBody>
          <a:bodyPr>
            <a:spAutoFit/>
          </a:bodyPr>
          <a:lstStyle/>
          <a:p>
            <a:pPr algn="just">
              <a:spcBef>
                <a:spcPct val="0"/>
              </a:spcBef>
            </a:pPr>
            <a:r>
              <a:rPr lang="fr-FR" sz="1300" b="0">
                <a:solidFill>
                  <a:schemeClr val="bg1"/>
                </a:solidFill>
                <a:latin typeface="Arial" pitchFamily="34" charset="0"/>
              </a:rPr>
              <a:t>Ce graphique présente </a:t>
            </a:r>
            <a:r>
              <a:rPr lang="fr-FR" sz="1300">
                <a:solidFill>
                  <a:schemeClr val="bg1"/>
                </a:solidFill>
                <a:latin typeface="Arial" pitchFamily="34" charset="0"/>
              </a:rPr>
              <a:t>le poids des articles ayant fait mention d’informations</a:t>
            </a:r>
            <a:r>
              <a:rPr lang="fr-FR" sz="1300" b="0">
                <a:solidFill>
                  <a:schemeClr val="bg1"/>
                </a:solidFill>
                <a:latin typeface="Arial" pitchFamily="34" charset="0"/>
              </a:rPr>
              <a:t> concernant l’Aéroport de Nice mais </a:t>
            </a:r>
            <a:r>
              <a:rPr lang="fr-FR" sz="1300">
                <a:solidFill>
                  <a:schemeClr val="bg1"/>
                </a:solidFill>
                <a:latin typeface="Arial" pitchFamily="34" charset="0"/>
              </a:rPr>
              <a:t>non présentes dans le communiqué</a:t>
            </a:r>
            <a:r>
              <a:rPr lang="fr-FR" sz="1300" b="0">
                <a:solidFill>
                  <a:schemeClr val="bg1"/>
                </a:solidFill>
                <a:latin typeface="Arial" pitchFamily="34" charset="0"/>
              </a:rPr>
              <a:t>.</a:t>
            </a:r>
          </a:p>
          <a:p>
            <a:pPr algn="just">
              <a:lnSpc>
                <a:spcPct val="70000"/>
              </a:lnSpc>
              <a:spcBef>
                <a:spcPct val="0"/>
              </a:spcBef>
            </a:pPr>
            <a:endParaRPr lang="fr-FR" sz="1300" b="0">
              <a:solidFill>
                <a:schemeClr val="bg1"/>
              </a:solidFill>
              <a:latin typeface="Arial" pitchFamily="34" charset="0"/>
            </a:endParaRPr>
          </a:p>
          <a:p>
            <a:pPr algn="just">
              <a:spcBef>
                <a:spcPct val="0"/>
              </a:spcBef>
            </a:pPr>
            <a:r>
              <a:rPr lang="fr-FR" sz="1300" b="0">
                <a:solidFill>
                  <a:schemeClr val="bg1"/>
                </a:solidFill>
                <a:latin typeface="Arial" pitchFamily="34" charset="0"/>
              </a:rPr>
              <a:t>On observe que dans </a:t>
            </a:r>
            <a:r>
              <a:rPr lang="fr-FR" sz="1300">
                <a:solidFill>
                  <a:schemeClr val="bg1"/>
                </a:solidFill>
                <a:latin typeface="Arial" pitchFamily="34" charset="0"/>
              </a:rPr>
              <a:t>65% des retombées</a:t>
            </a:r>
            <a:r>
              <a:rPr lang="fr-FR" sz="1300" b="0">
                <a:solidFill>
                  <a:schemeClr val="bg1"/>
                </a:solidFill>
                <a:latin typeface="Arial" pitchFamily="34" charset="0"/>
              </a:rPr>
              <a:t>, la presse a mentionné des informations supplémentaires concernant l’Aéroport. </a:t>
            </a:r>
            <a:r>
              <a:rPr lang="fr-FR" sz="1300">
                <a:solidFill>
                  <a:schemeClr val="bg1"/>
                </a:solidFill>
                <a:latin typeface="Arial" pitchFamily="34" charset="0"/>
              </a:rPr>
              <a:t>La presse est allée au delà du communiqué</a:t>
            </a:r>
            <a:r>
              <a:rPr lang="fr-FR" sz="1300" b="0">
                <a:solidFill>
                  <a:schemeClr val="bg1"/>
                </a:solidFill>
                <a:latin typeface="Arial" pitchFamily="34" charset="0"/>
              </a:rPr>
              <a:t> et a utilisé des compléments d’informations dans près des 2/3 du corpus.</a:t>
            </a:r>
          </a:p>
        </p:txBody>
      </p:sp>
      <p:sp>
        <p:nvSpPr>
          <p:cNvPr id="245764" name="Rectangle 4"/>
          <p:cNvSpPr>
            <a:spLocks noChangeArrowheads="1"/>
          </p:cNvSpPr>
          <p:nvPr/>
        </p:nvSpPr>
        <p:spPr bwMode="auto">
          <a:xfrm>
            <a:off x="304800" y="0"/>
            <a:ext cx="8534400" cy="285750"/>
          </a:xfrm>
          <a:prstGeom prst="rect">
            <a:avLst/>
          </a:prstGeom>
          <a:solidFill>
            <a:srgbClr val="000080"/>
          </a:solidFill>
          <a:ln w="9525">
            <a:noFill/>
            <a:miter lim="800000"/>
            <a:headEnd/>
            <a:tailEnd/>
          </a:ln>
        </p:spPr>
        <p:txBody>
          <a:bodyPr wrap="none" anchor="ctr"/>
          <a:lstStyle/>
          <a:p>
            <a:pPr>
              <a:spcBef>
                <a:spcPct val="0"/>
              </a:spcBef>
            </a:pPr>
            <a:r>
              <a:rPr lang="fr-FR" sz="1200">
                <a:latin typeface="Arial" pitchFamily="34" charset="0"/>
              </a:rPr>
              <a:t>						</a:t>
            </a:r>
            <a:r>
              <a:rPr lang="fr-FR" sz="1200">
                <a:solidFill>
                  <a:schemeClr val="bg1"/>
                </a:solidFill>
                <a:latin typeface="Arial" pitchFamily="34" charset="0"/>
              </a:rPr>
              <a:t>message émis-message repris</a:t>
            </a:r>
          </a:p>
        </p:txBody>
      </p:sp>
      <p:sp>
        <p:nvSpPr>
          <p:cNvPr id="245765" name="Text Box 5"/>
          <p:cNvSpPr txBox="1">
            <a:spLocks noChangeArrowheads="1"/>
          </p:cNvSpPr>
          <p:nvPr/>
        </p:nvSpPr>
        <p:spPr bwMode="auto">
          <a:xfrm>
            <a:off x="533400" y="1352550"/>
            <a:ext cx="8077200" cy="336550"/>
          </a:xfrm>
          <a:prstGeom prst="rect">
            <a:avLst/>
          </a:prstGeom>
          <a:noFill/>
          <a:ln w="9525">
            <a:noFill/>
            <a:miter lim="800000"/>
            <a:headEnd/>
            <a:tailEnd/>
          </a:ln>
        </p:spPr>
        <p:txBody>
          <a:bodyPr>
            <a:spAutoFit/>
          </a:bodyPr>
          <a:lstStyle/>
          <a:p>
            <a:pPr>
              <a:spcBef>
                <a:spcPct val="0"/>
              </a:spcBef>
            </a:pPr>
            <a:r>
              <a:rPr lang="fr-FR" sz="1600">
                <a:latin typeface="Arial" pitchFamily="34" charset="0"/>
              </a:rPr>
              <a:t>4.1 Poids des autres aspects</a:t>
            </a:r>
          </a:p>
        </p:txBody>
      </p:sp>
      <p:pic>
        <p:nvPicPr>
          <p:cNvPr id="245766" name="Picture 6"/>
          <p:cNvPicPr>
            <a:picLocks noChangeAspect="1" noChangeArrowheads="1"/>
          </p:cNvPicPr>
          <p:nvPr/>
        </p:nvPicPr>
        <p:blipFill>
          <a:blip r:embed="rId3" cstate="print"/>
          <a:srcRect/>
          <a:stretch>
            <a:fillRect/>
          </a:stretch>
        </p:blipFill>
        <p:spPr bwMode="auto">
          <a:xfrm>
            <a:off x="2195513" y="1989138"/>
            <a:ext cx="4608512" cy="2441575"/>
          </a:xfrm>
          <a:prstGeom prst="rect">
            <a:avLst/>
          </a:prstGeom>
          <a:solidFill>
            <a:schemeClr val="bg1"/>
          </a:solidFill>
          <a:ln w="9525">
            <a:noFill/>
            <a:miter lim="800000"/>
            <a:headEnd/>
            <a:tailEnd/>
          </a:ln>
        </p:spPr>
      </p:pic>
      <p:sp>
        <p:nvSpPr>
          <p:cNvPr id="7" name="Espace réservé du numéro de diapositive 6"/>
          <p:cNvSpPr>
            <a:spLocks noGrp="1"/>
          </p:cNvSpPr>
          <p:nvPr>
            <p:ph type="sldNum" sz="quarter" idx="12"/>
          </p:nvPr>
        </p:nvSpPr>
        <p:spPr/>
        <p:txBody>
          <a:bodyPr/>
          <a:lstStyle/>
          <a:p>
            <a:pPr>
              <a:defRPr/>
            </a:pPr>
            <a:fld id="{0C562DD5-AB3E-408D-993A-1756AEA75B50}" type="slidenum">
              <a:rPr lang="fr-FR" smtClean="0"/>
              <a:pPr>
                <a:defRPr/>
              </a:pPr>
              <a:t>247</a:t>
            </a:fld>
            <a:endParaRPr lang="fr-FR"/>
          </a:p>
        </p:txBody>
      </p:sp>
    </p:spTree>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6786" name="Text Box 2"/>
          <p:cNvSpPr txBox="1">
            <a:spLocks noChangeArrowheads="1"/>
          </p:cNvSpPr>
          <p:nvPr/>
        </p:nvSpPr>
        <p:spPr bwMode="auto">
          <a:xfrm>
            <a:off x="539750" y="4221163"/>
            <a:ext cx="8026400" cy="2335212"/>
          </a:xfrm>
          <a:prstGeom prst="rect">
            <a:avLst/>
          </a:prstGeom>
          <a:solidFill>
            <a:schemeClr val="accent1"/>
          </a:solidFill>
          <a:ln w="9525">
            <a:noFill/>
            <a:miter lim="800000"/>
            <a:headEnd/>
            <a:tailEnd/>
          </a:ln>
        </p:spPr>
        <p:txBody>
          <a:bodyPr>
            <a:spAutoFit/>
          </a:bodyPr>
          <a:lstStyle/>
          <a:p>
            <a:pPr algn="just">
              <a:spcBef>
                <a:spcPct val="0"/>
              </a:spcBef>
            </a:pPr>
            <a:r>
              <a:rPr lang="fr-FR" sz="1600" b="0">
                <a:solidFill>
                  <a:schemeClr val="bg1"/>
                </a:solidFill>
                <a:latin typeface="Arial" pitchFamily="34" charset="0"/>
              </a:rPr>
              <a:t>D’autres aspects ont été cités </a:t>
            </a:r>
            <a:r>
              <a:rPr lang="fr-FR" sz="1600">
                <a:solidFill>
                  <a:schemeClr val="bg1"/>
                </a:solidFill>
                <a:latin typeface="Arial" pitchFamily="34" charset="0"/>
              </a:rPr>
              <a:t>dans 13 retombées soit 65% des articles</a:t>
            </a:r>
            <a:r>
              <a:rPr lang="fr-FR" sz="1600" b="0">
                <a:solidFill>
                  <a:schemeClr val="bg1"/>
                </a:solidFill>
                <a:latin typeface="Arial" pitchFamily="34" charset="0"/>
              </a:rPr>
              <a:t>. </a:t>
            </a:r>
          </a:p>
          <a:p>
            <a:pPr algn="just">
              <a:lnSpc>
                <a:spcPct val="70000"/>
              </a:lnSpc>
              <a:spcBef>
                <a:spcPct val="0"/>
              </a:spcBef>
            </a:pPr>
            <a:endParaRPr lang="fr-FR" sz="1600" b="0">
              <a:solidFill>
                <a:schemeClr val="bg1"/>
              </a:solidFill>
              <a:latin typeface="Arial" pitchFamily="34" charset="0"/>
            </a:endParaRPr>
          </a:p>
          <a:p>
            <a:pPr algn="just">
              <a:spcBef>
                <a:spcPct val="0"/>
              </a:spcBef>
            </a:pPr>
            <a:r>
              <a:rPr lang="fr-FR" sz="1600" b="0">
                <a:solidFill>
                  <a:schemeClr val="bg1"/>
                </a:solidFill>
                <a:latin typeface="Arial" pitchFamily="34" charset="0"/>
              </a:rPr>
              <a:t>L’aspect ‘historique 2001-2002’ a été évoqué dans 6 retombées (soit 30%). La forte remontée des tarifs sur l’axe Nice Paris et le développement des low costs vers la Grande Bretagne ont comptabilisé 3 retombées, soit 15% du corpus :</a:t>
            </a:r>
          </a:p>
          <a:p>
            <a:pPr algn="just">
              <a:lnSpc>
                <a:spcPct val="60000"/>
              </a:lnSpc>
              <a:spcBef>
                <a:spcPct val="0"/>
              </a:spcBef>
            </a:pPr>
            <a:endParaRPr lang="fr-FR" sz="1600" b="0">
              <a:solidFill>
                <a:schemeClr val="bg1"/>
              </a:solidFill>
              <a:latin typeface="Arial" pitchFamily="34" charset="0"/>
            </a:endParaRPr>
          </a:p>
          <a:p>
            <a:pPr lvl="1" algn="just">
              <a:spcBef>
                <a:spcPct val="0"/>
              </a:spcBef>
              <a:buFont typeface="Wingdings" pitchFamily="2" charset="2"/>
              <a:buChar char="Ø"/>
            </a:pPr>
            <a:r>
              <a:rPr lang="fr-FR" sz="1600" b="0">
                <a:solidFill>
                  <a:schemeClr val="bg1"/>
                </a:solidFill>
                <a:latin typeface="Arial" pitchFamily="34" charset="0"/>
              </a:rPr>
              <a:t>« </a:t>
            </a:r>
            <a:r>
              <a:rPr lang="fr-FR" sz="1600" b="0" i="1">
                <a:solidFill>
                  <a:schemeClr val="bg1"/>
                </a:solidFill>
                <a:latin typeface="Arial" pitchFamily="34" charset="0"/>
              </a:rPr>
              <a:t>Mais la Grande Bretagne gagne quand même 5,2% à 1 598 194 passagers</a:t>
            </a:r>
            <a:r>
              <a:rPr lang="fr-FR" sz="1600" b="0">
                <a:solidFill>
                  <a:schemeClr val="bg1"/>
                </a:solidFill>
                <a:latin typeface="Arial" pitchFamily="34" charset="0"/>
              </a:rPr>
              <a:t> » (Sophianet.com le 12/01/04) « </a:t>
            </a:r>
            <a:r>
              <a:rPr lang="fr-FR" sz="1600" b="0" i="1">
                <a:solidFill>
                  <a:schemeClr val="bg1"/>
                </a:solidFill>
                <a:latin typeface="Arial" pitchFamily="34" charset="0"/>
              </a:rPr>
              <a:t>Nice Orly [-] a perdu près d’un tiers de fréquences et a connu une forte remontée des tarifs</a:t>
            </a:r>
            <a:r>
              <a:rPr lang="fr-FR" sz="1600" b="0">
                <a:solidFill>
                  <a:schemeClr val="bg1"/>
                </a:solidFill>
                <a:latin typeface="Arial" pitchFamily="34" charset="0"/>
              </a:rPr>
              <a:t> » (Sophianet.com le 12/01/04)</a:t>
            </a:r>
          </a:p>
          <a:p>
            <a:pPr algn="just">
              <a:spcBef>
                <a:spcPct val="0"/>
              </a:spcBef>
            </a:pPr>
            <a:endParaRPr lang="fr-FR" sz="1300" b="0">
              <a:solidFill>
                <a:schemeClr val="bg1"/>
              </a:solidFill>
              <a:latin typeface="Arial" pitchFamily="34" charset="0"/>
            </a:endParaRPr>
          </a:p>
        </p:txBody>
      </p:sp>
      <p:sp>
        <p:nvSpPr>
          <p:cNvPr id="246787" name="Text Box 3"/>
          <p:cNvSpPr txBox="1">
            <a:spLocks noChangeArrowheads="1"/>
          </p:cNvSpPr>
          <p:nvPr/>
        </p:nvSpPr>
        <p:spPr bwMode="auto">
          <a:xfrm>
            <a:off x="304800" y="628650"/>
            <a:ext cx="8839200" cy="366713"/>
          </a:xfrm>
          <a:prstGeom prst="rect">
            <a:avLst/>
          </a:prstGeom>
          <a:noFill/>
          <a:ln w="9525">
            <a:noFill/>
            <a:miter lim="800000"/>
            <a:headEnd/>
            <a:tailEnd/>
          </a:ln>
        </p:spPr>
        <p:txBody>
          <a:bodyPr>
            <a:spAutoFit/>
          </a:bodyPr>
          <a:lstStyle/>
          <a:p>
            <a:pPr algn="l">
              <a:spcBef>
                <a:spcPct val="0"/>
              </a:spcBef>
            </a:pPr>
            <a:r>
              <a:rPr lang="fr-FR" sz="1800">
                <a:latin typeface="Arial" pitchFamily="34" charset="0"/>
              </a:rPr>
              <a:t>4</a:t>
            </a:r>
            <a:r>
              <a:rPr lang="fr-FR" sz="1800">
                <a:solidFill>
                  <a:schemeClr val="bg1"/>
                </a:solidFill>
                <a:latin typeface="Arial" pitchFamily="34" charset="0"/>
              </a:rPr>
              <a:t>. Les informations présentes hors communiqué.</a:t>
            </a:r>
          </a:p>
        </p:txBody>
      </p:sp>
      <p:sp>
        <p:nvSpPr>
          <p:cNvPr id="246788" name="Text Box 4"/>
          <p:cNvSpPr txBox="1">
            <a:spLocks noChangeArrowheads="1"/>
          </p:cNvSpPr>
          <p:nvPr/>
        </p:nvSpPr>
        <p:spPr bwMode="auto">
          <a:xfrm>
            <a:off x="539750" y="1125538"/>
            <a:ext cx="8077200" cy="336550"/>
          </a:xfrm>
          <a:prstGeom prst="rect">
            <a:avLst/>
          </a:prstGeom>
          <a:noFill/>
          <a:ln w="9525">
            <a:noFill/>
            <a:miter lim="800000"/>
            <a:headEnd/>
            <a:tailEnd/>
          </a:ln>
        </p:spPr>
        <p:txBody>
          <a:bodyPr>
            <a:spAutoFit/>
          </a:bodyPr>
          <a:lstStyle/>
          <a:p>
            <a:pPr>
              <a:spcBef>
                <a:spcPct val="0"/>
              </a:spcBef>
            </a:pPr>
            <a:r>
              <a:rPr lang="fr-FR" sz="1600">
                <a:solidFill>
                  <a:schemeClr val="bg1"/>
                </a:solidFill>
                <a:latin typeface="Arial" pitchFamily="34" charset="0"/>
              </a:rPr>
              <a:t>4.2 Les </a:t>
            </a:r>
            <a:r>
              <a:rPr lang="fr-FR" sz="1600" i="1">
                <a:solidFill>
                  <a:schemeClr val="bg1"/>
                </a:solidFill>
                <a:latin typeface="Arial" pitchFamily="34" charset="0"/>
              </a:rPr>
              <a:t>autres</a:t>
            </a:r>
            <a:r>
              <a:rPr lang="fr-FR" sz="1600">
                <a:solidFill>
                  <a:schemeClr val="bg1"/>
                </a:solidFill>
                <a:latin typeface="Arial" pitchFamily="34" charset="0"/>
              </a:rPr>
              <a:t> aspects </a:t>
            </a:r>
          </a:p>
        </p:txBody>
      </p:sp>
      <p:sp>
        <p:nvSpPr>
          <p:cNvPr id="246789" name="Rectangle 5"/>
          <p:cNvSpPr>
            <a:spLocks noChangeArrowheads="1"/>
          </p:cNvSpPr>
          <p:nvPr/>
        </p:nvSpPr>
        <p:spPr bwMode="auto">
          <a:xfrm>
            <a:off x="395288" y="0"/>
            <a:ext cx="8534400" cy="549275"/>
          </a:xfrm>
          <a:prstGeom prst="rect">
            <a:avLst/>
          </a:prstGeom>
          <a:solidFill>
            <a:srgbClr val="000080"/>
          </a:solidFill>
          <a:ln w="9525">
            <a:noFill/>
            <a:miter lim="800000"/>
            <a:headEnd/>
            <a:tailEnd/>
          </a:ln>
        </p:spPr>
        <p:txBody>
          <a:bodyPr wrap="none" anchor="ctr"/>
          <a:lstStyle/>
          <a:p>
            <a:pPr>
              <a:spcBef>
                <a:spcPct val="0"/>
              </a:spcBef>
            </a:pPr>
            <a:r>
              <a:rPr lang="fr-FR" sz="1200">
                <a:latin typeface="Arial" pitchFamily="34" charset="0"/>
              </a:rPr>
              <a:t>						</a:t>
            </a:r>
            <a:r>
              <a:rPr lang="fr-FR" sz="1200">
                <a:solidFill>
                  <a:schemeClr val="bg1"/>
                </a:solidFill>
                <a:latin typeface="Arial" pitchFamily="34" charset="0"/>
              </a:rPr>
              <a:t>message émis-message repris</a:t>
            </a:r>
          </a:p>
        </p:txBody>
      </p:sp>
      <p:pic>
        <p:nvPicPr>
          <p:cNvPr id="246790" name="Picture 6"/>
          <p:cNvPicPr>
            <a:picLocks noChangeAspect="1" noChangeArrowheads="1"/>
          </p:cNvPicPr>
          <p:nvPr/>
        </p:nvPicPr>
        <p:blipFill>
          <a:blip r:embed="rId3" cstate="print"/>
          <a:srcRect/>
          <a:stretch>
            <a:fillRect/>
          </a:stretch>
        </p:blipFill>
        <p:spPr bwMode="auto">
          <a:xfrm>
            <a:off x="1042988" y="1557338"/>
            <a:ext cx="7100887" cy="2519362"/>
          </a:xfrm>
          <a:prstGeom prst="rect">
            <a:avLst/>
          </a:prstGeom>
          <a:noFill/>
          <a:ln w="9525">
            <a:noFill/>
            <a:miter lim="800000"/>
            <a:headEnd/>
            <a:tailEnd/>
          </a:ln>
        </p:spPr>
      </p:pic>
      <p:sp>
        <p:nvSpPr>
          <p:cNvPr id="7" name="Espace réservé du numéro de diapositive 6"/>
          <p:cNvSpPr>
            <a:spLocks noGrp="1"/>
          </p:cNvSpPr>
          <p:nvPr>
            <p:ph type="sldNum" sz="quarter" idx="12"/>
          </p:nvPr>
        </p:nvSpPr>
        <p:spPr/>
        <p:txBody>
          <a:bodyPr/>
          <a:lstStyle/>
          <a:p>
            <a:pPr>
              <a:defRPr/>
            </a:pPr>
            <a:fld id="{0C562DD5-AB3E-408D-993A-1756AEA75B50}" type="slidenum">
              <a:rPr lang="fr-FR" smtClean="0"/>
              <a:pPr>
                <a:defRPr/>
              </a:pPr>
              <a:t>248</a:t>
            </a:fld>
            <a:endParaRPr lang="fr-FR"/>
          </a:p>
        </p:txBody>
      </p:sp>
    </p:spTree>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7810" name="Text Box 2"/>
          <p:cNvSpPr txBox="1">
            <a:spLocks noChangeArrowheads="1"/>
          </p:cNvSpPr>
          <p:nvPr/>
        </p:nvSpPr>
        <p:spPr bwMode="auto">
          <a:xfrm>
            <a:off x="304800" y="1700213"/>
            <a:ext cx="8458200" cy="4943475"/>
          </a:xfrm>
          <a:prstGeom prst="rect">
            <a:avLst/>
          </a:prstGeom>
          <a:solidFill>
            <a:schemeClr val="accent1"/>
          </a:solidFill>
          <a:ln w="9525">
            <a:noFill/>
            <a:miter lim="800000"/>
            <a:headEnd/>
            <a:tailEnd/>
          </a:ln>
        </p:spPr>
        <p:txBody>
          <a:bodyPr>
            <a:spAutoFit/>
          </a:bodyPr>
          <a:lstStyle/>
          <a:p>
            <a:pPr algn="l">
              <a:spcBef>
                <a:spcPct val="0"/>
              </a:spcBef>
            </a:pPr>
            <a:r>
              <a:rPr lang="fr-FR" sz="1600" b="0">
                <a:solidFill>
                  <a:schemeClr val="bg1"/>
                </a:solidFill>
                <a:latin typeface="Arial" pitchFamily="34" charset="0"/>
              </a:rPr>
              <a:t>La presse a </a:t>
            </a:r>
            <a:r>
              <a:rPr lang="fr-FR" sz="1600">
                <a:solidFill>
                  <a:schemeClr val="accent1"/>
                </a:solidFill>
                <a:latin typeface="Arial" pitchFamily="34" charset="0"/>
              </a:rPr>
              <a:t>développé</a:t>
            </a:r>
            <a:r>
              <a:rPr lang="fr-FR" sz="1600">
                <a:solidFill>
                  <a:schemeClr val="bg1"/>
                </a:solidFill>
                <a:latin typeface="Arial" pitchFamily="34" charset="0"/>
              </a:rPr>
              <a:t> un discours plus connoté dans 3 articles</a:t>
            </a:r>
            <a:r>
              <a:rPr lang="fr-FR" sz="1600" b="0">
                <a:solidFill>
                  <a:schemeClr val="bg1"/>
                </a:solidFill>
                <a:latin typeface="Arial" pitchFamily="34" charset="0"/>
              </a:rPr>
              <a:t>. Ces 3 articles n’ont pas mentionné le communiqué de presse. </a:t>
            </a:r>
          </a:p>
          <a:p>
            <a:pPr algn="l">
              <a:lnSpc>
                <a:spcPct val="30000"/>
              </a:lnSpc>
              <a:spcBef>
                <a:spcPct val="0"/>
              </a:spcBef>
            </a:pPr>
            <a:endParaRPr lang="fr-FR" sz="1600" b="0">
              <a:solidFill>
                <a:schemeClr val="bg1"/>
              </a:solidFill>
              <a:latin typeface="Arial" pitchFamily="34" charset="0"/>
            </a:endParaRPr>
          </a:p>
          <a:p>
            <a:pPr algn="l">
              <a:spcBef>
                <a:spcPct val="0"/>
              </a:spcBef>
            </a:pPr>
            <a:r>
              <a:rPr lang="fr-FR" sz="1600" b="0">
                <a:solidFill>
                  <a:schemeClr val="bg1"/>
                </a:solidFill>
                <a:latin typeface="Arial" pitchFamily="34" charset="0"/>
              </a:rPr>
              <a:t>On remarque par exemple </a:t>
            </a:r>
            <a:r>
              <a:rPr lang="fr-FR" sz="1600">
                <a:solidFill>
                  <a:schemeClr val="bg1"/>
                </a:solidFill>
                <a:latin typeface="Arial" pitchFamily="34" charset="0"/>
              </a:rPr>
              <a:t>des expressions telles que</a:t>
            </a:r>
            <a:r>
              <a:rPr lang="fr-FR" sz="1600" b="0">
                <a:solidFill>
                  <a:schemeClr val="bg1"/>
                </a:solidFill>
                <a:latin typeface="Arial" pitchFamily="34" charset="0"/>
              </a:rPr>
              <a:t> : ‘Nice sauve la mise’ et ‘forte attractivité’</a:t>
            </a:r>
          </a:p>
          <a:p>
            <a:pPr lvl="1" algn="l">
              <a:spcBef>
                <a:spcPct val="0"/>
              </a:spcBef>
              <a:buFont typeface="Wingdings" pitchFamily="2" charset="2"/>
              <a:buChar char="Ø"/>
            </a:pPr>
            <a:r>
              <a:rPr lang="fr-FR" sz="1600" b="0">
                <a:solidFill>
                  <a:schemeClr val="bg1"/>
                </a:solidFill>
                <a:latin typeface="Arial" pitchFamily="34" charset="0"/>
              </a:rPr>
              <a:t>«</a:t>
            </a:r>
            <a:r>
              <a:rPr lang="fr-FR" sz="1600" b="0" i="1">
                <a:solidFill>
                  <a:schemeClr val="bg1"/>
                </a:solidFill>
                <a:latin typeface="Arial" pitchFamily="34" charset="0"/>
              </a:rPr>
              <a:t> L’aéroport Nice Côte d’Azur </a:t>
            </a:r>
            <a:r>
              <a:rPr lang="fr-FR" sz="1600" i="1">
                <a:solidFill>
                  <a:schemeClr val="bg1"/>
                </a:solidFill>
                <a:latin typeface="Arial" pitchFamily="34" charset="0"/>
              </a:rPr>
              <a:t>sauve la mise</a:t>
            </a:r>
            <a:r>
              <a:rPr lang="fr-FR" sz="1600" b="0" i="1">
                <a:solidFill>
                  <a:schemeClr val="bg1"/>
                </a:solidFill>
                <a:latin typeface="Arial" pitchFamily="34" charset="0"/>
              </a:rPr>
              <a:t> en 2003 [-] Dans ce contexte, le bilan 2003 en terme de trafic, même s’il est en léger retrait sur 2002, est loin d’être mauvais.</a:t>
            </a:r>
            <a:r>
              <a:rPr lang="fr-FR" sz="1600" b="0">
                <a:solidFill>
                  <a:schemeClr val="bg1"/>
                </a:solidFill>
                <a:latin typeface="Arial" pitchFamily="34" charset="0"/>
              </a:rPr>
              <a:t> » (Sophianet.com le 12/01/04)</a:t>
            </a:r>
          </a:p>
          <a:p>
            <a:pPr algn="l">
              <a:lnSpc>
                <a:spcPct val="40000"/>
              </a:lnSpc>
              <a:spcBef>
                <a:spcPct val="0"/>
              </a:spcBef>
            </a:pPr>
            <a:endParaRPr lang="fr-FR" sz="1600" b="0">
              <a:solidFill>
                <a:schemeClr val="bg1"/>
              </a:solidFill>
              <a:latin typeface="Arial" pitchFamily="34" charset="0"/>
            </a:endParaRPr>
          </a:p>
          <a:p>
            <a:pPr lvl="1" algn="l">
              <a:spcBef>
                <a:spcPct val="0"/>
              </a:spcBef>
              <a:buFont typeface="Wingdings" pitchFamily="2" charset="2"/>
              <a:buChar char="Ø"/>
            </a:pPr>
            <a:r>
              <a:rPr lang="fr-FR" sz="1600" b="0">
                <a:solidFill>
                  <a:schemeClr val="bg1"/>
                </a:solidFill>
                <a:latin typeface="Arial" pitchFamily="34" charset="0"/>
              </a:rPr>
              <a:t>« </a:t>
            </a:r>
            <a:r>
              <a:rPr lang="fr-FR" sz="1600" b="0" i="1">
                <a:solidFill>
                  <a:schemeClr val="bg1"/>
                </a:solidFill>
                <a:latin typeface="Arial" pitchFamily="34" charset="0"/>
              </a:rPr>
              <a:t>En 2003, Nice a pris son envol. L’aéroport de la Riviera a vécu une année riche. En décembre 2002, l’extension du Terminal 2 a porté sa capacité théorique de 9,2 à 13 millions de passagers. L’évolution des boutiques est à l’image de ce spectaculaire bond en avant [-] </a:t>
            </a:r>
            <a:r>
              <a:rPr lang="fr-FR" sz="1600" i="1">
                <a:solidFill>
                  <a:schemeClr val="bg1"/>
                </a:solidFill>
                <a:latin typeface="Arial" pitchFamily="34" charset="0"/>
              </a:rPr>
              <a:t>Forte attractivité</a:t>
            </a:r>
            <a:r>
              <a:rPr lang="fr-FR" sz="1600" b="0" i="1">
                <a:solidFill>
                  <a:schemeClr val="bg1"/>
                </a:solidFill>
                <a:latin typeface="Arial" pitchFamily="34" charset="0"/>
              </a:rPr>
              <a:t>.</a:t>
            </a:r>
            <a:r>
              <a:rPr lang="fr-FR" sz="1600" b="0">
                <a:solidFill>
                  <a:schemeClr val="bg1"/>
                </a:solidFill>
                <a:latin typeface="Arial" pitchFamily="34" charset="0"/>
              </a:rPr>
              <a:t>» (Points de vente le 12/01/04)</a:t>
            </a:r>
          </a:p>
          <a:p>
            <a:pPr algn="l">
              <a:lnSpc>
                <a:spcPct val="60000"/>
              </a:lnSpc>
              <a:spcBef>
                <a:spcPct val="0"/>
              </a:spcBef>
            </a:pPr>
            <a:endParaRPr lang="fr-FR" sz="1600" b="0">
              <a:solidFill>
                <a:schemeClr val="bg1"/>
              </a:solidFill>
              <a:latin typeface="Arial" pitchFamily="34" charset="0"/>
            </a:endParaRPr>
          </a:p>
          <a:p>
            <a:pPr algn="l">
              <a:spcBef>
                <a:spcPct val="0"/>
              </a:spcBef>
            </a:pPr>
            <a:r>
              <a:rPr lang="fr-FR" sz="1600" b="0">
                <a:solidFill>
                  <a:schemeClr val="bg1"/>
                </a:solidFill>
                <a:latin typeface="Arial" pitchFamily="34" charset="0"/>
              </a:rPr>
              <a:t>On note cependant </a:t>
            </a:r>
            <a:r>
              <a:rPr lang="fr-FR" sz="1600">
                <a:solidFill>
                  <a:schemeClr val="bg1"/>
                </a:solidFill>
                <a:latin typeface="Arial" pitchFamily="34" charset="0"/>
              </a:rPr>
              <a:t>une appréciation négative</a:t>
            </a:r>
            <a:r>
              <a:rPr lang="fr-FR" sz="1600" b="0">
                <a:solidFill>
                  <a:schemeClr val="bg1"/>
                </a:solidFill>
                <a:latin typeface="Arial" pitchFamily="34" charset="0"/>
              </a:rPr>
              <a:t> des résultats, qualifiés de ‘mauvais’</a:t>
            </a:r>
          </a:p>
          <a:p>
            <a:pPr lvl="1" algn="l">
              <a:spcBef>
                <a:spcPct val="0"/>
              </a:spcBef>
              <a:buFont typeface="Wingdings" pitchFamily="2" charset="2"/>
              <a:buChar char="Ø"/>
            </a:pPr>
            <a:r>
              <a:rPr lang="fr-FR" sz="1600" b="0">
                <a:solidFill>
                  <a:schemeClr val="bg1"/>
                </a:solidFill>
                <a:latin typeface="Arial" pitchFamily="34" charset="0"/>
              </a:rPr>
              <a:t>« </a:t>
            </a:r>
            <a:r>
              <a:rPr lang="fr-FR" sz="1600" i="1">
                <a:solidFill>
                  <a:schemeClr val="bg1"/>
                </a:solidFill>
                <a:latin typeface="Arial" pitchFamily="34" charset="0"/>
              </a:rPr>
              <a:t>Mauvais résultats</a:t>
            </a:r>
            <a:r>
              <a:rPr lang="fr-FR" sz="1600" b="0" i="1">
                <a:solidFill>
                  <a:schemeClr val="bg1"/>
                </a:solidFill>
                <a:latin typeface="Arial" pitchFamily="34" charset="0"/>
              </a:rPr>
              <a:t> pour Nice Côte d’Azur [-] Une cascade de </a:t>
            </a:r>
            <a:r>
              <a:rPr lang="fr-FR" sz="1600" i="1">
                <a:solidFill>
                  <a:schemeClr val="bg1"/>
                </a:solidFill>
                <a:latin typeface="Arial" pitchFamily="34" charset="0"/>
              </a:rPr>
              <a:t>mauvaises nouvelles</a:t>
            </a:r>
            <a:r>
              <a:rPr lang="fr-FR" sz="1600" b="0" i="1">
                <a:solidFill>
                  <a:schemeClr val="bg1"/>
                </a:solidFill>
                <a:latin typeface="Arial" pitchFamily="34" charset="0"/>
              </a:rPr>
              <a:t> d’autant plus malvenue que l’aéroport venait tout juste de se doter des nouvelles infrastructures du Terminal 2 </a:t>
            </a:r>
            <a:r>
              <a:rPr lang="fr-FR" sz="1600" b="0">
                <a:solidFill>
                  <a:schemeClr val="bg1"/>
                </a:solidFill>
                <a:latin typeface="Arial" pitchFamily="34" charset="0"/>
              </a:rPr>
              <a:t>» (Monaco Hebdo le 15/01/04)</a:t>
            </a:r>
          </a:p>
          <a:p>
            <a:pPr algn="l">
              <a:lnSpc>
                <a:spcPct val="40000"/>
              </a:lnSpc>
              <a:spcBef>
                <a:spcPct val="0"/>
              </a:spcBef>
            </a:pPr>
            <a:endParaRPr lang="fr-FR" sz="1600" b="0">
              <a:solidFill>
                <a:schemeClr val="bg1"/>
              </a:solidFill>
              <a:latin typeface="Arial" pitchFamily="34" charset="0"/>
            </a:endParaRPr>
          </a:p>
          <a:p>
            <a:pPr algn="l">
              <a:spcBef>
                <a:spcPct val="0"/>
              </a:spcBef>
            </a:pPr>
            <a:r>
              <a:rPr lang="fr-FR" sz="1600" b="0">
                <a:solidFill>
                  <a:schemeClr val="bg1"/>
                </a:solidFill>
                <a:latin typeface="Arial" pitchFamily="34" charset="0"/>
              </a:rPr>
              <a:t>Il semble donc que lorsque le journaliste mentionne la direction de l’Aéroport comme source des informations, </a:t>
            </a:r>
            <a:r>
              <a:rPr lang="fr-FR" sz="1600">
                <a:solidFill>
                  <a:schemeClr val="bg1"/>
                </a:solidFill>
                <a:latin typeface="Arial" pitchFamily="34" charset="0"/>
              </a:rPr>
              <a:t>il reste factuel</a:t>
            </a:r>
            <a:r>
              <a:rPr lang="fr-FR" sz="1600" b="0">
                <a:solidFill>
                  <a:schemeClr val="bg1"/>
                </a:solidFill>
                <a:latin typeface="Arial" pitchFamily="34" charset="0"/>
              </a:rPr>
              <a:t>. Ici, le fait que la presse se réapproprie le discours </a:t>
            </a:r>
            <a:r>
              <a:rPr lang="fr-FR" sz="1600">
                <a:solidFill>
                  <a:schemeClr val="bg1"/>
                </a:solidFill>
                <a:latin typeface="Arial" pitchFamily="34" charset="0"/>
              </a:rPr>
              <a:t>permet d’avoir des prises de positions</a:t>
            </a:r>
            <a:r>
              <a:rPr lang="fr-FR" sz="1600" b="0">
                <a:solidFill>
                  <a:schemeClr val="bg1"/>
                </a:solidFill>
                <a:latin typeface="Arial" pitchFamily="34" charset="0"/>
              </a:rPr>
              <a:t>, qu’elles soient favorables ou non.</a:t>
            </a:r>
          </a:p>
        </p:txBody>
      </p:sp>
      <p:sp>
        <p:nvSpPr>
          <p:cNvPr id="247811" name="Text Box 3"/>
          <p:cNvSpPr txBox="1">
            <a:spLocks noChangeArrowheads="1"/>
          </p:cNvSpPr>
          <p:nvPr/>
        </p:nvSpPr>
        <p:spPr bwMode="auto">
          <a:xfrm>
            <a:off x="304800" y="628650"/>
            <a:ext cx="8839200" cy="366713"/>
          </a:xfrm>
          <a:prstGeom prst="rect">
            <a:avLst/>
          </a:prstGeom>
          <a:noFill/>
          <a:ln w="9525">
            <a:noFill/>
            <a:miter lim="800000"/>
            <a:headEnd/>
            <a:tailEnd/>
          </a:ln>
        </p:spPr>
        <p:txBody>
          <a:bodyPr>
            <a:spAutoFit/>
          </a:bodyPr>
          <a:lstStyle/>
          <a:p>
            <a:pPr algn="just">
              <a:spcBef>
                <a:spcPct val="0"/>
              </a:spcBef>
            </a:pPr>
            <a:r>
              <a:rPr lang="fr-FR" sz="1800">
                <a:latin typeface="Arial" pitchFamily="34" charset="0"/>
              </a:rPr>
              <a:t>4</a:t>
            </a:r>
            <a:r>
              <a:rPr lang="fr-FR" sz="1800">
                <a:solidFill>
                  <a:schemeClr val="bg1"/>
                </a:solidFill>
                <a:latin typeface="Arial" pitchFamily="34" charset="0"/>
              </a:rPr>
              <a:t>. Les informations présentes hors communiqué.</a:t>
            </a:r>
          </a:p>
        </p:txBody>
      </p:sp>
      <p:sp>
        <p:nvSpPr>
          <p:cNvPr id="247812" name="Text Box 4"/>
          <p:cNvSpPr txBox="1">
            <a:spLocks noChangeArrowheads="1"/>
          </p:cNvSpPr>
          <p:nvPr/>
        </p:nvSpPr>
        <p:spPr bwMode="auto">
          <a:xfrm>
            <a:off x="508000" y="1219200"/>
            <a:ext cx="8077200" cy="336550"/>
          </a:xfrm>
          <a:prstGeom prst="rect">
            <a:avLst/>
          </a:prstGeom>
          <a:noFill/>
          <a:ln w="9525">
            <a:noFill/>
            <a:miter lim="800000"/>
            <a:headEnd/>
            <a:tailEnd/>
          </a:ln>
        </p:spPr>
        <p:txBody>
          <a:bodyPr>
            <a:spAutoFit/>
          </a:bodyPr>
          <a:lstStyle/>
          <a:p>
            <a:pPr>
              <a:spcBef>
                <a:spcPct val="0"/>
              </a:spcBef>
            </a:pPr>
            <a:r>
              <a:rPr lang="fr-FR" sz="1600">
                <a:solidFill>
                  <a:schemeClr val="bg1"/>
                </a:solidFill>
                <a:latin typeface="Arial" pitchFamily="34" charset="0"/>
              </a:rPr>
              <a:t>4.3 Les expressions qualifiantes</a:t>
            </a:r>
          </a:p>
        </p:txBody>
      </p:sp>
      <p:sp>
        <p:nvSpPr>
          <p:cNvPr id="247813" name="Rectangle 5"/>
          <p:cNvSpPr>
            <a:spLocks noChangeArrowheads="1"/>
          </p:cNvSpPr>
          <p:nvPr/>
        </p:nvSpPr>
        <p:spPr bwMode="auto">
          <a:xfrm>
            <a:off x="304800" y="171450"/>
            <a:ext cx="8534400" cy="285750"/>
          </a:xfrm>
          <a:prstGeom prst="rect">
            <a:avLst/>
          </a:prstGeom>
          <a:solidFill>
            <a:srgbClr val="000080"/>
          </a:solidFill>
          <a:ln w="9525">
            <a:noFill/>
            <a:miter lim="800000"/>
            <a:headEnd/>
            <a:tailEnd/>
          </a:ln>
        </p:spPr>
        <p:txBody>
          <a:bodyPr wrap="none" anchor="ctr"/>
          <a:lstStyle/>
          <a:p>
            <a:pPr>
              <a:spcBef>
                <a:spcPct val="0"/>
              </a:spcBef>
            </a:pPr>
            <a:r>
              <a:rPr lang="fr-FR" sz="1200">
                <a:latin typeface="Arial" pitchFamily="34" charset="0"/>
              </a:rPr>
              <a:t>						message émis-message repris</a:t>
            </a:r>
          </a:p>
        </p:txBody>
      </p:sp>
      <p:sp>
        <p:nvSpPr>
          <p:cNvPr id="6" name="Espace réservé du numéro de diapositive 5"/>
          <p:cNvSpPr>
            <a:spLocks noGrp="1"/>
          </p:cNvSpPr>
          <p:nvPr>
            <p:ph type="sldNum" sz="quarter" idx="12"/>
          </p:nvPr>
        </p:nvSpPr>
        <p:spPr/>
        <p:txBody>
          <a:bodyPr/>
          <a:lstStyle/>
          <a:p>
            <a:pPr>
              <a:defRPr/>
            </a:pPr>
            <a:fld id="{0C562DD5-AB3E-408D-993A-1756AEA75B50}" type="slidenum">
              <a:rPr lang="fr-FR" smtClean="0"/>
              <a:pPr>
                <a:defRPr/>
              </a:pPr>
              <a:t>249</a:t>
            </a:fld>
            <a:endParaRPr lang="fr-F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395288" y="1447800"/>
            <a:ext cx="8672512" cy="2443163"/>
          </a:xfrm>
          <a:prstGeom prst="rect">
            <a:avLst/>
          </a:prstGeom>
          <a:noFill/>
          <a:ln w="9525">
            <a:noFill/>
            <a:miter lim="800000"/>
            <a:headEnd/>
            <a:tailEnd/>
          </a:ln>
        </p:spPr>
        <p:txBody>
          <a:bodyPr>
            <a:spAutoFit/>
          </a:bodyPr>
          <a:lstStyle/>
          <a:p>
            <a:pPr algn="l">
              <a:buClr>
                <a:schemeClr val="hlink"/>
              </a:buClr>
              <a:buSzPct val="60000"/>
              <a:buFont typeface="Wingdings" pitchFamily="2" charset="2"/>
              <a:buNone/>
            </a:pPr>
            <a:r>
              <a:rPr lang="fr-FR" b="0">
                <a:latin typeface="Arial" pitchFamily="34" charset="0"/>
              </a:rPr>
              <a:t>Ce que dit l’entreprise sur elle même</a:t>
            </a:r>
          </a:p>
          <a:p>
            <a:pPr algn="l">
              <a:buClr>
                <a:schemeClr val="hlink"/>
              </a:buClr>
              <a:buSzPct val="60000"/>
              <a:buFont typeface="Wingdings" pitchFamily="2" charset="2"/>
              <a:buNone/>
            </a:pPr>
            <a:r>
              <a:rPr lang="fr-FR" b="0">
                <a:latin typeface="Arial" pitchFamily="34" charset="0"/>
              </a:rPr>
              <a:t>Ce qu’elle fait</a:t>
            </a:r>
          </a:p>
          <a:p>
            <a:pPr algn="l">
              <a:buClr>
                <a:schemeClr val="hlink"/>
              </a:buClr>
              <a:buSzPct val="60000"/>
              <a:buFont typeface="Wingdings" pitchFamily="2" charset="2"/>
              <a:buNone/>
            </a:pPr>
            <a:r>
              <a:rPr lang="fr-FR" b="0">
                <a:latin typeface="Arial" pitchFamily="34" charset="0"/>
              </a:rPr>
              <a:t>Comment elle le fait</a:t>
            </a:r>
          </a:p>
          <a:p>
            <a:pPr algn="l">
              <a:buClr>
                <a:schemeClr val="hlink"/>
              </a:buClr>
              <a:buSzPct val="60000"/>
              <a:buFont typeface="Wingdings" pitchFamily="2" charset="2"/>
              <a:buNone/>
            </a:pPr>
            <a:r>
              <a:rPr lang="fr-FR" b="0">
                <a:latin typeface="Arial" pitchFamily="34" charset="0"/>
              </a:rPr>
              <a:t>Quelle contribution sociétale</a:t>
            </a:r>
          </a:p>
        </p:txBody>
      </p:sp>
      <p:sp>
        <p:nvSpPr>
          <p:cNvPr id="40963" name="Rectangle 3"/>
          <p:cNvSpPr>
            <a:spLocks noGrp="1" noChangeArrowheads="1"/>
          </p:cNvSpPr>
          <p:nvPr>
            <p:ph type="title"/>
          </p:nvPr>
        </p:nvSpPr>
        <p:spPr>
          <a:xfrm>
            <a:off x="971550" y="0"/>
            <a:ext cx="7848600" cy="603250"/>
          </a:xfrm>
        </p:spPr>
        <p:txBody>
          <a:bodyPr/>
          <a:lstStyle/>
          <a:p>
            <a:pPr eaLnBrk="1" hangingPunct="1"/>
            <a:r>
              <a:rPr lang="fr-FR" smtClean="0">
                <a:solidFill>
                  <a:schemeClr val="bg1"/>
                </a:solidFill>
              </a:rPr>
              <a:t>Communication</a:t>
            </a:r>
          </a:p>
        </p:txBody>
      </p:sp>
      <p:sp>
        <p:nvSpPr>
          <p:cNvPr id="40964" name="Rectangle 4"/>
          <p:cNvSpPr>
            <a:spLocks noChangeArrowheads="1"/>
          </p:cNvSpPr>
          <p:nvPr/>
        </p:nvSpPr>
        <p:spPr bwMode="auto">
          <a:xfrm>
            <a:off x="163513" y="5229225"/>
            <a:ext cx="8980487" cy="366713"/>
          </a:xfrm>
          <a:prstGeom prst="rect">
            <a:avLst/>
          </a:prstGeom>
          <a:noFill/>
          <a:ln w="12700">
            <a:noFill/>
            <a:miter lim="800000"/>
            <a:headEnd/>
            <a:tailEnd/>
          </a:ln>
        </p:spPr>
        <p:txBody>
          <a:bodyPr>
            <a:spAutoFit/>
          </a:bodyPr>
          <a:lstStyle/>
          <a:p>
            <a:pPr>
              <a:spcBef>
                <a:spcPct val="20000"/>
              </a:spcBef>
              <a:buClr>
                <a:schemeClr val="hlink"/>
              </a:buClr>
              <a:buSzPct val="60000"/>
              <a:buFont typeface="Wingdings" pitchFamily="2" charset="2"/>
              <a:buChar char="n"/>
            </a:pPr>
            <a:r>
              <a:rPr lang="fr-FR" sz="1800" b="0"/>
              <a:t>Ossard 1999 cf T.Libaert  La communication la nouvelle donne p141</a:t>
            </a:r>
          </a:p>
        </p:txBody>
      </p:sp>
      <p:sp>
        <p:nvSpPr>
          <p:cNvPr id="5" name="Espace réservé du numéro de diapositive 4"/>
          <p:cNvSpPr>
            <a:spLocks noGrp="1"/>
          </p:cNvSpPr>
          <p:nvPr>
            <p:ph type="sldNum" sz="quarter" idx="12"/>
          </p:nvPr>
        </p:nvSpPr>
        <p:spPr/>
        <p:txBody>
          <a:bodyPr/>
          <a:lstStyle/>
          <a:p>
            <a:pPr>
              <a:defRPr/>
            </a:pPr>
            <a:fld id="{BF75F506-0D46-4657-AE21-7D6A950C5764}" type="slidenum">
              <a:rPr lang="fr-FR" smtClean="0"/>
              <a:pPr>
                <a:defRPr/>
              </a:pPr>
              <a:t>25</a:t>
            </a:fld>
            <a:endParaRPr lang="fr-FR"/>
          </a:p>
        </p:txBody>
      </p:sp>
    </p:spTree>
  </p:cSld>
  <p:clrMapOvr>
    <a:masterClrMapping/>
  </p:clrMapOvr>
  <p:transition>
    <p:cut/>
  </p:transition>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8834" name="Text Box 2"/>
          <p:cNvSpPr txBox="1">
            <a:spLocks noChangeArrowheads="1"/>
          </p:cNvSpPr>
          <p:nvPr/>
        </p:nvSpPr>
        <p:spPr bwMode="auto">
          <a:xfrm>
            <a:off x="304800" y="1066800"/>
            <a:ext cx="8458200" cy="5008563"/>
          </a:xfrm>
          <a:prstGeom prst="rect">
            <a:avLst/>
          </a:prstGeom>
          <a:solidFill>
            <a:schemeClr val="accent1"/>
          </a:solidFill>
          <a:ln w="9525">
            <a:noFill/>
            <a:miter lim="800000"/>
            <a:headEnd/>
            <a:tailEnd/>
          </a:ln>
        </p:spPr>
        <p:txBody>
          <a:bodyPr>
            <a:spAutoFit/>
          </a:bodyPr>
          <a:lstStyle/>
          <a:p>
            <a:pPr algn="just">
              <a:spcBef>
                <a:spcPct val="0"/>
              </a:spcBef>
            </a:pPr>
            <a:r>
              <a:rPr lang="fr-FR" sz="1500" b="0">
                <a:solidFill>
                  <a:schemeClr val="bg1"/>
                </a:solidFill>
                <a:latin typeface="Arial" pitchFamily="34" charset="0"/>
              </a:rPr>
              <a:t>Parmi les 35 informations relevées dans le communiqué de presse on a pu constater que 32 informations ont été utilisées dans les 20 retombées du mois de janvier.</a:t>
            </a:r>
          </a:p>
          <a:p>
            <a:pPr algn="just">
              <a:lnSpc>
                <a:spcPct val="30000"/>
              </a:lnSpc>
              <a:spcBef>
                <a:spcPct val="0"/>
              </a:spcBef>
            </a:pPr>
            <a:endParaRPr lang="fr-FR" sz="1500" b="0">
              <a:solidFill>
                <a:schemeClr val="bg1"/>
              </a:solidFill>
              <a:latin typeface="Arial" pitchFamily="34" charset="0"/>
            </a:endParaRPr>
          </a:p>
          <a:p>
            <a:pPr algn="just">
              <a:spcBef>
                <a:spcPct val="0"/>
              </a:spcBef>
            </a:pPr>
            <a:r>
              <a:rPr lang="fr-FR" sz="1500" b="0">
                <a:solidFill>
                  <a:schemeClr val="bg1"/>
                </a:solidFill>
                <a:latin typeface="Arial" pitchFamily="34" charset="0"/>
              </a:rPr>
              <a:t>Selon les supports, les informations du communiqué « Bilan de l’année 2003 » n’ont pas été reprises de la même façon. Le taux de reprise moyen est de 8,3 informations par article soit 24% des messages. On a pu observer que les informations chiffrées ont été plus largement reprises par la presse (33% d’informations chiffrées par article) que les informations stratégiques (20%).</a:t>
            </a:r>
          </a:p>
          <a:p>
            <a:pPr algn="just">
              <a:lnSpc>
                <a:spcPct val="50000"/>
              </a:lnSpc>
              <a:spcBef>
                <a:spcPct val="0"/>
              </a:spcBef>
            </a:pPr>
            <a:endParaRPr lang="fr-FR" sz="1500" b="0">
              <a:solidFill>
                <a:schemeClr val="bg1"/>
              </a:solidFill>
              <a:latin typeface="Arial" pitchFamily="34" charset="0"/>
            </a:endParaRPr>
          </a:p>
          <a:p>
            <a:pPr algn="just">
              <a:spcBef>
                <a:spcPct val="0"/>
              </a:spcBef>
            </a:pPr>
            <a:r>
              <a:rPr lang="fr-FR" sz="1500" b="0">
                <a:solidFill>
                  <a:schemeClr val="bg1"/>
                </a:solidFill>
                <a:latin typeface="Arial" pitchFamily="34" charset="0"/>
              </a:rPr>
              <a:t>De plus, certains supports ont repris peu d’informations tandis que d’autres ont utilisé jusqu’à 77% du communiqué de presse. Parmi les messages utilisés, il y a encore une fois, une différence entre les données chiffrées et stratégiques. Les informations internationales sont plus souvent traitées par le biais de messages chiffrés, tandis qu’on retrouve plus d’informations nationales via des messages stratégiques.</a:t>
            </a:r>
          </a:p>
          <a:p>
            <a:pPr algn="just">
              <a:lnSpc>
                <a:spcPct val="50000"/>
              </a:lnSpc>
              <a:spcBef>
                <a:spcPct val="0"/>
              </a:spcBef>
            </a:pPr>
            <a:endParaRPr lang="fr-FR" sz="1500" b="0">
              <a:solidFill>
                <a:schemeClr val="bg1"/>
              </a:solidFill>
              <a:latin typeface="Arial" pitchFamily="34" charset="0"/>
            </a:endParaRPr>
          </a:p>
          <a:p>
            <a:pPr algn="just">
              <a:spcBef>
                <a:spcPct val="0"/>
              </a:spcBef>
            </a:pPr>
            <a:r>
              <a:rPr lang="fr-FR" sz="1500" b="0">
                <a:solidFill>
                  <a:schemeClr val="bg1"/>
                </a:solidFill>
                <a:latin typeface="Arial" pitchFamily="34" charset="0"/>
              </a:rPr>
              <a:t>On a également pu observer que la majorité des supports s’est réappropriée les informations du communiqué en omettant de citer l’Aéroport de Nice comme source (55%). </a:t>
            </a:r>
          </a:p>
          <a:p>
            <a:pPr algn="just">
              <a:lnSpc>
                <a:spcPct val="50000"/>
              </a:lnSpc>
              <a:spcBef>
                <a:spcPct val="0"/>
              </a:spcBef>
            </a:pPr>
            <a:endParaRPr lang="fr-FR" sz="1500" b="0">
              <a:solidFill>
                <a:schemeClr val="bg1"/>
              </a:solidFill>
              <a:latin typeface="Arial" pitchFamily="34" charset="0"/>
            </a:endParaRPr>
          </a:p>
          <a:p>
            <a:pPr algn="just">
              <a:spcBef>
                <a:spcPct val="0"/>
              </a:spcBef>
            </a:pPr>
            <a:r>
              <a:rPr lang="fr-FR" sz="1500" b="0">
                <a:solidFill>
                  <a:schemeClr val="bg1"/>
                </a:solidFill>
                <a:latin typeface="Arial" pitchFamily="34" charset="0"/>
              </a:rPr>
              <a:t>Pourtant, de nombreux articles (65%) sont allés plus loin en complétant l’information donnée par le communiqué ou en la mettant en perspective. Les journalistes ont restitué l’information donnée grâce au communiqué en évoquant les bilans précédents ou les projets à venir.</a:t>
            </a:r>
          </a:p>
          <a:p>
            <a:pPr algn="just">
              <a:lnSpc>
                <a:spcPct val="50000"/>
              </a:lnSpc>
              <a:spcBef>
                <a:spcPct val="0"/>
              </a:spcBef>
            </a:pPr>
            <a:endParaRPr lang="fr-FR" sz="1500" b="0">
              <a:solidFill>
                <a:schemeClr val="bg1"/>
              </a:solidFill>
              <a:latin typeface="Arial" pitchFamily="34" charset="0"/>
            </a:endParaRPr>
          </a:p>
          <a:p>
            <a:pPr algn="just">
              <a:spcBef>
                <a:spcPct val="0"/>
              </a:spcBef>
            </a:pPr>
            <a:r>
              <a:rPr lang="fr-FR" sz="1500" b="0">
                <a:solidFill>
                  <a:schemeClr val="bg1"/>
                </a:solidFill>
                <a:latin typeface="Arial" pitchFamily="34" charset="0"/>
              </a:rPr>
              <a:t>Enfin, même si dans une grande majorité les journalistes ne citent pas leur source, le communiqué est compris et utilisé fidèlement. L’information est donc bien transmise, il n’y a pas d’erreurs et lorsque les journalistes prennent position ils ne transforment pas l’information.</a:t>
            </a:r>
          </a:p>
        </p:txBody>
      </p:sp>
      <p:sp>
        <p:nvSpPr>
          <p:cNvPr id="218115" name="Text Box 3"/>
          <p:cNvSpPr txBox="1">
            <a:spLocks noChangeArrowheads="1"/>
          </p:cNvSpPr>
          <p:nvPr/>
        </p:nvSpPr>
        <p:spPr bwMode="auto">
          <a:xfrm>
            <a:off x="1258888" y="765175"/>
            <a:ext cx="5400675" cy="368300"/>
          </a:xfrm>
          <a:prstGeom prst="rect">
            <a:avLst/>
          </a:prstGeom>
          <a:noFill/>
          <a:ln w="9525">
            <a:noFill/>
            <a:miter lim="800000"/>
            <a:headEnd/>
            <a:tailEnd/>
          </a:ln>
        </p:spPr>
        <p:txBody>
          <a:bodyPr>
            <a:spAutoFit/>
          </a:bodyPr>
          <a:lstStyle/>
          <a:p>
            <a:pPr algn="l">
              <a:spcBef>
                <a:spcPct val="0"/>
              </a:spcBef>
              <a:defRPr/>
            </a:pPr>
            <a:r>
              <a:rPr lang="fr-FR" sz="1800" dirty="0">
                <a:solidFill>
                  <a:schemeClr val="accent3"/>
                </a:solidFill>
                <a:latin typeface="Arial" pitchFamily="34" charset="0"/>
              </a:rPr>
              <a:t>CONCLUSION</a:t>
            </a:r>
          </a:p>
        </p:txBody>
      </p:sp>
      <p:sp>
        <p:nvSpPr>
          <p:cNvPr id="248836" name="Rectangle 4"/>
          <p:cNvSpPr>
            <a:spLocks noChangeArrowheads="1"/>
          </p:cNvSpPr>
          <p:nvPr/>
        </p:nvSpPr>
        <p:spPr bwMode="auto">
          <a:xfrm>
            <a:off x="304800" y="171450"/>
            <a:ext cx="8534400" cy="285750"/>
          </a:xfrm>
          <a:prstGeom prst="rect">
            <a:avLst/>
          </a:prstGeom>
          <a:solidFill>
            <a:srgbClr val="000080"/>
          </a:solidFill>
          <a:ln w="9525">
            <a:noFill/>
            <a:miter lim="800000"/>
            <a:headEnd/>
            <a:tailEnd/>
          </a:ln>
        </p:spPr>
        <p:txBody>
          <a:bodyPr wrap="none" anchor="ctr"/>
          <a:lstStyle/>
          <a:p>
            <a:pPr>
              <a:spcBef>
                <a:spcPct val="0"/>
              </a:spcBef>
            </a:pPr>
            <a:r>
              <a:rPr lang="fr-FR" sz="1200">
                <a:latin typeface="Arial" pitchFamily="34" charset="0"/>
              </a:rPr>
              <a:t>						message émis-message repris</a:t>
            </a:r>
          </a:p>
        </p:txBody>
      </p:sp>
      <p:sp>
        <p:nvSpPr>
          <p:cNvPr id="5" name="Espace réservé du numéro de diapositive 4"/>
          <p:cNvSpPr>
            <a:spLocks noGrp="1"/>
          </p:cNvSpPr>
          <p:nvPr>
            <p:ph type="sldNum" sz="quarter" idx="12"/>
          </p:nvPr>
        </p:nvSpPr>
        <p:spPr/>
        <p:txBody>
          <a:bodyPr/>
          <a:lstStyle/>
          <a:p>
            <a:pPr>
              <a:defRPr/>
            </a:pPr>
            <a:fld id="{0C562DD5-AB3E-408D-993A-1756AEA75B50}" type="slidenum">
              <a:rPr lang="fr-FR" smtClean="0"/>
              <a:pPr>
                <a:defRPr/>
              </a:pPr>
              <a:t>250</a:t>
            </a:fld>
            <a:endParaRPr lang="fr-FR"/>
          </a:p>
        </p:txBody>
      </p:sp>
    </p:spTree>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1403350" y="0"/>
            <a:ext cx="6096000" cy="646113"/>
          </a:xfrm>
        </p:spPr>
        <p:txBody>
          <a:bodyPr/>
          <a:lstStyle/>
          <a:p>
            <a:pPr eaLnBrk="1" hangingPunct="1"/>
            <a:r>
              <a:rPr lang="fr-FR" smtClean="0">
                <a:solidFill>
                  <a:schemeClr val="bg1"/>
                </a:solidFill>
              </a:rPr>
              <a:t>L’attaché de Presse</a:t>
            </a:r>
          </a:p>
        </p:txBody>
      </p:sp>
      <p:sp>
        <p:nvSpPr>
          <p:cNvPr id="249859" name="Rectangle 3"/>
          <p:cNvSpPr>
            <a:spLocks noGrp="1" noChangeArrowheads="1"/>
          </p:cNvSpPr>
          <p:nvPr>
            <p:ph sz="quarter" idx="1"/>
          </p:nvPr>
        </p:nvSpPr>
        <p:spPr>
          <a:xfrm>
            <a:off x="301625" y="1527175"/>
            <a:ext cx="8504238" cy="4572000"/>
          </a:xfrm>
        </p:spPr>
        <p:txBody>
          <a:bodyPr/>
          <a:lstStyle/>
          <a:p>
            <a:pPr eaLnBrk="1" hangingPunct="1"/>
            <a:r>
              <a:rPr lang="fr-FR" smtClean="0"/>
              <a:t>Compétences</a:t>
            </a:r>
          </a:p>
          <a:p>
            <a:pPr eaLnBrk="1" hangingPunct="1"/>
            <a:r>
              <a:rPr lang="fr-FR" smtClean="0"/>
              <a:t>Ethique et déontologie</a:t>
            </a:r>
          </a:p>
          <a:p>
            <a:pPr eaLnBrk="1" hangingPunct="1"/>
            <a:endParaRPr lang="fr-FR" smtClean="0"/>
          </a:p>
          <a:p>
            <a:pPr eaLnBrk="1" hangingPunct="1"/>
            <a:endParaRPr lang="fr-FR" smtClean="0"/>
          </a:p>
        </p:txBody>
      </p:sp>
      <p:sp>
        <p:nvSpPr>
          <p:cNvPr id="4" name="Espace réservé du numéro de diapositive 3"/>
          <p:cNvSpPr>
            <a:spLocks noGrp="1"/>
          </p:cNvSpPr>
          <p:nvPr>
            <p:ph type="sldNum" sz="quarter" idx="12"/>
          </p:nvPr>
        </p:nvSpPr>
        <p:spPr/>
        <p:txBody>
          <a:bodyPr/>
          <a:lstStyle/>
          <a:p>
            <a:pPr>
              <a:defRPr/>
            </a:pPr>
            <a:fld id="{BF75F506-0D46-4657-AE21-7D6A950C5764}" type="slidenum">
              <a:rPr lang="fr-FR" smtClean="0"/>
              <a:pPr>
                <a:defRPr/>
              </a:pPr>
              <a:t>251</a:t>
            </a:fld>
            <a:endParaRPr lang="fr-FR"/>
          </a:p>
        </p:txBody>
      </p:sp>
    </p:spTree>
  </p:cSld>
  <p:clrMapOvr>
    <a:masterClrMapping/>
  </p:clrMapOvr>
  <p:transition>
    <p:cut/>
  </p:transition>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539750" y="0"/>
            <a:ext cx="8059738" cy="620713"/>
          </a:xfrm>
        </p:spPr>
        <p:txBody>
          <a:bodyPr/>
          <a:lstStyle/>
          <a:p>
            <a:pPr eaLnBrk="1" hangingPunct="1"/>
            <a:r>
              <a:rPr lang="fr-FR" b="1" smtClean="0">
                <a:solidFill>
                  <a:schemeClr val="bg1"/>
                </a:solidFill>
              </a:rPr>
              <a:t>Attaché de presse ou agence de presse ?</a:t>
            </a:r>
          </a:p>
        </p:txBody>
      </p:sp>
      <p:sp>
        <p:nvSpPr>
          <p:cNvPr id="250883" name="Rectangle 3"/>
          <p:cNvSpPr>
            <a:spLocks noGrp="1" noChangeArrowheads="1"/>
          </p:cNvSpPr>
          <p:nvPr>
            <p:ph sz="quarter" idx="1"/>
          </p:nvPr>
        </p:nvSpPr>
        <p:spPr>
          <a:xfrm>
            <a:off x="1116013" y="2492375"/>
            <a:ext cx="6096000" cy="3352800"/>
          </a:xfrm>
        </p:spPr>
        <p:txBody>
          <a:bodyPr/>
          <a:lstStyle/>
          <a:p>
            <a:pPr eaLnBrk="1" hangingPunct="1"/>
            <a:r>
              <a:rPr lang="fr-FR" smtClean="0"/>
              <a:t>Analyse coûts avantages</a:t>
            </a:r>
          </a:p>
          <a:p>
            <a:pPr eaLnBrk="1" hangingPunct="1"/>
            <a:r>
              <a:rPr lang="fr-FR" smtClean="0"/>
              <a:t>Les limites de la sous-traitance</a:t>
            </a:r>
          </a:p>
          <a:p>
            <a:pPr eaLnBrk="1" hangingPunct="1"/>
            <a:endParaRPr lang="fr-FR" smtClean="0"/>
          </a:p>
          <a:p>
            <a:pPr eaLnBrk="1" hangingPunct="1"/>
            <a:endParaRPr lang="fr-FR" smtClean="0"/>
          </a:p>
        </p:txBody>
      </p:sp>
      <p:sp>
        <p:nvSpPr>
          <p:cNvPr id="4" name="Espace réservé du numéro de diapositive 3"/>
          <p:cNvSpPr>
            <a:spLocks noGrp="1"/>
          </p:cNvSpPr>
          <p:nvPr>
            <p:ph type="sldNum" sz="quarter" idx="12"/>
          </p:nvPr>
        </p:nvSpPr>
        <p:spPr/>
        <p:txBody>
          <a:bodyPr/>
          <a:lstStyle/>
          <a:p>
            <a:pPr>
              <a:defRPr/>
            </a:pPr>
            <a:fld id="{BF75F506-0D46-4657-AE21-7D6A950C5764}" type="slidenum">
              <a:rPr lang="fr-FR" smtClean="0"/>
              <a:pPr>
                <a:defRPr/>
              </a:pPr>
              <a:t>252</a:t>
            </a:fld>
            <a:endParaRPr lang="fr-FR"/>
          </a:p>
        </p:txBody>
      </p:sp>
    </p:spTree>
  </p:cSld>
  <p:clrMapOvr>
    <a:masterClrMapping/>
  </p:clrMapOvr>
  <p:transition>
    <p:cut/>
  </p:transition>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609600" y="457200"/>
            <a:ext cx="8288338" cy="1293813"/>
          </a:xfrm>
        </p:spPr>
        <p:txBody>
          <a:bodyPr>
            <a:normAutofit fontScale="90000"/>
          </a:bodyPr>
          <a:lstStyle/>
          <a:p>
            <a:pPr eaLnBrk="1" fontAlgn="auto" hangingPunct="1">
              <a:spcAft>
                <a:spcPts val="0"/>
              </a:spcAft>
              <a:defRPr/>
            </a:pPr>
            <a:r>
              <a:rPr lang="fr-FR" dirty="0" smtClean="0">
                <a:solidFill>
                  <a:schemeClr val="accent3"/>
                </a:solidFill>
              </a:rPr>
              <a:t>NTIC et sites Web</a:t>
            </a:r>
            <a:br>
              <a:rPr lang="fr-FR" dirty="0" smtClean="0">
                <a:solidFill>
                  <a:schemeClr val="accent3"/>
                </a:solidFill>
              </a:rPr>
            </a:br>
            <a:r>
              <a:rPr lang="fr-FR" sz="3600" dirty="0" smtClean="0">
                <a:solidFill>
                  <a:schemeClr val="accent3"/>
                </a:solidFill>
              </a:rPr>
              <a:t>des outils déclinables au service de la </a:t>
            </a:r>
            <a:r>
              <a:rPr lang="fr-FR" sz="3600" dirty="0" err="1" smtClean="0">
                <a:solidFill>
                  <a:schemeClr val="accent3"/>
                </a:solidFill>
              </a:rPr>
              <a:t>com</a:t>
            </a:r>
            <a:endParaRPr lang="fr-FR" sz="3600" dirty="0" smtClean="0">
              <a:solidFill>
                <a:schemeClr val="accent3"/>
              </a:solidFill>
            </a:endParaRPr>
          </a:p>
        </p:txBody>
      </p:sp>
      <p:sp>
        <p:nvSpPr>
          <p:cNvPr id="251907" name="Rectangle 3"/>
          <p:cNvSpPr>
            <a:spLocks noGrp="1" noChangeArrowheads="1"/>
          </p:cNvSpPr>
          <p:nvPr>
            <p:ph sz="quarter" idx="1"/>
          </p:nvPr>
        </p:nvSpPr>
        <p:spPr>
          <a:xfrm>
            <a:off x="1295400" y="1905000"/>
            <a:ext cx="7848600" cy="4114800"/>
          </a:xfrm>
        </p:spPr>
        <p:txBody>
          <a:bodyPr/>
          <a:lstStyle/>
          <a:p>
            <a:pPr eaLnBrk="1" hangingPunct="1">
              <a:lnSpc>
                <a:spcPct val="90000"/>
              </a:lnSpc>
              <a:buFont typeface="Wingdings" pitchFamily="2" charset="2"/>
              <a:buChar char="q"/>
            </a:pPr>
            <a:r>
              <a:rPr lang="fr-FR" sz="3600" smtClean="0"/>
              <a:t>Intranet et com interne</a:t>
            </a:r>
          </a:p>
          <a:p>
            <a:pPr eaLnBrk="1" hangingPunct="1">
              <a:lnSpc>
                <a:spcPct val="90000"/>
              </a:lnSpc>
            </a:pPr>
            <a:r>
              <a:rPr lang="fr-FR" smtClean="0"/>
              <a:t>Problématique</a:t>
            </a:r>
            <a:br>
              <a:rPr lang="fr-FR" smtClean="0"/>
            </a:br>
            <a:r>
              <a:rPr lang="fr-FR" sz="2400" smtClean="0"/>
              <a:t>Informer / Influencer</a:t>
            </a:r>
          </a:p>
          <a:p>
            <a:pPr eaLnBrk="1" hangingPunct="1">
              <a:lnSpc>
                <a:spcPct val="90000"/>
              </a:lnSpc>
              <a:buFont typeface="Wingdings" pitchFamily="2" charset="2"/>
              <a:buChar char="q"/>
            </a:pPr>
            <a:r>
              <a:rPr lang="fr-FR" sz="3600" smtClean="0"/>
              <a:t>Site web et relations presse</a:t>
            </a:r>
          </a:p>
          <a:p>
            <a:pPr eaLnBrk="1" hangingPunct="1">
              <a:lnSpc>
                <a:spcPct val="90000"/>
              </a:lnSpc>
            </a:pPr>
            <a:r>
              <a:rPr lang="fr-FR" smtClean="0"/>
              <a:t>Problématique</a:t>
            </a:r>
            <a:br>
              <a:rPr lang="fr-FR" smtClean="0"/>
            </a:br>
            <a:r>
              <a:rPr lang="fr-FR" sz="2400" smtClean="0"/>
              <a:t>Communication Presse / communication grand public</a:t>
            </a:r>
            <a:br>
              <a:rPr lang="fr-FR" sz="2400" smtClean="0"/>
            </a:br>
            <a:r>
              <a:rPr lang="fr-FR" smtClean="0"/>
              <a:t>Objectifs</a:t>
            </a:r>
            <a:r>
              <a:rPr lang="fr-FR" sz="2400" smtClean="0"/>
              <a:t/>
            </a:r>
            <a:br>
              <a:rPr lang="fr-FR" sz="2400" smtClean="0"/>
            </a:br>
            <a:r>
              <a:rPr lang="fr-FR" sz="2400" smtClean="0"/>
              <a:t>	Quelle information</a:t>
            </a:r>
            <a:br>
              <a:rPr lang="fr-FR" sz="2400" smtClean="0"/>
            </a:br>
            <a:r>
              <a:rPr lang="fr-FR" sz="2400" smtClean="0"/>
              <a:t> 	Cohérence de présentation</a:t>
            </a:r>
          </a:p>
          <a:p>
            <a:pPr eaLnBrk="1" hangingPunct="1">
              <a:lnSpc>
                <a:spcPct val="90000"/>
              </a:lnSpc>
            </a:pPr>
            <a:endParaRPr lang="fr-FR" smtClean="0"/>
          </a:p>
        </p:txBody>
      </p:sp>
      <p:sp>
        <p:nvSpPr>
          <p:cNvPr id="251908" name="AutoShape 4"/>
          <p:cNvSpPr>
            <a:spLocks noChangeArrowheads="1"/>
          </p:cNvSpPr>
          <p:nvPr/>
        </p:nvSpPr>
        <p:spPr bwMode="auto">
          <a:xfrm>
            <a:off x="533400" y="2057400"/>
            <a:ext cx="457200" cy="609600"/>
          </a:xfrm>
          <a:prstGeom prst="flowChartMultidocument">
            <a:avLst/>
          </a:prstGeom>
          <a:solidFill>
            <a:srgbClr val="FF9966"/>
          </a:solidFill>
          <a:ln w="9525">
            <a:solidFill>
              <a:schemeClr val="tx1"/>
            </a:solidFill>
            <a:miter lim="800000"/>
            <a:headEnd/>
            <a:tailEnd/>
          </a:ln>
        </p:spPr>
        <p:txBody>
          <a:bodyPr wrap="none" anchor="ctr"/>
          <a:lstStyle/>
          <a:p>
            <a:endParaRPr lang="fr-FR"/>
          </a:p>
        </p:txBody>
      </p:sp>
      <p:sp>
        <p:nvSpPr>
          <p:cNvPr id="5" name="Espace réservé du numéro de diapositive 4"/>
          <p:cNvSpPr>
            <a:spLocks noGrp="1"/>
          </p:cNvSpPr>
          <p:nvPr>
            <p:ph type="sldNum" sz="quarter" idx="12"/>
          </p:nvPr>
        </p:nvSpPr>
        <p:spPr/>
        <p:txBody>
          <a:bodyPr/>
          <a:lstStyle/>
          <a:p>
            <a:pPr>
              <a:defRPr/>
            </a:pPr>
            <a:fld id="{BF75F506-0D46-4657-AE21-7D6A950C5764}" type="slidenum">
              <a:rPr lang="fr-FR" smtClean="0"/>
              <a:pPr>
                <a:defRPr/>
              </a:pPr>
              <a:t>253</a:t>
            </a:fld>
            <a:endParaRPr lang="fr-FR"/>
          </a:p>
        </p:txBody>
      </p:sp>
    </p:spTree>
  </p:cSld>
  <p:clrMapOvr>
    <a:masterClrMapping/>
  </p:clrMapOvr>
  <p:transition>
    <p:cut/>
  </p:transition>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9922" name="Text Box 2"/>
          <p:cNvSpPr txBox="1">
            <a:spLocks noChangeArrowheads="1"/>
          </p:cNvSpPr>
          <p:nvPr/>
        </p:nvSpPr>
        <p:spPr bwMode="auto">
          <a:xfrm>
            <a:off x="457200" y="838200"/>
            <a:ext cx="8305800" cy="4456113"/>
          </a:xfrm>
          <a:prstGeom prst="rect">
            <a:avLst/>
          </a:prstGeom>
          <a:noFill/>
          <a:ln w="9525">
            <a:noFill/>
            <a:miter lim="800000"/>
            <a:headEnd/>
            <a:tailEnd/>
          </a:ln>
        </p:spPr>
        <p:txBody>
          <a:bodyPr>
            <a:spAutoFit/>
          </a:bodyPr>
          <a:lstStyle/>
          <a:p>
            <a:pPr algn="l">
              <a:lnSpc>
                <a:spcPct val="90000"/>
              </a:lnSpc>
              <a:spcBef>
                <a:spcPct val="20000"/>
              </a:spcBef>
              <a:buClr>
                <a:schemeClr val="hlink"/>
              </a:buClr>
              <a:buSzPct val="60000"/>
              <a:buFont typeface="Wingdings" pitchFamily="2" charset="2"/>
              <a:buChar char="q"/>
              <a:defRPr/>
            </a:pPr>
            <a:r>
              <a:rPr lang="fr-FR" sz="4800" b="0" dirty="0">
                <a:solidFill>
                  <a:schemeClr val="accent3"/>
                </a:solidFill>
                <a:latin typeface="+mj-lt"/>
              </a:rPr>
              <a:t>Site web et relations presse</a:t>
            </a:r>
          </a:p>
          <a:p>
            <a:pPr algn="l">
              <a:lnSpc>
                <a:spcPct val="90000"/>
              </a:lnSpc>
              <a:spcBef>
                <a:spcPct val="20000"/>
              </a:spcBef>
              <a:buClr>
                <a:schemeClr val="hlink"/>
              </a:buClr>
              <a:buSzPct val="60000"/>
              <a:buFont typeface="Wingdings" pitchFamily="2" charset="2"/>
              <a:buChar char="q"/>
              <a:defRPr/>
            </a:pPr>
            <a:endParaRPr lang="fr-FR" sz="4800" dirty="0">
              <a:latin typeface="Arial" pitchFamily="34" charset="0"/>
            </a:endParaRPr>
          </a:p>
          <a:p>
            <a:pPr algn="l">
              <a:lnSpc>
                <a:spcPct val="90000"/>
              </a:lnSpc>
              <a:spcBef>
                <a:spcPct val="20000"/>
              </a:spcBef>
              <a:buClr>
                <a:schemeClr val="hlink"/>
              </a:buClr>
              <a:buSzPct val="60000"/>
              <a:buFont typeface="Wingdings" pitchFamily="2" charset="2"/>
              <a:buChar char="n"/>
              <a:defRPr/>
            </a:pPr>
            <a:r>
              <a:rPr lang="fr-FR" b="0" dirty="0">
                <a:latin typeface="Arial" pitchFamily="34" charset="0"/>
              </a:rPr>
              <a:t>Problématique</a:t>
            </a:r>
            <a:br>
              <a:rPr lang="fr-FR" b="0" dirty="0">
                <a:latin typeface="Arial" pitchFamily="34" charset="0"/>
              </a:rPr>
            </a:br>
            <a:r>
              <a:rPr lang="fr-FR" b="0" dirty="0">
                <a:latin typeface="Arial" pitchFamily="34" charset="0"/>
              </a:rPr>
              <a:t>         </a:t>
            </a:r>
            <a:r>
              <a:rPr lang="fr-FR" sz="2400" b="0" dirty="0">
                <a:latin typeface="Arial" pitchFamily="34" charset="0"/>
              </a:rPr>
              <a:t>Communication Presse / communication grand public</a:t>
            </a:r>
            <a:br>
              <a:rPr lang="fr-FR" sz="2400" b="0" dirty="0">
                <a:latin typeface="Arial" pitchFamily="34" charset="0"/>
              </a:rPr>
            </a:br>
            <a:endParaRPr lang="fr-FR" sz="2400" b="0" dirty="0">
              <a:latin typeface="Arial" pitchFamily="34" charset="0"/>
            </a:endParaRPr>
          </a:p>
          <a:p>
            <a:pPr algn="l">
              <a:lnSpc>
                <a:spcPct val="90000"/>
              </a:lnSpc>
              <a:spcBef>
                <a:spcPct val="20000"/>
              </a:spcBef>
              <a:buClr>
                <a:schemeClr val="hlink"/>
              </a:buClr>
              <a:buSzPct val="60000"/>
              <a:buFont typeface="Wingdings" pitchFamily="2" charset="2"/>
              <a:buChar char="n"/>
              <a:defRPr/>
            </a:pPr>
            <a:r>
              <a:rPr lang="fr-FR" sz="2400" b="0" dirty="0">
                <a:latin typeface="Arial" pitchFamily="34" charset="0"/>
              </a:rPr>
              <a:t> </a:t>
            </a:r>
            <a:r>
              <a:rPr lang="fr-FR" b="0" dirty="0">
                <a:latin typeface="Arial" pitchFamily="34" charset="0"/>
              </a:rPr>
              <a:t>Objectifs</a:t>
            </a:r>
            <a:r>
              <a:rPr lang="fr-FR" sz="2400" b="0" dirty="0">
                <a:latin typeface="Arial" pitchFamily="34" charset="0"/>
              </a:rPr>
              <a:t/>
            </a:r>
            <a:br>
              <a:rPr lang="fr-FR" sz="2400" b="0" dirty="0">
                <a:latin typeface="Arial" pitchFamily="34" charset="0"/>
              </a:rPr>
            </a:br>
            <a:r>
              <a:rPr lang="fr-FR" sz="2400" b="0" dirty="0">
                <a:latin typeface="Arial" pitchFamily="34" charset="0"/>
              </a:rPr>
              <a:t>	Quelle information</a:t>
            </a:r>
            <a:br>
              <a:rPr lang="fr-FR" sz="2400" b="0" dirty="0">
                <a:latin typeface="Arial" pitchFamily="34" charset="0"/>
              </a:rPr>
            </a:br>
            <a:r>
              <a:rPr lang="fr-FR" sz="2400" b="0" dirty="0">
                <a:latin typeface="Arial" pitchFamily="34" charset="0"/>
              </a:rPr>
              <a:t> 	Cohérence de présentation</a:t>
            </a:r>
          </a:p>
          <a:p>
            <a:pPr algn="l">
              <a:defRPr/>
            </a:pPr>
            <a:endParaRPr lang="fr-FR" sz="2400" b="0" dirty="0">
              <a:latin typeface="Times New Roman" pitchFamily="18" charset="0"/>
            </a:endParaRPr>
          </a:p>
        </p:txBody>
      </p:sp>
      <p:sp>
        <p:nvSpPr>
          <p:cNvPr id="3" name="Espace réservé du numéro de diapositive 2"/>
          <p:cNvSpPr>
            <a:spLocks noGrp="1"/>
          </p:cNvSpPr>
          <p:nvPr>
            <p:ph type="sldNum" sz="quarter" idx="12"/>
          </p:nvPr>
        </p:nvSpPr>
        <p:spPr/>
        <p:txBody>
          <a:bodyPr/>
          <a:lstStyle/>
          <a:p>
            <a:pPr>
              <a:defRPr/>
            </a:pPr>
            <a:fld id="{BF75F506-0D46-4657-AE21-7D6A950C5764}" type="slidenum">
              <a:rPr lang="fr-FR" smtClean="0"/>
              <a:pPr>
                <a:defRPr/>
              </a:pPr>
              <a:t>254</a:t>
            </a:fld>
            <a:endParaRPr lang="fr-FR"/>
          </a:p>
        </p:txBody>
      </p:sp>
    </p:spTree>
  </p:cSld>
  <p:clrMapOvr>
    <a:masterClrMapping/>
  </p:clrMapOvr>
  <p:transition>
    <p:cut/>
  </p:transition>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0946" name="Text Box 3"/>
          <p:cNvSpPr txBox="1">
            <a:spLocks noChangeArrowheads="1"/>
          </p:cNvSpPr>
          <p:nvPr/>
        </p:nvSpPr>
        <p:spPr bwMode="auto">
          <a:xfrm>
            <a:off x="457200" y="838200"/>
            <a:ext cx="8002588" cy="4383088"/>
          </a:xfrm>
          <a:prstGeom prst="rect">
            <a:avLst/>
          </a:prstGeom>
          <a:noFill/>
          <a:ln w="9525">
            <a:noFill/>
            <a:miter lim="800000"/>
            <a:headEnd/>
            <a:tailEnd/>
          </a:ln>
        </p:spPr>
        <p:txBody>
          <a:bodyPr>
            <a:spAutoFit/>
          </a:bodyPr>
          <a:lstStyle/>
          <a:p>
            <a:pPr algn="l">
              <a:lnSpc>
                <a:spcPct val="90000"/>
              </a:lnSpc>
              <a:spcBef>
                <a:spcPct val="20000"/>
              </a:spcBef>
              <a:buClr>
                <a:schemeClr val="hlink"/>
              </a:buClr>
              <a:buSzPct val="60000"/>
              <a:buFont typeface="Wingdings" pitchFamily="2" charset="2"/>
              <a:buChar char="q"/>
              <a:defRPr/>
            </a:pPr>
            <a:r>
              <a:rPr lang="fr-FR" sz="4800" dirty="0">
                <a:solidFill>
                  <a:schemeClr val="accent3"/>
                </a:solidFill>
                <a:latin typeface="Arial Narrow" pitchFamily="34" charset="0"/>
              </a:rPr>
              <a:t>Site web et relations presse</a:t>
            </a:r>
          </a:p>
          <a:p>
            <a:pPr algn="l">
              <a:lnSpc>
                <a:spcPct val="90000"/>
              </a:lnSpc>
              <a:spcBef>
                <a:spcPct val="20000"/>
              </a:spcBef>
              <a:buClr>
                <a:schemeClr val="hlink"/>
              </a:buClr>
              <a:buSzPct val="60000"/>
              <a:buFont typeface="Wingdings" pitchFamily="2" charset="2"/>
              <a:buChar char="q"/>
              <a:defRPr/>
            </a:pPr>
            <a:endParaRPr lang="fr-FR" sz="4800" dirty="0">
              <a:latin typeface="Arial" pitchFamily="34" charset="0"/>
            </a:endParaRPr>
          </a:p>
          <a:p>
            <a:pPr algn="l">
              <a:lnSpc>
                <a:spcPct val="90000"/>
              </a:lnSpc>
              <a:spcBef>
                <a:spcPct val="20000"/>
              </a:spcBef>
              <a:buClr>
                <a:schemeClr val="hlink"/>
              </a:buClr>
              <a:buSzPct val="60000"/>
              <a:buFont typeface="Wingdings" pitchFamily="2" charset="2"/>
              <a:buChar char="n"/>
              <a:defRPr/>
            </a:pPr>
            <a:r>
              <a:rPr lang="fr-FR" b="0" dirty="0">
                <a:latin typeface="Arial" pitchFamily="34" charset="0"/>
              </a:rPr>
              <a:t>Quelle relation d’échange avec les journalistes ?</a:t>
            </a:r>
            <a:br>
              <a:rPr lang="fr-FR" b="0" dirty="0">
                <a:latin typeface="Arial" pitchFamily="34" charset="0"/>
              </a:rPr>
            </a:br>
            <a:endParaRPr lang="fr-FR" b="0" dirty="0">
              <a:latin typeface="Arial" pitchFamily="34" charset="0"/>
            </a:endParaRPr>
          </a:p>
          <a:p>
            <a:pPr algn="l">
              <a:lnSpc>
                <a:spcPct val="90000"/>
              </a:lnSpc>
              <a:spcBef>
                <a:spcPct val="20000"/>
              </a:spcBef>
              <a:buClr>
                <a:schemeClr val="hlink"/>
              </a:buClr>
              <a:buSzPct val="60000"/>
              <a:buFont typeface="Wingdings" pitchFamily="2" charset="2"/>
              <a:buChar char="n"/>
              <a:defRPr/>
            </a:pPr>
            <a:r>
              <a:rPr lang="fr-FR" b="0" dirty="0">
                <a:latin typeface="Arial" pitchFamily="34" charset="0"/>
              </a:rPr>
              <a:t> 	</a:t>
            </a:r>
            <a:r>
              <a:rPr lang="fr-FR" sz="2400" b="0" dirty="0">
                <a:latin typeface="Arial" pitchFamily="34" charset="0"/>
              </a:rPr>
              <a:t>Quel contrôle sur le discours</a:t>
            </a:r>
            <a:endParaRPr lang="fr-FR" b="0" dirty="0">
              <a:latin typeface="Arial" pitchFamily="34" charset="0"/>
            </a:endParaRPr>
          </a:p>
          <a:p>
            <a:pPr algn="l">
              <a:lnSpc>
                <a:spcPct val="90000"/>
              </a:lnSpc>
              <a:spcBef>
                <a:spcPct val="20000"/>
              </a:spcBef>
              <a:buClr>
                <a:schemeClr val="hlink"/>
              </a:buClr>
              <a:buSzPct val="60000"/>
              <a:buFont typeface="Wingdings" pitchFamily="2" charset="2"/>
              <a:buChar char="n"/>
              <a:defRPr/>
            </a:pPr>
            <a:r>
              <a:rPr lang="fr-FR" sz="2400" b="0" dirty="0">
                <a:latin typeface="Arial" pitchFamily="34" charset="0"/>
              </a:rPr>
              <a:t>  	Quelle </a:t>
            </a:r>
            <a:r>
              <a:rPr lang="fr-FR" sz="2400" b="0" dirty="0" err="1">
                <a:latin typeface="Arial" pitchFamily="34" charset="0"/>
              </a:rPr>
              <a:t>hiérachie</a:t>
            </a:r>
            <a:r>
              <a:rPr lang="fr-FR" sz="2400" b="0" dirty="0">
                <a:latin typeface="Arial" pitchFamily="34" charset="0"/>
              </a:rPr>
              <a:t> de l’information</a:t>
            </a:r>
          </a:p>
          <a:p>
            <a:pPr algn="l">
              <a:lnSpc>
                <a:spcPct val="90000"/>
              </a:lnSpc>
              <a:spcBef>
                <a:spcPct val="20000"/>
              </a:spcBef>
              <a:buClr>
                <a:schemeClr val="hlink"/>
              </a:buClr>
              <a:buSzPct val="60000"/>
              <a:buFont typeface="Wingdings" pitchFamily="2" charset="2"/>
              <a:buChar char="n"/>
              <a:defRPr/>
            </a:pPr>
            <a:r>
              <a:rPr lang="fr-FR" sz="2400" b="0" dirty="0">
                <a:latin typeface="Arial" pitchFamily="34" charset="0"/>
              </a:rPr>
              <a:t> 	Quel impact sur la distinction message stratégique                       	opérationnel, technique</a:t>
            </a:r>
            <a:br>
              <a:rPr lang="fr-FR" sz="2400" b="0" dirty="0">
                <a:latin typeface="Arial" pitchFamily="34" charset="0"/>
              </a:rPr>
            </a:br>
            <a:r>
              <a:rPr lang="fr-FR" sz="2400" b="0" dirty="0">
                <a:latin typeface="Arial" pitchFamily="34" charset="0"/>
              </a:rPr>
              <a:t> 	</a:t>
            </a:r>
            <a:endParaRPr lang="fr-FR" sz="2400" b="0" dirty="0">
              <a:latin typeface="Times New Roman" pitchFamily="18" charset="0"/>
            </a:endParaRPr>
          </a:p>
        </p:txBody>
      </p:sp>
      <p:sp>
        <p:nvSpPr>
          <p:cNvPr id="3" name="Espace réservé du numéro de diapositive 2"/>
          <p:cNvSpPr>
            <a:spLocks noGrp="1"/>
          </p:cNvSpPr>
          <p:nvPr>
            <p:ph type="sldNum" sz="quarter" idx="12"/>
          </p:nvPr>
        </p:nvSpPr>
        <p:spPr/>
        <p:txBody>
          <a:bodyPr/>
          <a:lstStyle/>
          <a:p>
            <a:pPr>
              <a:defRPr/>
            </a:pPr>
            <a:fld id="{BF75F506-0D46-4657-AE21-7D6A950C5764}" type="slidenum">
              <a:rPr lang="fr-FR" smtClean="0"/>
              <a:pPr>
                <a:defRPr/>
              </a:pPr>
              <a:t>255</a:t>
            </a:fld>
            <a:endParaRPr lang="fr-FR"/>
          </a:p>
        </p:txBody>
      </p:sp>
    </p:spTree>
  </p:cSld>
  <p:clrMapOvr>
    <a:masterClrMapping/>
  </p:clrMapOvr>
  <p:transition>
    <p:cut/>
  </p:transition>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4978" name="Text Box 2"/>
          <p:cNvSpPr txBox="1">
            <a:spLocks noChangeArrowheads="1"/>
          </p:cNvSpPr>
          <p:nvPr/>
        </p:nvSpPr>
        <p:spPr bwMode="auto">
          <a:xfrm>
            <a:off x="457200" y="838200"/>
            <a:ext cx="8305800" cy="4556125"/>
          </a:xfrm>
          <a:prstGeom prst="rect">
            <a:avLst/>
          </a:prstGeom>
          <a:noFill/>
          <a:ln w="9525">
            <a:noFill/>
            <a:miter lim="800000"/>
            <a:headEnd/>
            <a:tailEnd/>
          </a:ln>
        </p:spPr>
        <p:txBody>
          <a:bodyPr>
            <a:spAutoFit/>
          </a:bodyPr>
          <a:lstStyle/>
          <a:p>
            <a:pPr algn="l">
              <a:lnSpc>
                <a:spcPct val="90000"/>
              </a:lnSpc>
              <a:spcBef>
                <a:spcPct val="20000"/>
              </a:spcBef>
              <a:buClr>
                <a:schemeClr val="hlink"/>
              </a:buClr>
              <a:buSzPct val="60000"/>
              <a:buFont typeface="Wingdings" pitchFamily="2" charset="2"/>
              <a:buChar char="q"/>
            </a:pPr>
            <a:r>
              <a:rPr lang="fr-FR" sz="4800">
                <a:solidFill>
                  <a:schemeClr val="tx2"/>
                </a:solidFill>
                <a:latin typeface="Arial Narrow" pitchFamily="34" charset="0"/>
              </a:rPr>
              <a:t>Site web et communication institutionnelle</a:t>
            </a:r>
          </a:p>
          <a:p>
            <a:pPr algn="l">
              <a:lnSpc>
                <a:spcPct val="90000"/>
              </a:lnSpc>
              <a:spcBef>
                <a:spcPct val="20000"/>
              </a:spcBef>
              <a:buClr>
                <a:schemeClr val="hlink"/>
              </a:buClr>
              <a:buSzPct val="60000"/>
              <a:buFont typeface="Wingdings" pitchFamily="2" charset="2"/>
              <a:buChar char="q"/>
            </a:pPr>
            <a:endParaRPr lang="fr-FR" sz="4800">
              <a:latin typeface="Arial" pitchFamily="34" charset="0"/>
            </a:endParaRPr>
          </a:p>
          <a:p>
            <a:pPr algn="l">
              <a:lnSpc>
                <a:spcPct val="90000"/>
              </a:lnSpc>
              <a:spcBef>
                <a:spcPct val="20000"/>
              </a:spcBef>
              <a:buClr>
                <a:srgbClr val="333399"/>
              </a:buClr>
              <a:buSzPct val="120000"/>
              <a:buFont typeface="Wingdings" pitchFamily="2" charset="2"/>
              <a:buChar char="§"/>
            </a:pPr>
            <a:r>
              <a:rPr lang="fr-FR" b="0">
                <a:latin typeface="Arial" pitchFamily="34" charset="0"/>
              </a:rPr>
              <a:t>Une communication bilatérale </a:t>
            </a:r>
            <a:br>
              <a:rPr lang="fr-FR" b="0">
                <a:latin typeface="Arial" pitchFamily="34" charset="0"/>
              </a:rPr>
            </a:br>
            <a:r>
              <a:rPr lang="fr-FR" b="0">
                <a:latin typeface="Arial" pitchFamily="34" charset="0"/>
              </a:rPr>
              <a:t>	(chats, forums de discussion)</a:t>
            </a:r>
          </a:p>
          <a:p>
            <a:pPr algn="l">
              <a:lnSpc>
                <a:spcPct val="90000"/>
              </a:lnSpc>
              <a:spcBef>
                <a:spcPct val="20000"/>
              </a:spcBef>
              <a:buClr>
                <a:srgbClr val="333399"/>
              </a:buClr>
              <a:buSzPct val="120000"/>
              <a:buFont typeface="Wingdings" pitchFamily="2" charset="2"/>
              <a:buChar char="§"/>
            </a:pPr>
            <a:endParaRPr lang="fr-FR" b="0">
              <a:latin typeface="Arial" pitchFamily="34" charset="0"/>
            </a:endParaRPr>
          </a:p>
          <a:p>
            <a:pPr algn="l">
              <a:lnSpc>
                <a:spcPct val="90000"/>
              </a:lnSpc>
              <a:spcBef>
                <a:spcPct val="20000"/>
              </a:spcBef>
              <a:buClr>
                <a:srgbClr val="333399"/>
              </a:buClr>
              <a:buSzPct val="120000"/>
              <a:buFont typeface="Wingdings" pitchFamily="2" charset="2"/>
              <a:buChar char="§"/>
            </a:pPr>
            <a:r>
              <a:rPr lang="fr-FR" b="0">
                <a:latin typeface="Arial" pitchFamily="34" charset="0"/>
              </a:rPr>
              <a:t>Un coût minimum </a:t>
            </a:r>
          </a:p>
          <a:p>
            <a:pPr algn="l"/>
            <a:endParaRPr lang="fr-FR" sz="2400" b="0">
              <a:latin typeface="Times New Roman" pitchFamily="18" charset="0"/>
            </a:endParaRPr>
          </a:p>
        </p:txBody>
      </p:sp>
      <p:sp>
        <p:nvSpPr>
          <p:cNvPr id="3" name="Espace réservé du numéro de diapositive 2"/>
          <p:cNvSpPr>
            <a:spLocks noGrp="1"/>
          </p:cNvSpPr>
          <p:nvPr>
            <p:ph type="sldNum" sz="quarter" idx="12"/>
          </p:nvPr>
        </p:nvSpPr>
        <p:spPr/>
        <p:txBody>
          <a:bodyPr/>
          <a:lstStyle/>
          <a:p>
            <a:pPr>
              <a:defRPr/>
            </a:pPr>
            <a:fld id="{BF75F506-0D46-4657-AE21-7D6A950C5764}" type="slidenum">
              <a:rPr lang="fr-FR" smtClean="0"/>
              <a:pPr>
                <a:defRPr/>
              </a:pPr>
              <a:t>256</a:t>
            </a:fld>
            <a:endParaRPr lang="fr-FR"/>
          </a:p>
        </p:txBody>
      </p:sp>
    </p:spTree>
  </p:cSld>
  <p:clrMapOvr>
    <a:masterClrMapping/>
  </p:clrMapOvr>
  <p:transition>
    <p:cut/>
  </p:transition>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02" name="Text Box 2"/>
          <p:cNvSpPr txBox="1">
            <a:spLocks noChangeArrowheads="1"/>
          </p:cNvSpPr>
          <p:nvPr/>
        </p:nvSpPr>
        <p:spPr bwMode="auto">
          <a:xfrm>
            <a:off x="395288" y="0"/>
            <a:ext cx="8382000" cy="584200"/>
          </a:xfrm>
          <a:prstGeom prst="rect">
            <a:avLst/>
          </a:prstGeom>
          <a:noFill/>
          <a:ln w="9525">
            <a:noFill/>
            <a:miter lim="800000"/>
            <a:headEnd/>
            <a:tailEnd/>
          </a:ln>
        </p:spPr>
        <p:txBody>
          <a:bodyPr>
            <a:spAutoFit/>
          </a:bodyPr>
          <a:lstStyle/>
          <a:p>
            <a:pPr algn="l"/>
            <a:r>
              <a:rPr lang="fr-FR" sz="3200">
                <a:solidFill>
                  <a:schemeClr val="bg1"/>
                </a:solidFill>
                <a:latin typeface="Arial Narrow" pitchFamily="34" charset="0"/>
              </a:rPr>
              <a:t>Communication démonstrative : Foires et salons</a:t>
            </a:r>
          </a:p>
        </p:txBody>
      </p:sp>
      <p:sp>
        <p:nvSpPr>
          <p:cNvPr id="256003" name="Text Box 3"/>
          <p:cNvSpPr txBox="1">
            <a:spLocks noChangeArrowheads="1"/>
          </p:cNvSpPr>
          <p:nvPr/>
        </p:nvSpPr>
        <p:spPr bwMode="auto">
          <a:xfrm>
            <a:off x="1619250" y="981075"/>
            <a:ext cx="4664075" cy="4457700"/>
          </a:xfrm>
          <a:prstGeom prst="rect">
            <a:avLst/>
          </a:prstGeom>
          <a:noFill/>
          <a:ln w="9525">
            <a:noFill/>
            <a:miter lim="800000"/>
            <a:headEnd/>
            <a:tailEnd/>
          </a:ln>
        </p:spPr>
        <p:txBody>
          <a:bodyPr>
            <a:spAutoFit/>
          </a:bodyPr>
          <a:lstStyle/>
          <a:p>
            <a:pPr algn="l">
              <a:spcBef>
                <a:spcPct val="0"/>
              </a:spcBef>
              <a:buClr>
                <a:schemeClr val="hlink"/>
              </a:buClr>
              <a:buFont typeface="Wingdings" pitchFamily="2" charset="2"/>
              <a:buChar char="§"/>
            </a:pPr>
            <a:r>
              <a:rPr lang="fr-FR" sz="2600">
                <a:latin typeface="Arial" pitchFamily="34" charset="0"/>
              </a:rPr>
              <a:t> Objectifs</a:t>
            </a:r>
          </a:p>
          <a:p>
            <a:pPr algn="l">
              <a:spcBef>
                <a:spcPct val="0"/>
              </a:spcBef>
              <a:buClr>
                <a:schemeClr val="hlink"/>
              </a:buClr>
              <a:buFont typeface="Wingdings" pitchFamily="2" charset="2"/>
              <a:buChar char="§"/>
            </a:pPr>
            <a:endParaRPr lang="fr-FR" sz="2600">
              <a:latin typeface="Arial" pitchFamily="34" charset="0"/>
            </a:endParaRPr>
          </a:p>
          <a:p>
            <a:pPr algn="l">
              <a:spcBef>
                <a:spcPct val="0"/>
              </a:spcBef>
              <a:buClr>
                <a:schemeClr val="hlink"/>
              </a:buClr>
              <a:buFont typeface="Wingdings" pitchFamily="2" charset="2"/>
              <a:buChar char="§"/>
            </a:pPr>
            <a:r>
              <a:rPr lang="fr-FR" sz="2600">
                <a:latin typeface="Arial" pitchFamily="34" charset="0"/>
              </a:rPr>
              <a:t> Buts recherchés</a:t>
            </a:r>
          </a:p>
          <a:p>
            <a:pPr algn="l">
              <a:spcBef>
                <a:spcPct val="0"/>
              </a:spcBef>
              <a:buClr>
                <a:schemeClr val="hlink"/>
              </a:buClr>
              <a:buFont typeface="Wingdings" pitchFamily="2" charset="2"/>
              <a:buChar char="§"/>
            </a:pPr>
            <a:endParaRPr lang="fr-FR" sz="2600">
              <a:latin typeface="Arial" pitchFamily="34" charset="0"/>
            </a:endParaRPr>
          </a:p>
          <a:p>
            <a:pPr algn="l">
              <a:spcBef>
                <a:spcPct val="0"/>
              </a:spcBef>
              <a:buClr>
                <a:schemeClr val="hlink"/>
              </a:buClr>
              <a:buFont typeface="Wingdings" pitchFamily="2" charset="2"/>
              <a:buChar char="§"/>
            </a:pPr>
            <a:r>
              <a:rPr lang="fr-FR" sz="2600">
                <a:latin typeface="Arial" pitchFamily="34" charset="0"/>
              </a:rPr>
              <a:t> Planification</a:t>
            </a:r>
          </a:p>
          <a:p>
            <a:pPr algn="l">
              <a:spcBef>
                <a:spcPct val="0"/>
              </a:spcBef>
              <a:buClr>
                <a:schemeClr val="hlink"/>
              </a:buClr>
              <a:buFont typeface="Wingdings" pitchFamily="2" charset="2"/>
              <a:buChar char="§"/>
            </a:pPr>
            <a:endParaRPr lang="fr-FR" sz="2600">
              <a:latin typeface="Arial" pitchFamily="34" charset="0"/>
            </a:endParaRPr>
          </a:p>
          <a:p>
            <a:pPr algn="l">
              <a:spcBef>
                <a:spcPct val="0"/>
              </a:spcBef>
              <a:buClr>
                <a:schemeClr val="hlink"/>
              </a:buClr>
              <a:buFont typeface="Wingdings" pitchFamily="2" charset="2"/>
              <a:buChar char="§"/>
            </a:pPr>
            <a:r>
              <a:rPr lang="fr-FR" sz="2600">
                <a:latin typeface="Arial" pitchFamily="34" charset="0"/>
              </a:rPr>
              <a:t> Réalisation</a:t>
            </a:r>
          </a:p>
          <a:p>
            <a:pPr algn="l">
              <a:spcBef>
                <a:spcPct val="0"/>
              </a:spcBef>
              <a:buClr>
                <a:schemeClr val="hlink"/>
              </a:buClr>
              <a:buFont typeface="Wingdings" pitchFamily="2" charset="2"/>
              <a:buChar char="§"/>
            </a:pPr>
            <a:endParaRPr lang="fr-FR" sz="2600">
              <a:latin typeface="Arial" pitchFamily="34" charset="0"/>
            </a:endParaRPr>
          </a:p>
          <a:p>
            <a:pPr algn="l">
              <a:spcBef>
                <a:spcPct val="0"/>
              </a:spcBef>
              <a:buClr>
                <a:schemeClr val="hlink"/>
              </a:buClr>
              <a:buFont typeface="Wingdings" pitchFamily="2" charset="2"/>
              <a:buChar char="§"/>
            </a:pPr>
            <a:r>
              <a:rPr lang="fr-FR" sz="2600">
                <a:latin typeface="Arial" pitchFamily="34" charset="0"/>
              </a:rPr>
              <a:t>Actions Presse</a:t>
            </a:r>
          </a:p>
          <a:p>
            <a:pPr algn="l">
              <a:spcBef>
                <a:spcPct val="0"/>
              </a:spcBef>
              <a:buClr>
                <a:schemeClr val="hlink"/>
              </a:buClr>
              <a:buFont typeface="Wingdings" pitchFamily="2" charset="2"/>
              <a:buChar char="§"/>
            </a:pPr>
            <a:endParaRPr lang="fr-FR" sz="2600">
              <a:latin typeface="Arial" pitchFamily="34" charset="0"/>
            </a:endParaRPr>
          </a:p>
          <a:p>
            <a:pPr algn="l">
              <a:spcBef>
                <a:spcPct val="0"/>
              </a:spcBef>
              <a:buClr>
                <a:schemeClr val="hlink"/>
              </a:buClr>
              <a:buFont typeface="Wingdings" pitchFamily="2" charset="2"/>
              <a:buChar char="§"/>
            </a:pPr>
            <a:r>
              <a:rPr lang="fr-FR" sz="2600">
                <a:latin typeface="Arial" pitchFamily="34" charset="0"/>
              </a:rPr>
              <a:t>  Retombées</a:t>
            </a:r>
            <a:endParaRPr lang="fr-FR" sz="2400">
              <a:latin typeface="Arial" pitchFamily="34" charset="0"/>
            </a:endParaRPr>
          </a:p>
        </p:txBody>
      </p:sp>
      <p:sp>
        <p:nvSpPr>
          <p:cNvPr id="4" name="Espace réservé du numéro de diapositive 3"/>
          <p:cNvSpPr>
            <a:spLocks noGrp="1"/>
          </p:cNvSpPr>
          <p:nvPr>
            <p:ph type="sldNum" sz="quarter" idx="12"/>
          </p:nvPr>
        </p:nvSpPr>
        <p:spPr/>
        <p:txBody>
          <a:bodyPr/>
          <a:lstStyle/>
          <a:p>
            <a:pPr>
              <a:defRPr/>
            </a:pPr>
            <a:fld id="{BF75F506-0D46-4657-AE21-7D6A950C5764}" type="slidenum">
              <a:rPr lang="fr-FR" smtClean="0"/>
              <a:pPr>
                <a:defRPr/>
              </a:pPr>
              <a:t>257</a:t>
            </a:fld>
            <a:endParaRPr lang="fr-FR"/>
          </a:p>
        </p:txBody>
      </p:sp>
    </p:spTree>
  </p:cSld>
  <p:clrMapOvr>
    <a:masterClrMapping/>
  </p:clrMapOvr>
  <p:transition>
    <p:cut/>
  </p:transition>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7026" name="Text Box 2"/>
          <p:cNvSpPr txBox="1">
            <a:spLocks noChangeArrowheads="1"/>
          </p:cNvSpPr>
          <p:nvPr/>
        </p:nvSpPr>
        <p:spPr bwMode="auto">
          <a:xfrm>
            <a:off x="539750" y="1125538"/>
            <a:ext cx="7632700" cy="1076325"/>
          </a:xfrm>
          <a:prstGeom prst="rect">
            <a:avLst/>
          </a:prstGeom>
          <a:noFill/>
          <a:ln w="9525">
            <a:noFill/>
            <a:miter lim="800000"/>
            <a:headEnd/>
            <a:tailEnd/>
          </a:ln>
        </p:spPr>
        <p:txBody>
          <a:bodyPr>
            <a:spAutoFit/>
          </a:bodyPr>
          <a:lstStyle/>
          <a:p>
            <a:pPr algn="l"/>
            <a:r>
              <a:rPr lang="fr-FR" sz="3200">
                <a:solidFill>
                  <a:schemeClr val="tx2"/>
                </a:solidFill>
                <a:latin typeface="Arial Narrow" pitchFamily="34" charset="0"/>
              </a:rPr>
              <a:t>Pérenniser le fonctionnement : Utilisation des procédures en communication</a:t>
            </a:r>
          </a:p>
        </p:txBody>
      </p:sp>
      <p:sp>
        <p:nvSpPr>
          <p:cNvPr id="257027" name="Text Box 3"/>
          <p:cNvSpPr txBox="1">
            <a:spLocks noChangeArrowheads="1"/>
          </p:cNvSpPr>
          <p:nvPr/>
        </p:nvSpPr>
        <p:spPr bwMode="auto">
          <a:xfrm>
            <a:off x="1676400" y="2924175"/>
            <a:ext cx="4664075" cy="3632200"/>
          </a:xfrm>
          <a:prstGeom prst="rect">
            <a:avLst/>
          </a:prstGeom>
          <a:noFill/>
          <a:ln w="9525">
            <a:noFill/>
            <a:miter lim="800000"/>
            <a:headEnd/>
            <a:tailEnd/>
          </a:ln>
        </p:spPr>
        <p:txBody>
          <a:bodyPr>
            <a:spAutoFit/>
          </a:bodyPr>
          <a:lstStyle/>
          <a:p>
            <a:pPr algn="l">
              <a:spcBef>
                <a:spcPct val="0"/>
              </a:spcBef>
              <a:buClr>
                <a:schemeClr val="hlink"/>
              </a:buClr>
              <a:buFont typeface="Wingdings" pitchFamily="2" charset="2"/>
              <a:buChar char="§"/>
            </a:pPr>
            <a:r>
              <a:rPr lang="fr-FR" sz="2600">
                <a:latin typeface="Arial" pitchFamily="34" charset="0"/>
              </a:rPr>
              <a:t> Objectifs</a:t>
            </a:r>
          </a:p>
          <a:p>
            <a:pPr algn="l">
              <a:spcBef>
                <a:spcPct val="0"/>
              </a:spcBef>
              <a:buClr>
                <a:schemeClr val="hlink"/>
              </a:buClr>
              <a:buFont typeface="Wingdings" pitchFamily="2" charset="2"/>
              <a:buChar char="§"/>
            </a:pPr>
            <a:endParaRPr lang="fr-FR" sz="2600">
              <a:latin typeface="Arial" pitchFamily="34" charset="0"/>
            </a:endParaRPr>
          </a:p>
          <a:p>
            <a:pPr algn="l">
              <a:spcBef>
                <a:spcPct val="0"/>
              </a:spcBef>
              <a:buClr>
                <a:schemeClr val="hlink"/>
              </a:buClr>
              <a:buFont typeface="Wingdings" pitchFamily="2" charset="2"/>
              <a:buChar char="§"/>
            </a:pPr>
            <a:r>
              <a:rPr lang="fr-FR" sz="2600">
                <a:latin typeface="Arial" pitchFamily="34" charset="0"/>
              </a:rPr>
              <a:t> Buts recherchés</a:t>
            </a:r>
          </a:p>
          <a:p>
            <a:pPr algn="l">
              <a:spcBef>
                <a:spcPct val="0"/>
              </a:spcBef>
              <a:buClr>
                <a:schemeClr val="hlink"/>
              </a:buClr>
              <a:buFont typeface="Wingdings" pitchFamily="2" charset="2"/>
              <a:buChar char="§"/>
            </a:pPr>
            <a:endParaRPr lang="fr-FR" sz="2600">
              <a:latin typeface="Arial" pitchFamily="34" charset="0"/>
            </a:endParaRPr>
          </a:p>
          <a:p>
            <a:pPr algn="l">
              <a:spcBef>
                <a:spcPct val="0"/>
              </a:spcBef>
              <a:buClr>
                <a:schemeClr val="hlink"/>
              </a:buClr>
              <a:buFont typeface="Wingdings" pitchFamily="2" charset="2"/>
              <a:buChar char="§"/>
            </a:pPr>
            <a:r>
              <a:rPr lang="fr-FR" sz="2600">
                <a:latin typeface="Arial" pitchFamily="34" charset="0"/>
              </a:rPr>
              <a:t>Réalisation</a:t>
            </a:r>
          </a:p>
          <a:p>
            <a:pPr algn="l">
              <a:spcBef>
                <a:spcPct val="0"/>
              </a:spcBef>
              <a:buClr>
                <a:schemeClr val="hlink"/>
              </a:buClr>
              <a:buFont typeface="Wingdings" pitchFamily="2" charset="2"/>
              <a:buChar char="§"/>
            </a:pPr>
            <a:endParaRPr lang="fr-FR" sz="2600">
              <a:latin typeface="Arial" pitchFamily="34" charset="0"/>
            </a:endParaRPr>
          </a:p>
          <a:p>
            <a:pPr algn="l">
              <a:spcBef>
                <a:spcPct val="0"/>
              </a:spcBef>
              <a:buClr>
                <a:schemeClr val="hlink"/>
              </a:buClr>
              <a:buFont typeface="Wingdings" pitchFamily="2" charset="2"/>
              <a:buChar char="§"/>
            </a:pPr>
            <a:r>
              <a:rPr lang="fr-FR" sz="2600">
                <a:latin typeface="Arial" pitchFamily="34" charset="0"/>
              </a:rPr>
              <a:t>Modalités d‘utilisation</a:t>
            </a:r>
          </a:p>
          <a:p>
            <a:pPr algn="l">
              <a:spcBef>
                <a:spcPct val="0"/>
              </a:spcBef>
              <a:buClr>
                <a:schemeClr val="hlink"/>
              </a:buClr>
              <a:buFont typeface="Wingdings" pitchFamily="2" charset="2"/>
              <a:buChar char="§"/>
            </a:pPr>
            <a:endParaRPr lang="fr-FR" sz="2600">
              <a:latin typeface="Arial" pitchFamily="34" charset="0"/>
            </a:endParaRPr>
          </a:p>
          <a:p>
            <a:pPr algn="l">
              <a:spcBef>
                <a:spcPct val="0"/>
              </a:spcBef>
              <a:buClr>
                <a:schemeClr val="hlink"/>
              </a:buClr>
              <a:buFont typeface="Wingdings" pitchFamily="2" charset="2"/>
              <a:buChar char="§"/>
            </a:pPr>
            <a:endParaRPr lang="fr-FR" sz="2400">
              <a:latin typeface="Arial" pitchFamily="34" charset="0"/>
            </a:endParaRPr>
          </a:p>
        </p:txBody>
      </p:sp>
      <p:sp>
        <p:nvSpPr>
          <p:cNvPr id="257028" name="Text Box 99"/>
          <p:cNvSpPr txBox="1">
            <a:spLocks noChangeArrowheads="1"/>
          </p:cNvSpPr>
          <p:nvPr/>
        </p:nvSpPr>
        <p:spPr bwMode="auto">
          <a:xfrm>
            <a:off x="762000" y="6092825"/>
            <a:ext cx="6932613" cy="457200"/>
          </a:xfrm>
          <a:prstGeom prst="rect">
            <a:avLst/>
          </a:prstGeom>
          <a:noFill/>
          <a:ln w="12700">
            <a:noFill/>
            <a:miter lim="800000"/>
            <a:headEnd/>
            <a:tailEnd/>
          </a:ln>
        </p:spPr>
        <p:txBody>
          <a:bodyPr wrap="none">
            <a:spAutoFit/>
          </a:bodyPr>
          <a:lstStyle/>
          <a:p>
            <a:r>
              <a:rPr lang="fr-FR" sz="2400" b="0">
                <a:solidFill>
                  <a:srgbClr val="CCFF66"/>
                </a:solidFill>
              </a:rPr>
              <a:t>Exemple : logigramme de l’interview CCI Aéroport</a:t>
            </a:r>
          </a:p>
        </p:txBody>
      </p:sp>
      <p:sp>
        <p:nvSpPr>
          <p:cNvPr id="5" name="Espace réservé du numéro de diapositive 4"/>
          <p:cNvSpPr>
            <a:spLocks noGrp="1"/>
          </p:cNvSpPr>
          <p:nvPr>
            <p:ph type="sldNum" sz="quarter" idx="12"/>
          </p:nvPr>
        </p:nvSpPr>
        <p:spPr/>
        <p:txBody>
          <a:bodyPr/>
          <a:lstStyle/>
          <a:p>
            <a:pPr>
              <a:defRPr/>
            </a:pPr>
            <a:fld id="{BF75F506-0D46-4657-AE21-7D6A950C5764}" type="slidenum">
              <a:rPr lang="fr-FR" smtClean="0"/>
              <a:pPr>
                <a:defRPr/>
              </a:pPr>
              <a:t>258</a:t>
            </a:fld>
            <a:endParaRPr lang="fr-FR"/>
          </a:p>
        </p:txBody>
      </p:sp>
    </p:spTree>
  </p:cSld>
  <p:clrMapOvr>
    <a:masterClrMapping/>
  </p:clrMapOvr>
  <p:transition>
    <p:cut/>
  </p:transition>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42" name="Rectangle 2"/>
          <p:cNvSpPr>
            <a:spLocks noGrp="1" noChangeArrowheads="1"/>
          </p:cNvSpPr>
          <p:nvPr>
            <p:ph type="ctrTitle"/>
          </p:nvPr>
        </p:nvSpPr>
        <p:spPr>
          <a:xfrm>
            <a:off x="755650" y="2060575"/>
            <a:ext cx="7543800" cy="1522413"/>
          </a:xfrm>
        </p:spPr>
        <p:txBody>
          <a:bodyPr>
            <a:normAutofit fontScale="90000"/>
          </a:bodyPr>
          <a:lstStyle/>
          <a:p>
            <a:pPr eaLnBrk="1" fontAlgn="auto" hangingPunct="1">
              <a:spcAft>
                <a:spcPts val="0"/>
              </a:spcAft>
              <a:defRPr/>
            </a:pPr>
            <a:r>
              <a:rPr lang="fr-FR" sz="5500" dirty="0" smtClean="0">
                <a:solidFill>
                  <a:schemeClr val="accent3"/>
                </a:solidFill>
              </a:rPr>
              <a:t>Les actions externalisées en Communication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827088" y="0"/>
            <a:ext cx="7848600" cy="555625"/>
          </a:xfrm>
        </p:spPr>
        <p:txBody>
          <a:bodyPr/>
          <a:lstStyle/>
          <a:p>
            <a:pPr eaLnBrk="1" hangingPunct="1"/>
            <a:r>
              <a:rPr lang="fr-FR" smtClean="0">
                <a:solidFill>
                  <a:schemeClr val="bg1"/>
                </a:solidFill>
              </a:rPr>
              <a:t>Construction de l’image globale</a:t>
            </a:r>
          </a:p>
        </p:txBody>
      </p:sp>
      <p:sp>
        <p:nvSpPr>
          <p:cNvPr id="50179" name="Rectangle 3"/>
          <p:cNvSpPr>
            <a:spLocks noGrp="1" noChangeArrowheads="1"/>
          </p:cNvSpPr>
          <p:nvPr>
            <p:ph sz="quarter" idx="1"/>
          </p:nvPr>
        </p:nvSpPr>
        <p:spPr>
          <a:xfrm>
            <a:off x="1752600" y="1981200"/>
            <a:ext cx="7162800" cy="4114800"/>
          </a:xfrm>
        </p:spPr>
        <p:txBody>
          <a:bodyPr>
            <a:normAutofit lnSpcReduction="10000"/>
          </a:bodyPr>
          <a:lstStyle/>
          <a:p>
            <a:pPr marL="274320" indent="-274320" eaLnBrk="1" fontAlgn="auto" hangingPunct="1">
              <a:spcAft>
                <a:spcPts val="0"/>
              </a:spcAft>
              <a:buFont typeface="Wingdings 2"/>
              <a:buChar char=""/>
              <a:defRPr/>
            </a:pPr>
            <a:r>
              <a:rPr lang="fr-FR" smtClean="0"/>
              <a:t>Vision</a:t>
            </a:r>
          </a:p>
          <a:p>
            <a:pPr marL="274320" indent="-274320" eaLnBrk="1" fontAlgn="auto" hangingPunct="1">
              <a:spcAft>
                <a:spcPts val="0"/>
              </a:spcAft>
              <a:buFont typeface="Wingdings 2"/>
              <a:buChar char=""/>
              <a:defRPr/>
            </a:pPr>
            <a:endParaRPr lang="fr-FR" smtClean="0"/>
          </a:p>
          <a:p>
            <a:pPr marL="274320" indent="-274320" eaLnBrk="1" fontAlgn="auto" hangingPunct="1">
              <a:spcAft>
                <a:spcPts val="0"/>
              </a:spcAft>
              <a:buFont typeface="Wingdings 2"/>
              <a:buChar char=""/>
              <a:defRPr/>
            </a:pPr>
            <a:r>
              <a:rPr lang="fr-FR" smtClean="0"/>
              <a:t>Missions</a:t>
            </a:r>
          </a:p>
          <a:p>
            <a:pPr marL="274320" indent="-274320" eaLnBrk="1" fontAlgn="auto" hangingPunct="1">
              <a:spcAft>
                <a:spcPts val="0"/>
              </a:spcAft>
              <a:buFont typeface="Wingdings 2"/>
              <a:buChar char=""/>
              <a:defRPr/>
            </a:pPr>
            <a:endParaRPr lang="fr-FR" smtClean="0"/>
          </a:p>
          <a:p>
            <a:pPr marL="274320" indent="-274320" eaLnBrk="1" fontAlgn="auto" hangingPunct="1">
              <a:spcAft>
                <a:spcPts val="0"/>
              </a:spcAft>
              <a:buFont typeface="Wingdings 2"/>
              <a:buChar char=""/>
              <a:defRPr/>
            </a:pPr>
            <a:r>
              <a:rPr lang="fr-FR" smtClean="0"/>
              <a:t>Valeurs</a:t>
            </a:r>
          </a:p>
          <a:p>
            <a:pPr marL="274320" indent="-274320" eaLnBrk="1" fontAlgn="auto" hangingPunct="1">
              <a:spcAft>
                <a:spcPts val="0"/>
              </a:spcAft>
              <a:buFont typeface="Wingdings 2"/>
              <a:buChar char=""/>
              <a:defRPr/>
            </a:pPr>
            <a:endParaRPr lang="fr-FR" smtClean="0"/>
          </a:p>
          <a:p>
            <a:pPr marL="274320" indent="-274320" eaLnBrk="1" fontAlgn="auto" hangingPunct="1">
              <a:spcAft>
                <a:spcPts val="0"/>
              </a:spcAft>
              <a:buFont typeface="Wingdings 2"/>
              <a:buChar char=""/>
              <a:defRPr/>
            </a:pPr>
            <a:r>
              <a:rPr lang="fr-FR" smtClean="0"/>
              <a:t>Engagements</a:t>
            </a:r>
          </a:p>
          <a:p>
            <a:pPr marL="274320" indent="-274320" eaLnBrk="1" fontAlgn="auto" hangingPunct="1">
              <a:spcAft>
                <a:spcPts val="0"/>
              </a:spcAft>
              <a:buFont typeface="Wingdings 2"/>
              <a:buChar char=""/>
              <a:defRPr/>
            </a:pPr>
            <a:endParaRPr lang="fr-FR" smtClean="0"/>
          </a:p>
          <a:p>
            <a:pPr lvl="4" eaLnBrk="1" fontAlgn="auto" hangingPunct="1">
              <a:spcAft>
                <a:spcPts val="0"/>
              </a:spcAft>
              <a:buClr>
                <a:schemeClr val="accent5"/>
              </a:buClr>
              <a:defRPr/>
            </a:pPr>
            <a:r>
              <a:rPr lang="fr-FR" sz="1400" smtClean="0">
                <a:solidFill>
                  <a:srgbClr val="FFFF99"/>
                </a:solidFill>
              </a:rPr>
              <a:t>(Joel Gayet la totale communication Top editions)</a:t>
            </a:r>
          </a:p>
        </p:txBody>
      </p:sp>
      <p:sp>
        <p:nvSpPr>
          <p:cNvPr id="41988" name="AutoShape 4"/>
          <p:cNvSpPr>
            <a:spLocks noChangeArrowheads="1"/>
          </p:cNvSpPr>
          <p:nvPr/>
        </p:nvSpPr>
        <p:spPr bwMode="auto">
          <a:xfrm>
            <a:off x="685800" y="2057400"/>
            <a:ext cx="609600" cy="1371600"/>
          </a:xfrm>
          <a:prstGeom prst="flowChartMultidocument">
            <a:avLst/>
          </a:prstGeom>
          <a:solidFill>
            <a:srgbClr val="0000CC"/>
          </a:solidFill>
          <a:ln w="9525">
            <a:solidFill>
              <a:schemeClr val="tx1"/>
            </a:solidFill>
            <a:miter lim="800000"/>
            <a:headEnd/>
            <a:tailEnd/>
          </a:ln>
        </p:spPr>
        <p:txBody>
          <a:bodyPr wrap="none" anchor="ctr"/>
          <a:lstStyle/>
          <a:p>
            <a:endParaRPr lang="fr-FR"/>
          </a:p>
        </p:txBody>
      </p:sp>
      <p:sp>
        <p:nvSpPr>
          <p:cNvPr id="5" name="Espace réservé du numéro de diapositive 4"/>
          <p:cNvSpPr>
            <a:spLocks noGrp="1"/>
          </p:cNvSpPr>
          <p:nvPr>
            <p:ph type="sldNum" sz="quarter" idx="12"/>
          </p:nvPr>
        </p:nvSpPr>
        <p:spPr/>
        <p:txBody>
          <a:bodyPr/>
          <a:lstStyle/>
          <a:p>
            <a:pPr>
              <a:defRPr/>
            </a:pPr>
            <a:fld id="{BF75F506-0D46-4657-AE21-7D6A950C5764}" type="slidenum">
              <a:rPr lang="fr-FR" smtClean="0"/>
              <a:pPr>
                <a:defRPr/>
              </a:pPr>
              <a:t>26</a:t>
            </a:fld>
            <a:endParaRPr lang="fr-FR"/>
          </a:p>
        </p:txBody>
      </p:sp>
    </p:spTree>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468313" y="0"/>
            <a:ext cx="8229600" cy="627063"/>
          </a:xfrm>
        </p:spPr>
        <p:txBody>
          <a:bodyPr/>
          <a:lstStyle/>
          <a:p>
            <a:pPr eaLnBrk="1" hangingPunct="1"/>
            <a:r>
              <a:rPr lang="fr-FR" sz="2800" smtClean="0">
                <a:solidFill>
                  <a:schemeClr val="bg1"/>
                </a:solidFill>
              </a:rPr>
              <a:t>Problématique services internes / externalisation </a:t>
            </a:r>
          </a:p>
        </p:txBody>
      </p:sp>
      <p:sp>
        <p:nvSpPr>
          <p:cNvPr id="259075" name="Rectangle 3"/>
          <p:cNvSpPr>
            <a:spLocks noGrp="1" noChangeArrowheads="1"/>
          </p:cNvSpPr>
          <p:nvPr>
            <p:ph sz="quarter" idx="1"/>
          </p:nvPr>
        </p:nvSpPr>
        <p:spPr>
          <a:xfrm>
            <a:off x="2438400" y="2514600"/>
            <a:ext cx="6096000" cy="2362200"/>
          </a:xfrm>
        </p:spPr>
        <p:txBody>
          <a:bodyPr/>
          <a:lstStyle/>
          <a:p>
            <a:pPr eaLnBrk="1" hangingPunct="1"/>
            <a:r>
              <a:rPr lang="fr-FR" smtClean="0"/>
              <a:t>Raisons budgétaires</a:t>
            </a:r>
          </a:p>
          <a:p>
            <a:pPr eaLnBrk="1" hangingPunct="1"/>
            <a:r>
              <a:rPr lang="fr-FR" smtClean="0"/>
              <a:t>Besoins ponctuels</a:t>
            </a:r>
          </a:p>
          <a:p>
            <a:pPr eaLnBrk="1" hangingPunct="1"/>
            <a:r>
              <a:rPr lang="fr-FR" smtClean="0"/>
              <a:t>Recherche de compétences fortes</a:t>
            </a:r>
          </a:p>
          <a:p>
            <a:pPr eaLnBrk="1" hangingPunct="1"/>
            <a:r>
              <a:rPr lang="fr-FR" smtClean="0"/>
              <a:t>Créativité / renouvellement</a:t>
            </a:r>
          </a:p>
        </p:txBody>
      </p:sp>
      <p:sp>
        <p:nvSpPr>
          <p:cNvPr id="4" name="Espace réservé du numéro de diapositive 3"/>
          <p:cNvSpPr>
            <a:spLocks noGrp="1"/>
          </p:cNvSpPr>
          <p:nvPr>
            <p:ph type="sldNum" sz="quarter" idx="12"/>
          </p:nvPr>
        </p:nvSpPr>
        <p:spPr/>
        <p:txBody>
          <a:bodyPr/>
          <a:lstStyle/>
          <a:p>
            <a:pPr>
              <a:defRPr/>
            </a:pPr>
            <a:fld id="{BF75F506-0D46-4657-AE21-7D6A950C5764}" type="slidenum">
              <a:rPr lang="fr-FR" smtClean="0"/>
              <a:pPr>
                <a:defRPr/>
              </a:pPr>
              <a:t>260</a:t>
            </a:fld>
            <a:endParaRPr lang="fr-FR"/>
          </a:p>
        </p:txBody>
      </p:sp>
    </p:spTree>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a:xfrm>
            <a:off x="468313" y="0"/>
            <a:ext cx="8229600" cy="555625"/>
          </a:xfrm>
        </p:spPr>
        <p:txBody>
          <a:bodyPr/>
          <a:lstStyle/>
          <a:p>
            <a:pPr eaLnBrk="1" hangingPunct="1"/>
            <a:r>
              <a:rPr lang="fr-FR" smtClean="0">
                <a:solidFill>
                  <a:schemeClr val="bg1"/>
                </a:solidFill>
              </a:rPr>
              <a:t>Les fonctions susceptibles d’externalisation</a:t>
            </a:r>
          </a:p>
        </p:txBody>
      </p:sp>
      <p:sp>
        <p:nvSpPr>
          <p:cNvPr id="260099" name="Rectangle 3"/>
          <p:cNvSpPr>
            <a:spLocks noGrp="1" noChangeArrowheads="1"/>
          </p:cNvSpPr>
          <p:nvPr>
            <p:ph sz="quarter" idx="1"/>
          </p:nvPr>
        </p:nvSpPr>
        <p:spPr>
          <a:xfrm>
            <a:off x="2743200" y="1905000"/>
            <a:ext cx="6096000" cy="4572000"/>
          </a:xfrm>
        </p:spPr>
        <p:txBody>
          <a:bodyPr/>
          <a:lstStyle/>
          <a:p>
            <a:pPr eaLnBrk="1" hangingPunct="1"/>
            <a:r>
              <a:rPr lang="fr-FR" sz="2400" b="1" smtClean="0"/>
              <a:t>Relations Presse</a:t>
            </a:r>
          </a:p>
          <a:p>
            <a:pPr eaLnBrk="1" hangingPunct="1"/>
            <a:r>
              <a:rPr lang="fr-FR" sz="2400" b="1" smtClean="0"/>
              <a:t>Veille et pige presse</a:t>
            </a:r>
          </a:p>
          <a:p>
            <a:pPr eaLnBrk="1" hangingPunct="1"/>
            <a:r>
              <a:rPr lang="fr-FR" sz="2400" b="1" smtClean="0"/>
              <a:t>Sites Internet</a:t>
            </a:r>
          </a:p>
          <a:p>
            <a:pPr eaLnBrk="1" hangingPunct="1"/>
            <a:r>
              <a:rPr lang="fr-FR" sz="2400" b="1" smtClean="0"/>
              <a:t>Reportage photo</a:t>
            </a:r>
          </a:p>
          <a:p>
            <a:pPr eaLnBrk="1" hangingPunct="1"/>
            <a:r>
              <a:rPr lang="fr-FR" sz="2400" b="1" smtClean="0"/>
              <a:t>Présentations multimédias</a:t>
            </a:r>
          </a:p>
          <a:p>
            <a:pPr eaLnBrk="1" hangingPunct="1"/>
            <a:r>
              <a:rPr lang="fr-FR" sz="2400" smtClean="0">
                <a:solidFill>
                  <a:schemeClr val="accent1"/>
                </a:solidFill>
              </a:rPr>
              <a:t>Campagnes de pub</a:t>
            </a:r>
          </a:p>
          <a:p>
            <a:pPr eaLnBrk="1" hangingPunct="1"/>
            <a:r>
              <a:rPr lang="fr-FR" sz="2400" smtClean="0">
                <a:solidFill>
                  <a:schemeClr val="accent1"/>
                </a:solidFill>
              </a:rPr>
              <a:t>Médias planning</a:t>
            </a:r>
          </a:p>
          <a:p>
            <a:pPr eaLnBrk="1" hangingPunct="1"/>
            <a:r>
              <a:rPr lang="fr-FR" sz="2400" smtClean="0">
                <a:solidFill>
                  <a:schemeClr val="accent1"/>
                </a:solidFill>
              </a:rPr>
              <a:t>Événementiel</a:t>
            </a:r>
          </a:p>
          <a:p>
            <a:pPr eaLnBrk="1" hangingPunct="1"/>
            <a:r>
              <a:rPr lang="fr-FR" sz="2400" smtClean="0">
                <a:solidFill>
                  <a:schemeClr val="accent1"/>
                </a:solidFill>
              </a:rPr>
              <a:t>Édition</a:t>
            </a:r>
          </a:p>
          <a:p>
            <a:pPr eaLnBrk="1" hangingPunct="1"/>
            <a:r>
              <a:rPr lang="fr-FR" sz="2400" smtClean="0">
                <a:solidFill>
                  <a:schemeClr val="accent1"/>
                </a:solidFill>
              </a:rPr>
              <a:t>Vidéo</a:t>
            </a:r>
          </a:p>
        </p:txBody>
      </p:sp>
      <p:sp>
        <p:nvSpPr>
          <p:cNvPr id="4" name="Espace réservé du numéro de diapositive 3"/>
          <p:cNvSpPr>
            <a:spLocks noGrp="1"/>
          </p:cNvSpPr>
          <p:nvPr>
            <p:ph type="sldNum" sz="quarter" idx="12"/>
          </p:nvPr>
        </p:nvSpPr>
        <p:spPr/>
        <p:txBody>
          <a:bodyPr/>
          <a:lstStyle/>
          <a:p>
            <a:pPr>
              <a:defRPr/>
            </a:pPr>
            <a:fld id="{BF75F506-0D46-4657-AE21-7D6A950C5764}" type="slidenum">
              <a:rPr lang="fr-FR" smtClean="0"/>
              <a:pPr>
                <a:defRPr/>
              </a:pPr>
              <a:t>261</a:t>
            </a:fld>
            <a:endParaRPr lang="fr-FR"/>
          </a:p>
        </p:txBody>
      </p:sp>
    </p:spTree>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250825" y="0"/>
            <a:ext cx="8664575" cy="522288"/>
          </a:xfrm>
        </p:spPr>
        <p:txBody>
          <a:bodyPr/>
          <a:lstStyle/>
          <a:p>
            <a:pPr eaLnBrk="1" hangingPunct="1"/>
            <a:r>
              <a:rPr lang="fr-FR" sz="3600" smtClean="0">
                <a:solidFill>
                  <a:schemeClr val="bg1"/>
                </a:solidFill>
              </a:rPr>
              <a:t>Les différents métiers des agences</a:t>
            </a:r>
          </a:p>
        </p:txBody>
      </p:sp>
      <p:sp>
        <p:nvSpPr>
          <p:cNvPr id="261123" name="Rectangle 3"/>
          <p:cNvSpPr>
            <a:spLocks noGrp="1" noChangeArrowheads="1"/>
          </p:cNvSpPr>
          <p:nvPr>
            <p:ph sz="quarter" idx="1"/>
          </p:nvPr>
        </p:nvSpPr>
        <p:spPr>
          <a:xfrm>
            <a:off x="755650" y="1125538"/>
            <a:ext cx="8083550" cy="5543550"/>
          </a:xfrm>
        </p:spPr>
        <p:txBody>
          <a:bodyPr/>
          <a:lstStyle/>
          <a:p>
            <a:pPr eaLnBrk="1" hangingPunct="1">
              <a:lnSpc>
                <a:spcPct val="80000"/>
              </a:lnSpc>
            </a:pPr>
            <a:r>
              <a:rPr lang="fr-FR" sz="2000" smtClean="0"/>
              <a:t>Agences de publicité ou de communication globale</a:t>
            </a:r>
          </a:p>
          <a:p>
            <a:pPr eaLnBrk="1" hangingPunct="1">
              <a:lnSpc>
                <a:spcPct val="80000"/>
              </a:lnSpc>
            </a:pPr>
            <a:r>
              <a:rPr lang="fr-FR" sz="2000" smtClean="0"/>
              <a:t>Prestataire en multimédia Sites Internet</a:t>
            </a:r>
          </a:p>
          <a:p>
            <a:pPr eaLnBrk="1" hangingPunct="1">
              <a:lnSpc>
                <a:spcPct val="80000"/>
              </a:lnSpc>
            </a:pPr>
            <a:r>
              <a:rPr lang="fr-FR" sz="2000" smtClean="0"/>
              <a:t>Prestataire en édition</a:t>
            </a:r>
          </a:p>
          <a:p>
            <a:pPr eaLnBrk="1" hangingPunct="1">
              <a:lnSpc>
                <a:spcPct val="80000"/>
              </a:lnSpc>
            </a:pPr>
            <a:r>
              <a:rPr lang="fr-FR" sz="2000" smtClean="0"/>
              <a:t>Prestataire en design création graphique</a:t>
            </a:r>
          </a:p>
          <a:p>
            <a:pPr eaLnBrk="1" hangingPunct="1">
              <a:lnSpc>
                <a:spcPct val="80000"/>
              </a:lnSpc>
            </a:pPr>
            <a:r>
              <a:rPr lang="fr-FR" sz="2000" smtClean="0"/>
              <a:t>Prestataire en événementiel</a:t>
            </a:r>
          </a:p>
          <a:p>
            <a:pPr eaLnBrk="1" hangingPunct="1">
              <a:lnSpc>
                <a:spcPct val="80000"/>
              </a:lnSpc>
            </a:pPr>
            <a:r>
              <a:rPr lang="fr-FR" sz="2000" smtClean="0"/>
              <a:t>Prestataire en audio visuel</a:t>
            </a:r>
          </a:p>
          <a:p>
            <a:pPr eaLnBrk="1" hangingPunct="1">
              <a:lnSpc>
                <a:spcPct val="80000"/>
              </a:lnSpc>
            </a:pPr>
            <a:r>
              <a:rPr lang="fr-FR" sz="2000" smtClean="0"/>
              <a:t>Centrale d’achat d’espace</a:t>
            </a:r>
          </a:p>
          <a:p>
            <a:pPr eaLnBrk="1" hangingPunct="1">
              <a:lnSpc>
                <a:spcPct val="80000"/>
              </a:lnSpc>
            </a:pPr>
            <a:r>
              <a:rPr lang="fr-FR" sz="2000" smtClean="0"/>
              <a:t>Prestataire en presse d’entreprise</a:t>
            </a:r>
          </a:p>
          <a:p>
            <a:pPr eaLnBrk="1" hangingPunct="1">
              <a:lnSpc>
                <a:spcPct val="80000"/>
              </a:lnSpc>
            </a:pPr>
            <a:r>
              <a:rPr lang="fr-FR" sz="2000" b="1" smtClean="0"/>
              <a:t>Prestataire en relations publiques</a:t>
            </a:r>
          </a:p>
          <a:p>
            <a:pPr eaLnBrk="1" hangingPunct="1">
              <a:lnSpc>
                <a:spcPct val="80000"/>
              </a:lnSpc>
            </a:pPr>
            <a:r>
              <a:rPr lang="fr-FR" sz="2000" b="1" smtClean="0"/>
              <a:t>Prestataire en veille</a:t>
            </a:r>
          </a:p>
          <a:p>
            <a:pPr eaLnBrk="1" hangingPunct="1">
              <a:lnSpc>
                <a:spcPct val="80000"/>
              </a:lnSpc>
            </a:pPr>
            <a:r>
              <a:rPr lang="fr-FR" sz="2000" b="1" smtClean="0"/>
              <a:t>Conseil en communication</a:t>
            </a:r>
          </a:p>
          <a:p>
            <a:pPr eaLnBrk="1" hangingPunct="1">
              <a:lnSpc>
                <a:spcPct val="80000"/>
              </a:lnSpc>
            </a:pPr>
            <a:r>
              <a:rPr lang="fr-FR" sz="2000" b="1" smtClean="0"/>
              <a:t>Prestataire en communication de crise</a:t>
            </a:r>
          </a:p>
          <a:p>
            <a:pPr eaLnBrk="1" hangingPunct="1">
              <a:lnSpc>
                <a:spcPct val="80000"/>
              </a:lnSpc>
            </a:pPr>
            <a:r>
              <a:rPr lang="fr-FR" sz="2000" smtClean="0"/>
              <a:t>Agence de publicité corporate</a:t>
            </a:r>
          </a:p>
          <a:p>
            <a:pPr eaLnBrk="1" hangingPunct="1">
              <a:lnSpc>
                <a:spcPct val="80000"/>
              </a:lnSpc>
            </a:pPr>
            <a:r>
              <a:rPr lang="fr-FR" sz="2000" smtClean="0"/>
              <a:t>Agence de publicité financière</a:t>
            </a:r>
          </a:p>
          <a:p>
            <a:pPr eaLnBrk="1" hangingPunct="1">
              <a:lnSpc>
                <a:spcPct val="80000"/>
              </a:lnSpc>
            </a:pPr>
            <a:r>
              <a:rPr lang="fr-FR" sz="2000" smtClean="0"/>
              <a:t>Prestataire en parrainage</a:t>
            </a:r>
          </a:p>
          <a:p>
            <a:pPr eaLnBrk="1" hangingPunct="1">
              <a:lnSpc>
                <a:spcPct val="80000"/>
              </a:lnSpc>
            </a:pPr>
            <a:r>
              <a:rPr lang="fr-FR" sz="2000" smtClean="0"/>
              <a:t>Agence de publicité B to B</a:t>
            </a:r>
          </a:p>
          <a:p>
            <a:pPr eaLnBrk="1" hangingPunct="1">
              <a:lnSpc>
                <a:spcPct val="80000"/>
              </a:lnSpc>
            </a:pPr>
            <a:r>
              <a:rPr lang="fr-FR" sz="2000" smtClean="0"/>
              <a:t>Prestataire en lobbying</a:t>
            </a:r>
          </a:p>
          <a:p>
            <a:pPr eaLnBrk="1" hangingPunct="1">
              <a:lnSpc>
                <a:spcPct val="80000"/>
              </a:lnSpc>
            </a:pPr>
            <a:endParaRPr lang="fr-FR" sz="2000" smtClean="0">
              <a:solidFill>
                <a:schemeClr val="accent1"/>
              </a:solidFill>
            </a:endParaRPr>
          </a:p>
        </p:txBody>
      </p:sp>
      <p:sp>
        <p:nvSpPr>
          <p:cNvPr id="4" name="Espace réservé du numéro de diapositive 3"/>
          <p:cNvSpPr>
            <a:spLocks noGrp="1"/>
          </p:cNvSpPr>
          <p:nvPr>
            <p:ph type="sldNum" sz="quarter" idx="12"/>
          </p:nvPr>
        </p:nvSpPr>
        <p:spPr/>
        <p:txBody>
          <a:bodyPr/>
          <a:lstStyle/>
          <a:p>
            <a:pPr>
              <a:defRPr/>
            </a:pPr>
            <a:fld id="{BF75F506-0D46-4657-AE21-7D6A950C5764}" type="slidenum">
              <a:rPr lang="fr-FR" smtClean="0"/>
              <a:pPr>
                <a:defRPr/>
              </a:pPr>
              <a:t>262</a:t>
            </a:fld>
            <a:endParaRPr lang="fr-FR"/>
          </a:p>
        </p:txBody>
      </p:sp>
    </p:spTree>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a:xfrm>
            <a:off x="827088" y="0"/>
            <a:ext cx="7772400" cy="692150"/>
          </a:xfrm>
        </p:spPr>
        <p:txBody>
          <a:bodyPr/>
          <a:lstStyle/>
          <a:p>
            <a:pPr eaLnBrk="1" hangingPunct="1"/>
            <a:r>
              <a:rPr lang="fr-FR" smtClean="0">
                <a:solidFill>
                  <a:schemeClr val="bg1"/>
                </a:solidFill>
              </a:rPr>
              <a:t>Critères d’une opération d’externalisation</a:t>
            </a:r>
          </a:p>
        </p:txBody>
      </p:sp>
      <p:sp>
        <p:nvSpPr>
          <p:cNvPr id="262147" name="Rectangle 3"/>
          <p:cNvSpPr>
            <a:spLocks noGrp="1" noChangeArrowheads="1"/>
          </p:cNvSpPr>
          <p:nvPr>
            <p:ph sz="quarter" idx="1"/>
          </p:nvPr>
        </p:nvSpPr>
        <p:spPr>
          <a:xfrm>
            <a:off x="827088" y="1989138"/>
            <a:ext cx="6913562" cy="3816350"/>
          </a:xfrm>
        </p:spPr>
        <p:txBody>
          <a:bodyPr/>
          <a:lstStyle/>
          <a:p>
            <a:pPr eaLnBrk="1" hangingPunct="1"/>
            <a:r>
              <a:rPr lang="fr-FR" smtClean="0"/>
              <a:t>Délais</a:t>
            </a:r>
          </a:p>
          <a:p>
            <a:pPr eaLnBrk="1" hangingPunct="1"/>
            <a:r>
              <a:rPr lang="fr-FR" smtClean="0"/>
              <a:t>Compétences internes</a:t>
            </a:r>
          </a:p>
          <a:p>
            <a:pPr eaLnBrk="1" hangingPunct="1"/>
            <a:r>
              <a:rPr lang="fr-FR" smtClean="0"/>
              <a:t>Contraintes budgétaires</a:t>
            </a:r>
          </a:p>
          <a:p>
            <a:pPr eaLnBrk="1" hangingPunct="1"/>
            <a:r>
              <a:rPr lang="fr-FR" smtClean="0"/>
              <a:t>Contraintes de politique interne</a:t>
            </a:r>
          </a:p>
        </p:txBody>
      </p:sp>
      <p:sp>
        <p:nvSpPr>
          <p:cNvPr id="4" name="Espace réservé du numéro de diapositive 3"/>
          <p:cNvSpPr>
            <a:spLocks noGrp="1"/>
          </p:cNvSpPr>
          <p:nvPr>
            <p:ph type="sldNum" sz="quarter" idx="12"/>
          </p:nvPr>
        </p:nvSpPr>
        <p:spPr/>
        <p:txBody>
          <a:bodyPr/>
          <a:lstStyle/>
          <a:p>
            <a:pPr>
              <a:defRPr/>
            </a:pPr>
            <a:fld id="{BF75F506-0D46-4657-AE21-7D6A950C5764}" type="slidenum">
              <a:rPr lang="fr-FR" smtClean="0"/>
              <a:pPr>
                <a:defRPr/>
              </a:pPr>
              <a:t>263</a:t>
            </a:fld>
            <a:endParaRPr lang="fr-FR"/>
          </a:p>
        </p:txBody>
      </p:sp>
    </p:spTree>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xfrm>
            <a:off x="250825" y="0"/>
            <a:ext cx="8534400" cy="544513"/>
          </a:xfrm>
        </p:spPr>
        <p:txBody>
          <a:bodyPr/>
          <a:lstStyle/>
          <a:p>
            <a:pPr eaLnBrk="1" hangingPunct="1"/>
            <a:r>
              <a:rPr lang="fr-FR" smtClean="0">
                <a:solidFill>
                  <a:schemeClr val="bg1"/>
                </a:solidFill>
              </a:rPr>
              <a:t>Choix du prestataire</a:t>
            </a:r>
          </a:p>
        </p:txBody>
      </p:sp>
      <p:sp>
        <p:nvSpPr>
          <p:cNvPr id="263171" name="Rectangle 3"/>
          <p:cNvSpPr>
            <a:spLocks noGrp="1" noChangeArrowheads="1"/>
          </p:cNvSpPr>
          <p:nvPr>
            <p:ph sz="quarter" idx="1"/>
          </p:nvPr>
        </p:nvSpPr>
        <p:spPr>
          <a:xfrm>
            <a:off x="900113" y="1981200"/>
            <a:ext cx="7632700" cy="4114800"/>
          </a:xfrm>
        </p:spPr>
        <p:txBody>
          <a:bodyPr/>
          <a:lstStyle/>
          <a:p>
            <a:pPr eaLnBrk="1" hangingPunct="1"/>
            <a:r>
              <a:rPr lang="fr-FR" sz="3200" b="1" smtClean="0"/>
              <a:t>Mise en œuvre </a:t>
            </a:r>
            <a:br>
              <a:rPr lang="fr-FR" sz="3200" b="1" smtClean="0"/>
            </a:br>
            <a:r>
              <a:rPr lang="fr-FR" smtClean="0"/>
              <a:t>(Devis, consultation, appel d’offres)</a:t>
            </a:r>
          </a:p>
          <a:p>
            <a:pPr eaLnBrk="1" hangingPunct="1"/>
            <a:r>
              <a:rPr lang="fr-FR" sz="3200" b="1" smtClean="0"/>
              <a:t>Pré sélection</a:t>
            </a:r>
            <a:br>
              <a:rPr lang="fr-FR" sz="3200" b="1" smtClean="0"/>
            </a:br>
            <a:r>
              <a:rPr lang="fr-FR" sz="3200" b="1" smtClean="0"/>
              <a:t>	</a:t>
            </a:r>
            <a:r>
              <a:rPr lang="fr-FR" smtClean="0"/>
              <a:t>Combien</a:t>
            </a:r>
            <a:br>
              <a:rPr lang="fr-FR" smtClean="0"/>
            </a:br>
            <a:r>
              <a:rPr lang="fr-FR" smtClean="0"/>
              <a:t> 	Comment</a:t>
            </a:r>
            <a:br>
              <a:rPr lang="fr-FR" smtClean="0"/>
            </a:br>
            <a:r>
              <a:rPr lang="fr-FR" smtClean="0"/>
              <a:t>	Critères : taille de l’agence, proximité, 	disponibilité, interlocuteur unique, 	maîtrise des sous traitants</a:t>
            </a:r>
          </a:p>
          <a:p>
            <a:pPr eaLnBrk="1" hangingPunct="1"/>
            <a:endParaRPr lang="fr-FR" smtClean="0"/>
          </a:p>
          <a:p>
            <a:pPr eaLnBrk="1" hangingPunct="1"/>
            <a:endParaRPr lang="fr-FR" smtClean="0"/>
          </a:p>
        </p:txBody>
      </p:sp>
      <p:sp>
        <p:nvSpPr>
          <p:cNvPr id="4" name="Espace réservé du numéro de diapositive 3"/>
          <p:cNvSpPr>
            <a:spLocks noGrp="1"/>
          </p:cNvSpPr>
          <p:nvPr>
            <p:ph type="sldNum" sz="quarter" idx="12"/>
          </p:nvPr>
        </p:nvSpPr>
        <p:spPr/>
        <p:txBody>
          <a:bodyPr/>
          <a:lstStyle/>
          <a:p>
            <a:pPr>
              <a:defRPr/>
            </a:pPr>
            <a:fld id="{BF75F506-0D46-4657-AE21-7D6A950C5764}" type="slidenum">
              <a:rPr lang="fr-FR" smtClean="0"/>
              <a:pPr>
                <a:defRPr/>
              </a:pPr>
              <a:t>264</a:t>
            </a:fld>
            <a:endParaRPr lang="fr-FR"/>
          </a:p>
        </p:txBody>
      </p:sp>
    </p:spTree>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a:xfrm>
            <a:off x="1476375" y="0"/>
            <a:ext cx="6096000" cy="606425"/>
          </a:xfrm>
          <a:noFill/>
        </p:spPr>
        <p:txBody>
          <a:bodyPr/>
          <a:lstStyle/>
          <a:p>
            <a:pPr eaLnBrk="1" hangingPunct="1"/>
            <a:r>
              <a:rPr lang="fr-FR" smtClean="0">
                <a:solidFill>
                  <a:schemeClr val="bg1"/>
                </a:solidFill>
              </a:rPr>
              <a:t>Brief = document écrit</a:t>
            </a:r>
          </a:p>
        </p:txBody>
      </p:sp>
      <p:sp>
        <p:nvSpPr>
          <p:cNvPr id="264195" name="Rectangle 3"/>
          <p:cNvSpPr>
            <a:spLocks noGrp="1" noChangeArrowheads="1"/>
          </p:cNvSpPr>
          <p:nvPr>
            <p:ph sz="quarter" idx="1"/>
          </p:nvPr>
        </p:nvSpPr>
        <p:spPr>
          <a:xfrm>
            <a:off x="381000" y="1676400"/>
            <a:ext cx="8534400" cy="4419600"/>
          </a:xfrm>
        </p:spPr>
        <p:txBody>
          <a:bodyPr/>
          <a:lstStyle/>
          <a:p>
            <a:pPr eaLnBrk="1" hangingPunct="1">
              <a:lnSpc>
                <a:spcPct val="80000"/>
              </a:lnSpc>
            </a:pPr>
            <a:r>
              <a:rPr lang="fr-FR" sz="2400" b="1" smtClean="0"/>
              <a:t>Contexte</a:t>
            </a:r>
            <a:r>
              <a:rPr lang="fr-FR" sz="2400" smtClean="0"/>
              <a:t> : Environnement de l’entreprise</a:t>
            </a:r>
            <a:br>
              <a:rPr lang="fr-FR" sz="2400" smtClean="0"/>
            </a:br>
            <a:r>
              <a:rPr lang="fr-FR" sz="2400" smtClean="0"/>
              <a:t>Structure évolution du marché, état de la concurrence</a:t>
            </a:r>
            <a:br>
              <a:rPr lang="fr-FR" sz="2400" smtClean="0"/>
            </a:br>
            <a:r>
              <a:rPr lang="fr-FR" sz="2400" smtClean="0"/>
              <a:t> Analyse points forts /  points faibles</a:t>
            </a:r>
            <a:br>
              <a:rPr lang="fr-FR" sz="2400" smtClean="0"/>
            </a:br>
            <a:r>
              <a:rPr lang="fr-FR" sz="2400" smtClean="0"/>
              <a:t> </a:t>
            </a:r>
          </a:p>
          <a:p>
            <a:pPr eaLnBrk="1" hangingPunct="1">
              <a:lnSpc>
                <a:spcPct val="80000"/>
              </a:lnSpc>
            </a:pPr>
            <a:r>
              <a:rPr lang="fr-FR" sz="2400" b="1" smtClean="0"/>
              <a:t>Bilan communication de l’entreprise</a:t>
            </a:r>
            <a:r>
              <a:rPr lang="fr-FR" sz="2400" smtClean="0"/>
              <a:t/>
            </a:r>
            <a:br>
              <a:rPr lang="fr-FR" sz="2400" smtClean="0"/>
            </a:br>
            <a:r>
              <a:rPr lang="fr-FR" sz="2400" smtClean="0"/>
              <a:t>histoire valeurs, image actions antérieures avec bilan des actions</a:t>
            </a:r>
            <a:br>
              <a:rPr lang="fr-FR" sz="2400" smtClean="0"/>
            </a:br>
            <a:endParaRPr lang="fr-FR" sz="2400" smtClean="0"/>
          </a:p>
          <a:p>
            <a:pPr eaLnBrk="1" hangingPunct="1">
              <a:lnSpc>
                <a:spcPct val="80000"/>
              </a:lnSpc>
            </a:pPr>
            <a:r>
              <a:rPr lang="fr-FR" sz="2400" b="1" smtClean="0"/>
              <a:t>Objectif de la consultation</a:t>
            </a:r>
            <a:r>
              <a:rPr lang="fr-FR" sz="2400" smtClean="0"/>
              <a:t/>
            </a:r>
            <a:br>
              <a:rPr lang="fr-FR" sz="2400" smtClean="0"/>
            </a:br>
            <a:r>
              <a:rPr lang="fr-FR" sz="2400" smtClean="0"/>
              <a:t>Magazine, plaquette carton d’invitation, organisation de conférence de presse</a:t>
            </a:r>
            <a:br>
              <a:rPr lang="fr-FR" sz="2400" smtClean="0"/>
            </a:br>
            <a:r>
              <a:rPr lang="fr-FR" sz="2400" smtClean="0">
                <a:cs typeface="Times New Roman" pitchFamily="18" charset="0"/>
              </a:rPr>
              <a:t> </a:t>
            </a:r>
          </a:p>
          <a:p>
            <a:pPr eaLnBrk="1" hangingPunct="1">
              <a:lnSpc>
                <a:spcPct val="80000"/>
              </a:lnSpc>
            </a:pPr>
            <a:r>
              <a:rPr lang="fr-FR" sz="2400" b="1" smtClean="0"/>
              <a:t>Cible </a:t>
            </a:r>
            <a:r>
              <a:rPr lang="fr-FR" sz="2400" smtClean="0"/>
              <a:t/>
            </a:r>
            <a:br>
              <a:rPr lang="fr-FR" sz="2400" smtClean="0"/>
            </a:br>
            <a:r>
              <a:rPr lang="fr-FR" sz="2400" smtClean="0"/>
              <a:t>clients, institutionnels, personnel entreprise, journalistes</a:t>
            </a:r>
          </a:p>
          <a:p>
            <a:pPr eaLnBrk="1" hangingPunct="1">
              <a:lnSpc>
                <a:spcPct val="80000"/>
              </a:lnSpc>
            </a:pPr>
            <a:endParaRPr lang="fr-FR" sz="2400" smtClean="0">
              <a:cs typeface="Times New Roman" pitchFamily="18" charset="0"/>
            </a:endParaRPr>
          </a:p>
        </p:txBody>
      </p:sp>
      <p:sp>
        <p:nvSpPr>
          <p:cNvPr id="4" name="Espace réservé du numéro de diapositive 3"/>
          <p:cNvSpPr>
            <a:spLocks noGrp="1"/>
          </p:cNvSpPr>
          <p:nvPr>
            <p:ph type="sldNum" sz="quarter" idx="12"/>
          </p:nvPr>
        </p:nvSpPr>
        <p:spPr/>
        <p:txBody>
          <a:bodyPr/>
          <a:lstStyle/>
          <a:p>
            <a:pPr>
              <a:defRPr/>
            </a:pPr>
            <a:fld id="{BF75F506-0D46-4657-AE21-7D6A950C5764}" type="slidenum">
              <a:rPr lang="fr-FR" smtClean="0"/>
              <a:pPr>
                <a:defRPr/>
              </a:pPr>
              <a:t>265</a:t>
            </a:fld>
            <a:endParaRPr lang="fr-FR"/>
          </a:p>
        </p:txBody>
      </p:sp>
    </p:spTree>
  </p:cSld>
  <p:clrMapOvr>
    <a:masterClrMapping/>
  </p:clrMapOvr>
  <p:transition>
    <p:cut/>
  </p:transition>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a:xfrm>
            <a:off x="1619250" y="0"/>
            <a:ext cx="6096000" cy="711200"/>
          </a:xfrm>
        </p:spPr>
        <p:txBody>
          <a:bodyPr/>
          <a:lstStyle/>
          <a:p>
            <a:pPr eaLnBrk="1" hangingPunct="1"/>
            <a:r>
              <a:rPr lang="fr-FR" smtClean="0">
                <a:solidFill>
                  <a:schemeClr val="bg1"/>
                </a:solidFill>
              </a:rPr>
              <a:t>Brief événement</a:t>
            </a:r>
          </a:p>
        </p:txBody>
      </p:sp>
      <p:sp>
        <p:nvSpPr>
          <p:cNvPr id="265219" name="Rectangle 3"/>
          <p:cNvSpPr>
            <a:spLocks noGrp="1" noChangeArrowheads="1"/>
          </p:cNvSpPr>
          <p:nvPr>
            <p:ph sz="quarter" idx="1"/>
          </p:nvPr>
        </p:nvSpPr>
        <p:spPr>
          <a:xfrm>
            <a:off x="1828800" y="1981200"/>
            <a:ext cx="7086600" cy="4114800"/>
          </a:xfrm>
        </p:spPr>
        <p:txBody>
          <a:bodyPr/>
          <a:lstStyle/>
          <a:p>
            <a:pPr eaLnBrk="1" hangingPunct="1"/>
            <a:r>
              <a:rPr lang="fr-FR" smtClean="0"/>
              <a:t>Objectifs recherchés</a:t>
            </a:r>
          </a:p>
          <a:p>
            <a:pPr eaLnBrk="1" hangingPunct="1"/>
            <a:r>
              <a:rPr lang="fr-FR" smtClean="0"/>
              <a:t>Évènement prétexte / Évènement en soi</a:t>
            </a:r>
          </a:p>
          <a:p>
            <a:pPr eaLnBrk="1" hangingPunct="1"/>
            <a:r>
              <a:rPr lang="fr-FR" smtClean="0"/>
              <a:t>Scénario</a:t>
            </a:r>
          </a:p>
          <a:p>
            <a:pPr eaLnBrk="1" hangingPunct="1"/>
            <a:r>
              <a:rPr lang="fr-FR" smtClean="0"/>
              <a:t>Acteurs</a:t>
            </a:r>
          </a:p>
          <a:p>
            <a:pPr eaLnBrk="1" hangingPunct="1"/>
            <a:r>
              <a:rPr lang="fr-FR" smtClean="0"/>
              <a:t>Timing</a:t>
            </a:r>
          </a:p>
          <a:p>
            <a:pPr eaLnBrk="1" hangingPunct="1"/>
            <a:r>
              <a:rPr lang="fr-FR" smtClean="0"/>
              <a:t>Supports d’accompagnements</a:t>
            </a:r>
          </a:p>
          <a:p>
            <a:pPr eaLnBrk="1" hangingPunct="1"/>
            <a:r>
              <a:rPr lang="fr-FR" smtClean="0"/>
              <a:t>Messages délivrés</a:t>
            </a:r>
          </a:p>
          <a:p>
            <a:pPr eaLnBrk="1" hangingPunct="1"/>
            <a:endParaRPr lang="fr-FR" smtClean="0"/>
          </a:p>
          <a:p>
            <a:pPr eaLnBrk="1" hangingPunct="1"/>
            <a:endParaRPr lang="fr-FR" smtClean="0"/>
          </a:p>
        </p:txBody>
      </p:sp>
      <p:sp>
        <p:nvSpPr>
          <p:cNvPr id="4" name="Espace réservé du numéro de diapositive 3"/>
          <p:cNvSpPr>
            <a:spLocks noGrp="1"/>
          </p:cNvSpPr>
          <p:nvPr>
            <p:ph type="sldNum" sz="quarter" idx="12"/>
          </p:nvPr>
        </p:nvSpPr>
        <p:spPr/>
        <p:txBody>
          <a:bodyPr/>
          <a:lstStyle/>
          <a:p>
            <a:pPr>
              <a:defRPr/>
            </a:pPr>
            <a:fld id="{BF75F506-0D46-4657-AE21-7D6A950C5764}" type="slidenum">
              <a:rPr lang="fr-FR" smtClean="0"/>
              <a:pPr>
                <a:defRPr/>
              </a:pPr>
              <a:t>266</a:t>
            </a:fld>
            <a:endParaRPr lang="fr-FR"/>
          </a:p>
        </p:txBody>
      </p:sp>
    </p:spTree>
  </p:cSld>
  <p:clrMapOvr>
    <a:masterClrMapping/>
  </p:clrMapOvr>
  <p:transition>
    <p:cut/>
  </p:transition>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1403350" y="0"/>
            <a:ext cx="6096000" cy="566738"/>
          </a:xfrm>
        </p:spPr>
        <p:txBody>
          <a:bodyPr>
            <a:normAutofit fontScale="90000"/>
          </a:bodyPr>
          <a:lstStyle/>
          <a:p>
            <a:pPr eaLnBrk="1" fontAlgn="auto" hangingPunct="1">
              <a:spcAft>
                <a:spcPts val="0"/>
              </a:spcAft>
              <a:defRPr/>
            </a:pPr>
            <a:r>
              <a:rPr lang="fr-FR" dirty="0" smtClean="0">
                <a:solidFill>
                  <a:schemeClr val="bg1"/>
                </a:solidFill>
              </a:rPr>
              <a:t>Le suivi de réalisation</a:t>
            </a:r>
          </a:p>
        </p:txBody>
      </p:sp>
      <p:sp>
        <p:nvSpPr>
          <p:cNvPr id="266243" name="Rectangle 3"/>
          <p:cNvSpPr>
            <a:spLocks noGrp="1" noChangeArrowheads="1"/>
          </p:cNvSpPr>
          <p:nvPr>
            <p:ph sz="quarter" idx="1"/>
          </p:nvPr>
        </p:nvSpPr>
        <p:spPr>
          <a:xfrm>
            <a:off x="250825" y="2060575"/>
            <a:ext cx="8504238" cy="2376488"/>
          </a:xfrm>
        </p:spPr>
        <p:txBody>
          <a:bodyPr/>
          <a:lstStyle/>
          <a:p>
            <a:pPr eaLnBrk="1" hangingPunct="1"/>
            <a:r>
              <a:rPr lang="fr-FR" smtClean="0"/>
              <a:t>Suivi planning</a:t>
            </a:r>
          </a:p>
          <a:p>
            <a:pPr eaLnBrk="1" hangingPunct="1"/>
            <a:r>
              <a:rPr lang="fr-FR" smtClean="0"/>
              <a:t>Suivi financier</a:t>
            </a:r>
          </a:p>
        </p:txBody>
      </p:sp>
      <p:sp>
        <p:nvSpPr>
          <p:cNvPr id="4" name="Espace réservé du numéro de diapositive 3"/>
          <p:cNvSpPr>
            <a:spLocks noGrp="1"/>
          </p:cNvSpPr>
          <p:nvPr>
            <p:ph type="sldNum" sz="quarter" idx="12"/>
          </p:nvPr>
        </p:nvSpPr>
        <p:spPr/>
        <p:txBody>
          <a:bodyPr/>
          <a:lstStyle/>
          <a:p>
            <a:pPr>
              <a:defRPr/>
            </a:pPr>
            <a:fld id="{BF75F506-0D46-4657-AE21-7D6A950C5764}" type="slidenum">
              <a:rPr lang="fr-FR" smtClean="0"/>
              <a:pPr>
                <a:defRPr/>
              </a:pPr>
              <a:t>267</a:t>
            </a:fld>
            <a:endParaRPr lang="fr-FR"/>
          </a:p>
        </p:txBody>
      </p:sp>
    </p:spTree>
  </p:cSld>
  <p:clrMapOvr>
    <a:masterClrMapping/>
  </p:clrMapOvr>
  <p:transition>
    <p:cut/>
  </p:transition>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323850" y="0"/>
            <a:ext cx="8534400" cy="692150"/>
          </a:xfrm>
        </p:spPr>
        <p:txBody>
          <a:bodyPr/>
          <a:lstStyle/>
          <a:p>
            <a:pPr eaLnBrk="1" hangingPunct="1"/>
            <a:r>
              <a:rPr lang="fr-FR" smtClean="0">
                <a:solidFill>
                  <a:schemeClr val="bg1"/>
                </a:solidFill>
              </a:rPr>
              <a:t>Le brief</a:t>
            </a:r>
          </a:p>
        </p:txBody>
      </p:sp>
      <p:sp>
        <p:nvSpPr>
          <p:cNvPr id="267267" name="Rectangle 3"/>
          <p:cNvSpPr>
            <a:spLocks noGrp="1" noChangeArrowheads="1"/>
          </p:cNvSpPr>
          <p:nvPr>
            <p:ph sz="quarter" idx="1"/>
          </p:nvPr>
        </p:nvSpPr>
        <p:spPr>
          <a:xfrm>
            <a:off x="395288" y="1989138"/>
            <a:ext cx="8504237" cy="4572000"/>
          </a:xfrm>
        </p:spPr>
        <p:txBody>
          <a:bodyPr/>
          <a:lstStyle/>
          <a:p>
            <a:pPr eaLnBrk="1" hangingPunct="1"/>
            <a:r>
              <a:rPr lang="fr-FR" smtClean="0"/>
              <a:t>Situation de l’entreprise</a:t>
            </a:r>
          </a:p>
          <a:p>
            <a:pPr eaLnBrk="1" hangingPunct="1"/>
            <a:r>
              <a:rPr lang="fr-FR" smtClean="0"/>
              <a:t>Objectif de la consultation</a:t>
            </a:r>
          </a:p>
          <a:p>
            <a:pPr eaLnBrk="1" hangingPunct="1"/>
            <a:r>
              <a:rPr lang="fr-FR" smtClean="0"/>
              <a:t>Buts recherchés</a:t>
            </a:r>
          </a:p>
          <a:p>
            <a:pPr eaLnBrk="1" hangingPunct="1"/>
            <a:r>
              <a:rPr lang="fr-FR" smtClean="0"/>
              <a:t>Planning</a:t>
            </a:r>
          </a:p>
          <a:p>
            <a:pPr eaLnBrk="1" hangingPunct="1"/>
            <a:r>
              <a:rPr lang="fr-FR" smtClean="0"/>
              <a:t>Budget</a:t>
            </a:r>
          </a:p>
        </p:txBody>
      </p:sp>
      <p:sp>
        <p:nvSpPr>
          <p:cNvPr id="5" name="Rectangle 2"/>
          <p:cNvSpPr txBox="1">
            <a:spLocks noChangeArrowheads="1"/>
          </p:cNvSpPr>
          <p:nvPr/>
        </p:nvSpPr>
        <p:spPr>
          <a:xfrm>
            <a:off x="0" y="908050"/>
            <a:ext cx="9144000" cy="958850"/>
          </a:xfrm>
          <a:prstGeom prst="rect">
            <a:avLst/>
          </a:prstGeom>
          <a:noFill/>
        </p:spPr>
        <p:txBody>
          <a:bodyPr anchor="b"/>
          <a:lstStyle/>
          <a:p>
            <a:pPr fontAlgn="auto">
              <a:spcBef>
                <a:spcPct val="0"/>
              </a:spcBef>
              <a:spcAft>
                <a:spcPts val="0"/>
              </a:spcAft>
              <a:defRPr/>
            </a:pPr>
            <a:r>
              <a:rPr lang="fr-FR" sz="1600" b="0" dirty="0">
                <a:solidFill>
                  <a:schemeClr val="accent3">
                    <a:shade val="75000"/>
                  </a:schemeClr>
                </a:solidFill>
                <a:latin typeface="+mj-lt"/>
                <a:ea typeface="+mj-ea"/>
                <a:cs typeface="+mj-cs"/>
              </a:rPr>
              <a:t/>
            </a:r>
            <a:br>
              <a:rPr lang="fr-FR" sz="1600" b="0" dirty="0">
                <a:solidFill>
                  <a:schemeClr val="accent3">
                    <a:shade val="75000"/>
                  </a:schemeClr>
                </a:solidFill>
                <a:latin typeface="+mj-lt"/>
                <a:ea typeface="+mj-ea"/>
                <a:cs typeface="+mj-cs"/>
              </a:rPr>
            </a:br>
            <a:r>
              <a:rPr lang="fr-FR" sz="3200" b="0" dirty="0">
                <a:solidFill>
                  <a:schemeClr val="accent1"/>
                </a:solidFill>
                <a:latin typeface="+mj-lt"/>
                <a:ea typeface="+mj-ea"/>
                <a:cs typeface="+mj-cs"/>
              </a:rPr>
              <a:t>prestations pour une conférence de presse</a:t>
            </a:r>
            <a:br>
              <a:rPr lang="fr-FR" sz="3200" b="0" dirty="0">
                <a:solidFill>
                  <a:schemeClr val="accent1"/>
                </a:solidFill>
                <a:latin typeface="+mj-lt"/>
                <a:ea typeface="+mj-ea"/>
                <a:cs typeface="+mj-cs"/>
              </a:rPr>
            </a:br>
            <a:endParaRPr lang="fr-FR" sz="1600" b="0" dirty="0">
              <a:solidFill>
                <a:schemeClr val="accent3">
                  <a:shade val="75000"/>
                </a:schemeClr>
              </a:solidFill>
              <a:latin typeface="+mj-lt"/>
              <a:ea typeface="+mj-ea"/>
              <a:cs typeface="+mj-cs"/>
            </a:endParaRPr>
          </a:p>
        </p:txBody>
      </p:sp>
      <p:sp>
        <p:nvSpPr>
          <p:cNvPr id="6" name="Espace réservé du numéro de diapositive 5"/>
          <p:cNvSpPr>
            <a:spLocks noGrp="1"/>
          </p:cNvSpPr>
          <p:nvPr>
            <p:ph type="sldNum" sz="quarter" idx="12"/>
          </p:nvPr>
        </p:nvSpPr>
        <p:spPr/>
        <p:txBody>
          <a:bodyPr/>
          <a:lstStyle/>
          <a:p>
            <a:pPr>
              <a:defRPr/>
            </a:pPr>
            <a:fld id="{BF75F506-0D46-4657-AE21-7D6A950C5764}" type="slidenum">
              <a:rPr lang="fr-FR" smtClean="0"/>
              <a:pPr>
                <a:defRPr/>
              </a:pPr>
              <a:t>268</a:t>
            </a:fld>
            <a:endParaRPr lang="fr-FR"/>
          </a:p>
        </p:txBody>
      </p:sp>
    </p:spTree>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a:xfrm>
            <a:off x="1476375" y="0"/>
            <a:ext cx="6096000" cy="566738"/>
          </a:xfrm>
        </p:spPr>
        <p:txBody>
          <a:bodyPr>
            <a:normAutofit fontScale="90000"/>
          </a:bodyPr>
          <a:lstStyle/>
          <a:p>
            <a:pPr eaLnBrk="1" fontAlgn="auto" hangingPunct="1">
              <a:spcAft>
                <a:spcPts val="0"/>
              </a:spcAft>
              <a:defRPr/>
            </a:pPr>
            <a:r>
              <a:rPr lang="fr-FR" dirty="0" smtClean="0">
                <a:solidFill>
                  <a:schemeClr val="bg1"/>
                </a:solidFill>
              </a:rPr>
              <a:t>Le droit de réponse</a:t>
            </a:r>
          </a:p>
        </p:txBody>
      </p:sp>
      <p:sp>
        <p:nvSpPr>
          <p:cNvPr id="268291" name="Rectangle 3"/>
          <p:cNvSpPr>
            <a:spLocks noGrp="1" noChangeArrowheads="1"/>
          </p:cNvSpPr>
          <p:nvPr>
            <p:ph sz="quarter" idx="1"/>
          </p:nvPr>
        </p:nvSpPr>
        <p:spPr>
          <a:xfrm>
            <a:off x="827088" y="1981200"/>
            <a:ext cx="8088312" cy="4114800"/>
          </a:xfrm>
        </p:spPr>
        <p:txBody>
          <a:bodyPr/>
          <a:lstStyle/>
          <a:p>
            <a:pPr eaLnBrk="1" hangingPunct="1"/>
            <a:r>
              <a:rPr lang="fr-FR" smtClean="0"/>
              <a:t>Quand l’exercer</a:t>
            </a:r>
          </a:p>
          <a:p>
            <a:pPr eaLnBrk="1" hangingPunct="1"/>
            <a:r>
              <a:rPr lang="fr-FR" smtClean="0"/>
              <a:t>Les conditions à l’exercice du droit de réponse</a:t>
            </a:r>
          </a:p>
        </p:txBody>
      </p:sp>
      <p:sp>
        <p:nvSpPr>
          <p:cNvPr id="4" name="Espace réservé du numéro de diapositive 3"/>
          <p:cNvSpPr>
            <a:spLocks noGrp="1"/>
          </p:cNvSpPr>
          <p:nvPr>
            <p:ph type="sldNum" sz="quarter" idx="12"/>
          </p:nvPr>
        </p:nvSpPr>
        <p:spPr/>
        <p:txBody>
          <a:bodyPr/>
          <a:lstStyle/>
          <a:p>
            <a:pPr>
              <a:defRPr/>
            </a:pPr>
            <a:fld id="{BF75F506-0D46-4657-AE21-7D6A950C5764}" type="slidenum">
              <a:rPr lang="fr-FR" smtClean="0"/>
              <a:pPr>
                <a:defRPr/>
              </a:pPr>
              <a:t>269</a:t>
            </a:fld>
            <a:endParaRPr lang="fr-FR"/>
          </a:p>
        </p:txBody>
      </p:sp>
    </p:spTree>
  </p:cSld>
  <p:clrMapOvr>
    <a:masterClrMapping/>
  </p:clrMapOvr>
  <p:transition>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AutoShape 2"/>
          <p:cNvSpPr>
            <a:spLocks noChangeArrowheads="1"/>
          </p:cNvSpPr>
          <p:nvPr/>
        </p:nvSpPr>
        <p:spPr bwMode="auto">
          <a:xfrm>
            <a:off x="228600" y="1371600"/>
            <a:ext cx="2209800" cy="4343400"/>
          </a:xfrm>
          <a:prstGeom prst="roundRect">
            <a:avLst>
              <a:gd name="adj" fmla="val 16667"/>
            </a:avLst>
          </a:prstGeom>
          <a:solidFill>
            <a:srgbClr val="006600"/>
          </a:solidFill>
          <a:ln w="9525">
            <a:solidFill>
              <a:schemeClr val="tx1"/>
            </a:solidFill>
            <a:round/>
            <a:headEnd/>
            <a:tailEnd/>
          </a:ln>
        </p:spPr>
        <p:txBody>
          <a:bodyPr wrap="none" anchor="ctr"/>
          <a:lstStyle/>
          <a:p>
            <a:pPr>
              <a:spcBef>
                <a:spcPct val="0"/>
              </a:spcBef>
            </a:pPr>
            <a:endParaRPr lang="fr-FR" sz="2400">
              <a:latin typeface="Times New Roman" pitchFamily="18" charset="0"/>
            </a:endParaRPr>
          </a:p>
        </p:txBody>
      </p:sp>
      <p:sp>
        <p:nvSpPr>
          <p:cNvPr id="43011" name="Rectangle 3"/>
          <p:cNvSpPr>
            <a:spLocks noChangeArrowheads="1"/>
          </p:cNvSpPr>
          <p:nvPr/>
        </p:nvSpPr>
        <p:spPr bwMode="auto">
          <a:xfrm>
            <a:off x="611188" y="2060575"/>
            <a:ext cx="1524000" cy="393700"/>
          </a:xfrm>
          <a:prstGeom prst="rect">
            <a:avLst/>
          </a:prstGeom>
          <a:solidFill>
            <a:srgbClr val="003366"/>
          </a:solidFill>
          <a:ln w="9525">
            <a:solidFill>
              <a:schemeClr val="tx1"/>
            </a:solidFill>
            <a:miter lim="800000"/>
            <a:headEnd/>
            <a:tailEnd/>
          </a:ln>
        </p:spPr>
        <p:txBody>
          <a:bodyPr wrap="none" anchor="ctr"/>
          <a:lstStyle/>
          <a:p>
            <a:pPr>
              <a:spcBef>
                <a:spcPct val="0"/>
              </a:spcBef>
            </a:pPr>
            <a:r>
              <a:rPr lang="fr-FR" sz="2400">
                <a:solidFill>
                  <a:schemeClr val="bg1"/>
                </a:solidFill>
                <a:latin typeface="Times New Roman" pitchFamily="18" charset="0"/>
              </a:rPr>
              <a:t>Vision</a:t>
            </a:r>
          </a:p>
        </p:txBody>
      </p:sp>
      <p:sp>
        <p:nvSpPr>
          <p:cNvPr id="43012" name="Rectangle 4"/>
          <p:cNvSpPr>
            <a:spLocks noChangeArrowheads="1"/>
          </p:cNvSpPr>
          <p:nvPr/>
        </p:nvSpPr>
        <p:spPr bwMode="auto">
          <a:xfrm>
            <a:off x="611188" y="4076700"/>
            <a:ext cx="1585912" cy="401638"/>
          </a:xfrm>
          <a:prstGeom prst="rect">
            <a:avLst/>
          </a:prstGeom>
          <a:solidFill>
            <a:srgbClr val="003366"/>
          </a:solidFill>
          <a:ln w="9525">
            <a:solidFill>
              <a:schemeClr val="tx1"/>
            </a:solidFill>
            <a:miter lim="800000"/>
            <a:headEnd/>
            <a:tailEnd/>
          </a:ln>
        </p:spPr>
        <p:txBody>
          <a:bodyPr wrap="none" anchor="ctr"/>
          <a:lstStyle/>
          <a:p>
            <a:endParaRPr lang="fr-FR"/>
          </a:p>
        </p:txBody>
      </p:sp>
      <p:sp>
        <p:nvSpPr>
          <p:cNvPr id="43013" name="Rectangle 5"/>
          <p:cNvSpPr>
            <a:spLocks noChangeArrowheads="1"/>
          </p:cNvSpPr>
          <p:nvPr/>
        </p:nvSpPr>
        <p:spPr bwMode="auto">
          <a:xfrm>
            <a:off x="381000" y="5157788"/>
            <a:ext cx="1905000" cy="404812"/>
          </a:xfrm>
          <a:prstGeom prst="rect">
            <a:avLst/>
          </a:prstGeom>
          <a:solidFill>
            <a:srgbClr val="003366"/>
          </a:solidFill>
          <a:ln w="9525">
            <a:solidFill>
              <a:schemeClr val="tx1"/>
            </a:solidFill>
            <a:miter lim="800000"/>
            <a:headEnd/>
            <a:tailEnd/>
          </a:ln>
        </p:spPr>
        <p:txBody>
          <a:bodyPr wrap="none" anchor="ctr"/>
          <a:lstStyle/>
          <a:p>
            <a:endParaRPr lang="fr-FR"/>
          </a:p>
        </p:txBody>
      </p:sp>
      <p:sp>
        <p:nvSpPr>
          <p:cNvPr id="43014" name="AutoShape 6"/>
          <p:cNvSpPr>
            <a:spLocks noChangeArrowheads="1"/>
          </p:cNvSpPr>
          <p:nvPr/>
        </p:nvSpPr>
        <p:spPr bwMode="auto">
          <a:xfrm>
            <a:off x="1116013" y="3573463"/>
            <a:ext cx="533400" cy="469900"/>
          </a:xfrm>
          <a:prstGeom prst="downArrow">
            <a:avLst>
              <a:gd name="adj1" fmla="val 50000"/>
              <a:gd name="adj2" fmla="val 25000"/>
            </a:avLst>
          </a:prstGeom>
          <a:solidFill>
            <a:schemeClr val="bg2"/>
          </a:solidFill>
          <a:ln w="9525">
            <a:solidFill>
              <a:schemeClr val="tx1"/>
            </a:solidFill>
            <a:miter lim="800000"/>
            <a:headEnd/>
            <a:tailEnd/>
          </a:ln>
        </p:spPr>
        <p:txBody>
          <a:bodyPr wrap="none" anchor="ctr"/>
          <a:lstStyle/>
          <a:p>
            <a:endParaRPr lang="fr-FR"/>
          </a:p>
        </p:txBody>
      </p:sp>
      <p:sp>
        <p:nvSpPr>
          <p:cNvPr id="43015" name="AutoShape 7"/>
          <p:cNvSpPr>
            <a:spLocks noChangeArrowheads="1"/>
          </p:cNvSpPr>
          <p:nvPr/>
        </p:nvSpPr>
        <p:spPr bwMode="auto">
          <a:xfrm>
            <a:off x="1116013" y="4508500"/>
            <a:ext cx="457200" cy="609600"/>
          </a:xfrm>
          <a:prstGeom prst="downArrow">
            <a:avLst>
              <a:gd name="adj1" fmla="val 50000"/>
              <a:gd name="adj2" fmla="val 33333"/>
            </a:avLst>
          </a:prstGeom>
          <a:solidFill>
            <a:schemeClr val="bg2"/>
          </a:solidFill>
          <a:ln w="9525">
            <a:solidFill>
              <a:schemeClr val="tx1"/>
            </a:solidFill>
            <a:miter lim="800000"/>
            <a:headEnd/>
            <a:tailEnd/>
          </a:ln>
        </p:spPr>
        <p:txBody>
          <a:bodyPr wrap="none" anchor="ctr"/>
          <a:lstStyle/>
          <a:p>
            <a:endParaRPr lang="fr-FR"/>
          </a:p>
        </p:txBody>
      </p:sp>
      <p:sp>
        <p:nvSpPr>
          <p:cNvPr id="43016" name="Text Box 8"/>
          <p:cNvSpPr txBox="1">
            <a:spLocks noChangeArrowheads="1"/>
          </p:cNvSpPr>
          <p:nvPr/>
        </p:nvSpPr>
        <p:spPr bwMode="auto">
          <a:xfrm>
            <a:off x="684213" y="4005263"/>
            <a:ext cx="1371600" cy="457200"/>
          </a:xfrm>
          <a:prstGeom prst="rect">
            <a:avLst/>
          </a:prstGeom>
          <a:noFill/>
          <a:ln w="9525">
            <a:noFill/>
            <a:miter lim="800000"/>
            <a:headEnd/>
            <a:tailEnd/>
          </a:ln>
        </p:spPr>
        <p:txBody>
          <a:bodyPr>
            <a:spAutoFit/>
          </a:bodyPr>
          <a:lstStyle/>
          <a:p>
            <a:pPr algn="l"/>
            <a:r>
              <a:rPr lang="fr-FR" sz="2400">
                <a:solidFill>
                  <a:schemeClr val="bg1"/>
                </a:solidFill>
                <a:latin typeface="Times New Roman" pitchFamily="18" charset="0"/>
              </a:rPr>
              <a:t>Valeurs</a:t>
            </a:r>
          </a:p>
        </p:txBody>
      </p:sp>
      <p:sp>
        <p:nvSpPr>
          <p:cNvPr id="43017" name="Text Box 9"/>
          <p:cNvSpPr txBox="1">
            <a:spLocks noChangeArrowheads="1"/>
          </p:cNvSpPr>
          <p:nvPr/>
        </p:nvSpPr>
        <p:spPr bwMode="auto">
          <a:xfrm>
            <a:off x="468313" y="5084763"/>
            <a:ext cx="1752600" cy="396875"/>
          </a:xfrm>
          <a:prstGeom prst="rect">
            <a:avLst/>
          </a:prstGeom>
          <a:noFill/>
          <a:ln w="9525">
            <a:noFill/>
            <a:miter lim="800000"/>
            <a:headEnd/>
            <a:tailEnd/>
          </a:ln>
        </p:spPr>
        <p:txBody>
          <a:bodyPr>
            <a:spAutoFit/>
          </a:bodyPr>
          <a:lstStyle/>
          <a:p>
            <a:pPr algn="l"/>
            <a:r>
              <a:rPr lang="fr-FR" sz="2000">
                <a:solidFill>
                  <a:schemeClr val="bg1"/>
                </a:solidFill>
                <a:latin typeface="Times New Roman" pitchFamily="18" charset="0"/>
              </a:rPr>
              <a:t>Engagements</a:t>
            </a:r>
          </a:p>
        </p:txBody>
      </p:sp>
      <p:sp>
        <p:nvSpPr>
          <p:cNvPr id="43018" name="Rectangle 10"/>
          <p:cNvSpPr>
            <a:spLocks noChangeArrowheads="1"/>
          </p:cNvSpPr>
          <p:nvPr/>
        </p:nvSpPr>
        <p:spPr bwMode="auto">
          <a:xfrm>
            <a:off x="152400" y="1473200"/>
            <a:ext cx="2382838" cy="519113"/>
          </a:xfrm>
          <a:prstGeom prst="rect">
            <a:avLst/>
          </a:prstGeom>
          <a:noFill/>
          <a:ln w="9525">
            <a:noFill/>
            <a:miter lim="800000"/>
            <a:headEnd/>
            <a:tailEnd/>
          </a:ln>
        </p:spPr>
        <p:txBody>
          <a:bodyPr>
            <a:spAutoFit/>
          </a:bodyPr>
          <a:lstStyle/>
          <a:p>
            <a:pPr algn="l">
              <a:spcBef>
                <a:spcPct val="0"/>
              </a:spcBef>
            </a:pPr>
            <a:r>
              <a:rPr lang="fr-FR">
                <a:latin typeface="Times New Roman" pitchFamily="18" charset="0"/>
              </a:rPr>
              <a:t>Image globale</a:t>
            </a:r>
          </a:p>
        </p:txBody>
      </p:sp>
      <p:sp>
        <p:nvSpPr>
          <p:cNvPr id="43019" name="AutoShape 11"/>
          <p:cNvSpPr>
            <a:spLocks noChangeArrowheads="1"/>
          </p:cNvSpPr>
          <p:nvPr/>
        </p:nvSpPr>
        <p:spPr bwMode="auto">
          <a:xfrm>
            <a:off x="2514600" y="3352800"/>
            <a:ext cx="762000" cy="5334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2"/>
          </a:solidFill>
          <a:ln w="9525">
            <a:solidFill>
              <a:schemeClr val="tx1"/>
            </a:solidFill>
            <a:miter lim="800000"/>
            <a:headEnd/>
            <a:tailEnd/>
          </a:ln>
        </p:spPr>
        <p:txBody>
          <a:bodyPr wrap="none" anchor="ctr"/>
          <a:lstStyle/>
          <a:p>
            <a:endParaRPr lang="fr-FR"/>
          </a:p>
        </p:txBody>
      </p:sp>
      <p:sp>
        <p:nvSpPr>
          <p:cNvPr id="43020" name="AutoShape 12"/>
          <p:cNvSpPr>
            <a:spLocks noChangeArrowheads="1"/>
          </p:cNvSpPr>
          <p:nvPr/>
        </p:nvSpPr>
        <p:spPr bwMode="auto">
          <a:xfrm>
            <a:off x="3276600" y="1371600"/>
            <a:ext cx="457200" cy="685800"/>
          </a:xfrm>
          <a:prstGeom prst="rightArrowCallout">
            <a:avLst>
              <a:gd name="adj1" fmla="val 37500"/>
              <a:gd name="adj2" fmla="val 37500"/>
              <a:gd name="adj3" fmla="val 16667"/>
              <a:gd name="adj4" fmla="val 66667"/>
            </a:avLst>
          </a:prstGeom>
          <a:solidFill>
            <a:schemeClr val="tx2"/>
          </a:solidFill>
          <a:ln w="9525">
            <a:solidFill>
              <a:schemeClr val="tx1"/>
            </a:solidFill>
            <a:miter lim="800000"/>
            <a:headEnd/>
            <a:tailEnd/>
          </a:ln>
        </p:spPr>
        <p:txBody>
          <a:bodyPr wrap="none" anchor="ctr"/>
          <a:lstStyle/>
          <a:p>
            <a:endParaRPr lang="fr-FR"/>
          </a:p>
        </p:txBody>
      </p:sp>
      <p:sp>
        <p:nvSpPr>
          <p:cNvPr id="43021" name="AutoShape 13"/>
          <p:cNvSpPr>
            <a:spLocks noChangeArrowheads="1"/>
          </p:cNvSpPr>
          <p:nvPr/>
        </p:nvSpPr>
        <p:spPr bwMode="auto">
          <a:xfrm>
            <a:off x="3276600" y="2133600"/>
            <a:ext cx="457200" cy="685800"/>
          </a:xfrm>
          <a:prstGeom prst="rightArrowCallout">
            <a:avLst>
              <a:gd name="adj1" fmla="val 37500"/>
              <a:gd name="adj2" fmla="val 37500"/>
              <a:gd name="adj3" fmla="val 16667"/>
              <a:gd name="adj4" fmla="val 66667"/>
            </a:avLst>
          </a:prstGeom>
          <a:solidFill>
            <a:schemeClr val="tx2"/>
          </a:solidFill>
          <a:ln w="9525">
            <a:solidFill>
              <a:schemeClr val="tx1"/>
            </a:solidFill>
            <a:miter lim="800000"/>
            <a:headEnd/>
            <a:tailEnd/>
          </a:ln>
        </p:spPr>
        <p:txBody>
          <a:bodyPr wrap="none" anchor="ctr"/>
          <a:lstStyle/>
          <a:p>
            <a:endParaRPr lang="fr-FR"/>
          </a:p>
        </p:txBody>
      </p:sp>
      <p:sp>
        <p:nvSpPr>
          <p:cNvPr id="43022" name="AutoShape 14"/>
          <p:cNvSpPr>
            <a:spLocks noChangeArrowheads="1"/>
          </p:cNvSpPr>
          <p:nvPr/>
        </p:nvSpPr>
        <p:spPr bwMode="auto">
          <a:xfrm>
            <a:off x="3276600" y="2895600"/>
            <a:ext cx="457200" cy="685800"/>
          </a:xfrm>
          <a:prstGeom prst="rightArrowCallout">
            <a:avLst>
              <a:gd name="adj1" fmla="val 37500"/>
              <a:gd name="adj2" fmla="val 37500"/>
              <a:gd name="adj3" fmla="val 16667"/>
              <a:gd name="adj4" fmla="val 66667"/>
            </a:avLst>
          </a:prstGeom>
          <a:solidFill>
            <a:schemeClr val="tx2"/>
          </a:solidFill>
          <a:ln w="9525">
            <a:solidFill>
              <a:schemeClr val="tx1"/>
            </a:solidFill>
            <a:miter lim="800000"/>
            <a:headEnd/>
            <a:tailEnd/>
          </a:ln>
        </p:spPr>
        <p:txBody>
          <a:bodyPr wrap="none" anchor="ctr"/>
          <a:lstStyle/>
          <a:p>
            <a:endParaRPr lang="fr-FR"/>
          </a:p>
        </p:txBody>
      </p:sp>
      <p:sp>
        <p:nvSpPr>
          <p:cNvPr id="43023" name="AutoShape 15"/>
          <p:cNvSpPr>
            <a:spLocks noChangeArrowheads="1"/>
          </p:cNvSpPr>
          <p:nvPr/>
        </p:nvSpPr>
        <p:spPr bwMode="auto">
          <a:xfrm>
            <a:off x="3276600" y="3657600"/>
            <a:ext cx="457200" cy="762000"/>
          </a:xfrm>
          <a:prstGeom prst="rightArrowCallout">
            <a:avLst>
              <a:gd name="adj1" fmla="val 41667"/>
              <a:gd name="adj2" fmla="val 41667"/>
              <a:gd name="adj3" fmla="val 16667"/>
              <a:gd name="adj4" fmla="val 66667"/>
            </a:avLst>
          </a:prstGeom>
          <a:solidFill>
            <a:schemeClr val="tx2"/>
          </a:solidFill>
          <a:ln w="9525">
            <a:solidFill>
              <a:schemeClr val="tx1"/>
            </a:solidFill>
            <a:miter lim="800000"/>
            <a:headEnd/>
            <a:tailEnd/>
          </a:ln>
        </p:spPr>
        <p:txBody>
          <a:bodyPr wrap="none" anchor="ctr"/>
          <a:lstStyle/>
          <a:p>
            <a:endParaRPr lang="fr-FR"/>
          </a:p>
        </p:txBody>
      </p:sp>
      <p:sp>
        <p:nvSpPr>
          <p:cNvPr id="43024" name="AutoShape 16"/>
          <p:cNvSpPr>
            <a:spLocks noChangeArrowheads="1"/>
          </p:cNvSpPr>
          <p:nvPr/>
        </p:nvSpPr>
        <p:spPr bwMode="auto">
          <a:xfrm>
            <a:off x="3276600" y="4495800"/>
            <a:ext cx="457200" cy="738188"/>
          </a:xfrm>
          <a:prstGeom prst="rightArrowCallout">
            <a:avLst>
              <a:gd name="adj1" fmla="val 40365"/>
              <a:gd name="adj2" fmla="val 40365"/>
              <a:gd name="adj3" fmla="val 16667"/>
              <a:gd name="adj4" fmla="val 66667"/>
            </a:avLst>
          </a:prstGeom>
          <a:solidFill>
            <a:schemeClr val="tx2"/>
          </a:solidFill>
          <a:ln w="9525">
            <a:solidFill>
              <a:schemeClr val="tx1"/>
            </a:solidFill>
            <a:miter lim="800000"/>
            <a:headEnd/>
            <a:tailEnd/>
          </a:ln>
        </p:spPr>
        <p:txBody>
          <a:bodyPr wrap="none" anchor="ctr"/>
          <a:lstStyle/>
          <a:p>
            <a:endParaRPr lang="fr-FR"/>
          </a:p>
        </p:txBody>
      </p:sp>
      <p:sp>
        <p:nvSpPr>
          <p:cNvPr id="43025" name="Rectangle 26"/>
          <p:cNvSpPr>
            <a:spLocks noGrp="1" noChangeArrowheads="1"/>
          </p:cNvSpPr>
          <p:nvPr>
            <p:ph type="title"/>
          </p:nvPr>
        </p:nvSpPr>
        <p:spPr>
          <a:xfrm>
            <a:off x="900113" y="0"/>
            <a:ext cx="7848600" cy="530225"/>
          </a:xfrm>
          <a:noFill/>
        </p:spPr>
        <p:txBody>
          <a:bodyPr/>
          <a:lstStyle/>
          <a:p>
            <a:pPr eaLnBrk="1" hangingPunct="1"/>
            <a:r>
              <a:rPr lang="fr-FR" smtClean="0">
                <a:solidFill>
                  <a:schemeClr val="bg1"/>
                </a:solidFill>
              </a:rPr>
              <a:t>Image et communication</a:t>
            </a:r>
          </a:p>
        </p:txBody>
      </p:sp>
      <p:sp>
        <p:nvSpPr>
          <p:cNvPr id="51217" name="Rectangle 17"/>
          <p:cNvSpPr>
            <a:spLocks noGrp="1" noChangeArrowheads="1"/>
          </p:cNvSpPr>
          <p:nvPr>
            <p:ph sz="quarter" idx="1"/>
          </p:nvPr>
        </p:nvSpPr>
        <p:spPr>
          <a:xfrm>
            <a:off x="3429000" y="1524000"/>
            <a:ext cx="4191000" cy="3276600"/>
          </a:xfrm>
        </p:spPr>
        <p:txBody>
          <a:bodyPr>
            <a:normAutofit fontScale="92500" lnSpcReduction="10000"/>
          </a:bodyPr>
          <a:lstStyle/>
          <a:p>
            <a:pPr marL="274320" indent="-274320" eaLnBrk="1" fontAlgn="auto" hangingPunct="1">
              <a:lnSpc>
                <a:spcPct val="90000"/>
              </a:lnSpc>
              <a:spcAft>
                <a:spcPts val="0"/>
              </a:spcAft>
              <a:buFont typeface="Wingdings 2"/>
              <a:buChar char=""/>
              <a:defRPr/>
            </a:pPr>
            <a:r>
              <a:rPr lang="fr-FR" sz="1800" b="1" smtClean="0"/>
              <a:t>Communication institutionnelle</a:t>
            </a:r>
            <a:br>
              <a:rPr lang="fr-FR" sz="1800" b="1" smtClean="0"/>
            </a:br>
            <a:r>
              <a:rPr lang="fr-FR" sz="1800" b="1" smtClean="0"/>
              <a:t/>
            </a:r>
            <a:br>
              <a:rPr lang="fr-FR" sz="1800" b="1" smtClean="0"/>
            </a:br>
            <a:endParaRPr lang="fr-FR" sz="1800" b="1" smtClean="0"/>
          </a:p>
          <a:p>
            <a:pPr marL="274320" indent="-274320" eaLnBrk="1" fontAlgn="auto" hangingPunct="1">
              <a:lnSpc>
                <a:spcPct val="90000"/>
              </a:lnSpc>
              <a:spcAft>
                <a:spcPts val="0"/>
              </a:spcAft>
              <a:buFont typeface="Wingdings 2"/>
              <a:buChar char=""/>
              <a:defRPr/>
            </a:pPr>
            <a:r>
              <a:rPr lang="fr-FR" sz="1800" b="1" smtClean="0"/>
              <a:t>Communication  Corporate </a:t>
            </a:r>
            <a:br>
              <a:rPr lang="fr-FR" sz="1800" b="1" smtClean="0"/>
            </a:br>
            <a:r>
              <a:rPr lang="fr-FR" sz="1800" b="1" smtClean="0"/>
              <a:t/>
            </a:r>
            <a:br>
              <a:rPr lang="fr-FR" sz="1800" b="1" smtClean="0"/>
            </a:br>
            <a:endParaRPr lang="fr-FR" sz="1800" b="1" smtClean="0"/>
          </a:p>
          <a:p>
            <a:pPr marL="274320" indent="-274320" eaLnBrk="1" fontAlgn="auto" hangingPunct="1">
              <a:lnSpc>
                <a:spcPct val="90000"/>
              </a:lnSpc>
              <a:spcAft>
                <a:spcPts val="0"/>
              </a:spcAft>
              <a:buFont typeface="Wingdings 2"/>
              <a:buChar char=""/>
              <a:defRPr/>
            </a:pPr>
            <a:r>
              <a:rPr lang="fr-FR" sz="1800" b="1" smtClean="0"/>
              <a:t>Communication de marque</a:t>
            </a:r>
            <a:br>
              <a:rPr lang="fr-FR" sz="1800" b="1" smtClean="0"/>
            </a:br>
            <a:r>
              <a:rPr lang="fr-FR" sz="1800" b="1" smtClean="0"/>
              <a:t/>
            </a:r>
            <a:br>
              <a:rPr lang="fr-FR" sz="1800" b="1" smtClean="0"/>
            </a:br>
            <a:endParaRPr lang="fr-FR" sz="1800" b="1" smtClean="0"/>
          </a:p>
          <a:p>
            <a:pPr marL="274320" indent="-274320" eaLnBrk="1" fontAlgn="auto" hangingPunct="1">
              <a:lnSpc>
                <a:spcPct val="90000"/>
              </a:lnSpc>
              <a:spcAft>
                <a:spcPts val="0"/>
              </a:spcAft>
              <a:buFont typeface="Wingdings 2"/>
              <a:buChar char=""/>
              <a:defRPr/>
            </a:pPr>
            <a:r>
              <a:rPr lang="fr-FR" sz="1800" b="1" smtClean="0"/>
              <a:t>Communication produits</a:t>
            </a:r>
            <a:br>
              <a:rPr lang="fr-FR" sz="1800" b="1" smtClean="0"/>
            </a:br>
            <a:r>
              <a:rPr lang="fr-FR" sz="1800" b="1" smtClean="0"/>
              <a:t/>
            </a:r>
            <a:br>
              <a:rPr lang="fr-FR" sz="1800" b="1" smtClean="0"/>
            </a:br>
            <a:endParaRPr lang="fr-FR" sz="1800" b="1" smtClean="0"/>
          </a:p>
          <a:p>
            <a:pPr marL="274320" indent="-274320" eaLnBrk="1" fontAlgn="auto" hangingPunct="1">
              <a:lnSpc>
                <a:spcPct val="90000"/>
              </a:lnSpc>
              <a:spcAft>
                <a:spcPts val="0"/>
              </a:spcAft>
              <a:buFont typeface="Wingdings 2"/>
              <a:buChar char=""/>
              <a:defRPr/>
            </a:pPr>
            <a:r>
              <a:rPr lang="fr-FR" sz="1800" b="1" smtClean="0"/>
              <a:t>Communication interne</a:t>
            </a:r>
          </a:p>
        </p:txBody>
      </p:sp>
      <p:sp>
        <p:nvSpPr>
          <p:cNvPr id="43027" name="Rectangle 18"/>
          <p:cNvSpPr>
            <a:spLocks noChangeArrowheads="1"/>
          </p:cNvSpPr>
          <p:nvPr/>
        </p:nvSpPr>
        <p:spPr bwMode="auto">
          <a:xfrm>
            <a:off x="7391400" y="1447800"/>
            <a:ext cx="1676400" cy="3825875"/>
          </a:xfrm>
          <a:prstGeom prst="rect">
            <a:avLst/>
          </a:prstGeom>
          <a:solidFill>
            <a:srgbClr val="990000"/>
          </a:solidFill>
          <a:ln w="9525">
            <a:noFill/>
            <a:miter lim="800000"/>
            <a:headEnd/>
            <a:tailEnd/>
          </a:ln>
        </p:spPr>
        <p:txBody>
          <a:bodyPr>
            <a:spAutoFit/>
          </a:bodyPr>
          <a:lstStyle/>
          <a:p>
            <a:pPr algn="l">
              <a:buClr>
                <a:schemeClr val="hlink"/>
              </a:buClr>
              <a:buSzPct val="60000"/>
              <a:buFont typeface="Wingdings" pitchFamily="2" charset="2"/>
              <a:buNone/>
            </a:pPr>
            <a:r>
              <a:rPr lang="fr-FR" sz="2200" b="0">
                <a:latin typeface="Arial" pitchFamily="34" charset="0"/>
              </a:rPr>
              <a:t>Messages :</a:t>
            </a:r>
          </a:p>
          <a:p>
            <a:pPr algn="l">
              <a:buClr>
                <a:schemeClr val="hlink"/>
              </a:buClr>
              <a:buSzPct val="60000"/>
              <a:buFont typeface="Wingdings" pitchFamily="2" charset="2"/>
              <a:buNone/>
            </a:pPr>
            <a:endParaRPr lang="fr-FR" sz="2200" b="0">
              <a:latin typeface="Arial" pitchFamily="34" charset="0"/>
            </a:endParaRPr>
          </a:p>
          <a:p>
            <a:pPr algn="l">
              <a:buClr>
                <a:schemeClr val="hlink"/>
              </a:buClr>
              <a:buSzPct val="60000"/>
              <a:buFont typeface="Wingdings" pitchFamily="2" charset="2"/>
              <a:buNone/>
            </a:pPr>
            <a:r>
              <a:rPr lang="fr-FR" sz="2000" b="0">
                <a:latin typeface="Arial" pitchFamily="34" charset="0"/>
              </a:rPr>
              <a:t>Stratégique</a:t>
            </a:r>
          </a:p>
          <a:p>
            <a:pPr algn="l">
              <a:buClr>
                <a:schemeClr val="hlink"/>
              </a:buClr>
              <a:buSzPct val="60000"/>
              <a:buFont typeface="Wingdings" pitchFamily="2" charset="2"/>
              <a:buNone/>
            </a:pPr>
            <a:endParaRPr lang="fr-FR" sz="2000" b="0">
              <a:latin typeface="Arial" pitchFamily="34" charset="0"/>
            </a:endParaRPr>
          </a:p>
          <a:p>
            <a:pPr algn="l">
              <a:buClr>
                <a:schemeClr val="hlink"/>
              </a:buClr>
              <a:buSzPct val="60000"/>
              <a:buFont typeface="Wingdings" pitchFamily="2" charset="2"/>
              <a:buNone/>
            </a:pPr>
            <a:r>
              <a:rPr lang="fr-FR" sz="2000" b="0">
                <a:latin typeface="Arial" pitchFamily="34" charset="0"/>
              </a:rPr>
              <a:t>Opérationnel</a:t>
            </a:r>
            <a:br>
              <a:rPr lang="fr-FR" sz="2000" b="0">
                <a:latin typeface="Arial" pitchFamily="34" charset="0"/>
              </a:rPr>
            </a:br>
            <a:endParaRPr lang="fr-FR" sz="2000" b="0">
              <a:latin typeface="Arial" pitchFamily="34" charset="0"/>
            </a:endParaRPr>
          </a:p>
          <a:p>
            <a:pPr algn="l">
              <a:buClr>
                <a:schemeClr val="hlink"/>
              </a:buClr>
              <a:buSzPct val="60000"/>
              <a:buFont typeface="Wingdings" pitchFamily="2" charset="2"/>
              <a:buNone/>
            </a:pPr>
            <a:r>
              <a:rPr lang="fr-FR" sz="2000" b="0">
                <a:latin typeface="Arial" pitchFamily="34" charset="0"/>
              </a:rPr>
              <a:t>Technique</a:t>
            </a:r>
            <a:br>
              <a:rPr lang="fr-FR" sz="2000" b="0">
                <a:latin typeface="Arial" pitchFamily="34" charset="0"/>
              </a:rPr>
            </a:br>
            <a:endParaRPr lang="fr-FR" sz="2000" b="0">
              <a:latin typeface="Arial" pitchFamily="34" charset="0"/>
            </a:endParaRPr>
          </a:p>
          <a:p>
            <a:pPr algn="l">
              <a:buClr>
                <a:schemeClr val="hlink"/>
              </a:buClr>
              <a:buSzPct val="60000"/>
              <a:buFont typeface="Wingdings" pitchFamily="2" charset="2"/>
              <a:buNone/>
            </a:pPr>
            <a:endParaRPr lang="fr-FR" sz="2000" b="0">
              <a:latin typeface="Arial" pitchFamily="34" charset="0"/>
            </a:endParaRPr>
          </a:p>
        </p:txBody>
      </p:sp>
      <p:sp>
        <p:nvSpPr>
          <p:cNvPr id="43028" name="AutoShape 19"/>
          <p:cNvSpPr>
            <a:spLocks noChangeArrowheads="1"/>
          </p:cNvSpPr>
          <p:nvPr/>
        </p:nvSpPr>
        <p:spPr bwMode="auto">
          <a:xfrm>
            <a:off x="6934200" y="2209800"/>
            <a:ext cx="457200" cy="838200"/>
          </a:xfrm>
          <a:prstGeom prst="rightArrowCallout">
            <a:avLst>
              <a:gd name="adj1" fmla="val 45833"/>
              <a:gd name="adj2" fmla="val 45833"/>
              <a:gd name="adj3" fmla="val 16667"/>
              <a:gd name="adj4" fmla="val 66667"/>
            </a:avLst>
          </a:prstGeom>
          <a:solidFill>
            <a:srgbClr val="FF9933"/>
          </a:solidFill>
          <a:ln w="9525">
            <a:solidFill>
              <a:schemeClr val="tx1"/>
            </a:solidFill>
            <a:miter lim="800000"/>
            <a:headEnd/>
            <a:tailEnd/>
          </a:ln>
        </p:spPr>
        <p:txBody>
          <a:bodyPr wrap="none" anchor="ctr"/>
          <a:lstStyle/>
          <a:p>
            <a:endParaRPr lang="fr-FR"/>
          </a:p>
        </p:txBody>
      </p:sp>
      <p:sp>
        <p:nvSpPr>
          <p:cNvPr id="43029" name="AutoShape 20"/>
          <p:cNvSpPr>
            <a:spLocks noChangeArrowheads="1"/>
          </p:cNvSpPr>
          <p:nvPr/>
        </p:nvSpPr>
        <p:spPr bwMode="auto">
          <a:xfrm>
            <a:off x="6934200" y="3886200"/>
            <a:ext cx="457200" cy="738188"/>
          </a:xfrm>
          <a:prstGeom prst="rightArrowCallout">
            <a:avLst>
              <a:gd name="adj1" fmla="val 40365"/>
              <a:gd name="adj2" fmla="val 40365"/>
              <a:gd name="adj3" fmla="val 16667"/>
              <a:gd name="adj4" fmla="val 66667"/>
            </a:avLst>
          </a:prstGeom>
          <a:solidFill>
            <a:srgbClr val="FF9933"/>
          </a:solidFill>
          <a:ln w="9525">
            <a:solidFill>
              <a:schemeClr val="tx1"/>
            </a:solidFill>
            <a:miter lim="800000"/>
            <a:headEnd/>
            <a:tailEnd/>
          </a:ln>
        </p:spPr>
        <p:txBody>
          <a:bodyPr wrap="none" anchor="ctr"/>
          <a:lstStyle/>
          <a:p>
            <a:endParaRPr lang="fr-FR"/>
          </a:p>
        </p:txBody>
      </p:sp>
      <p:sp>
        <p:nvSpPr>
          <p:cNvPr id="43030" name="AutoShape 21"/>
          <p:cNvSpPr>
            <a:spLocks noChangeArrowheads="1"/>
          </p:cNvSpPr>
          <p:nvPr/>
        </p:nvSpPr>
        <p:spPr bwMode="auto">
          <a:xfrm>
            <a:off x="6934200" y="3048000"/>
            <a:ext cx="457200" cy="814388"/>
          </a:xfrm>
          <a:prstGeom prst="rightArrowCallout">
            <a:avLst>
              <a:gd name="adj1" fmla="val 44531"/>
              <a:gd name="adj2" fmla="val 44531"/>
              <a:gd name="adj3" fmla="val 16667"/>
              <a:gd name="adj4" fmla="val 66667"/>
            </a:avLst>
          </a:prstGeom>
          <a:solidFill>
            <a:srgbClr val="FF9933"/>
          </a:solidFill>
          <a:ln w="9525">
            <a:solidFill>
              <a:schemeClr val="tx1"/>
            </a:solidFill>
            <a:miter lim="800000"/>
            <a:headEnd/>
            <a:tailEnd/>
          </a:ln>
        </p:spPr>
        <p:txBody>
          <a:bodyPr wrap="none" anchor="ctr"/>
          <a:lstStyle/>
          <a:p>
            <a:endParaRPr lang="fr-FR"/>
          </a:p>
        </p:txBody>
      </p:sp>
      <p:sp>
        <p:nvSpPr>
          <p:cNvPr id="43031" name="Freeform 22"/>
          <p:cNvSpPr>
            <a:spLocks/>
          </p:cNvSpPr>
          <p:nvPr/>
        </p:nvSpPr>
        <p:spPr bwMode="auto">
          <a:xfrm>
            <a:off x="1143000" y="5257800"/>
            <a:ext cx="3733800" cy="1219200"/>
          </a:xfrm>
          <a:custGeom>
            <a:avLst/>
            <a:gdLst>
              <a:gd name="T0" fmla="*/ 2147483647 w 2976"/>
              <a:gd name="T1" fmla="*/ 2147483647 h 768"/>
              <a:gd name="T2" fmla="*/ 2147483647 w 2976"/>
              <a:gd name="T3" fmla="*/ 2147483647 h 768"/>
              <a:gd name="T4" fmla="*/ 2147483647 w 2976"/>
              <a:gd name="T5" fmla="*/ 2147483647 h 768"/>
              <a:gd name="T6" fmla="*/ 0 w 2976"/>
              <a:gd name="T7" fmla="*/ 2147483647 h 768"/>
              <a:gd name="T8" fmla="*/ 2147483647 w 2976"/>
              <a:gd name="T9" fmla="*/ 2147483647 h 768"/>
              <a:gd name="T10" fmla="*/ 2147483647 w 2976"/>
              <a:gd name="T11" fmla="*/ 2147483647 h 768"/>
              <a:gd name="T12" fmla="*/ 2147483647 w 2976"/>
              <a:gd name="T13" fmla="*/ 2147483647 h 768"/>
              <a:gd name="T14" fmla="*/ 2147483647 w 2976"/>
              <a:gd name="T15" fmla="*/ 0 h 768"/>
              <a:gd name="T16" fmla="*/ 2147483647 w 2976"/>
              <a:gd name="T17" fmla="*/ 0 h 768"/>
              <a:gd name="T18" fmla="*/ 2147483647 w 2976"/>
              <a:gd name="T19" fmla="*/ 2147483647 h 768"/>
              <a:gd name="T20" fmla="*/ 2147483647 w 2976"/>
              <a:gd name="T21" fmla="*/ 2147483647 h 768"/>
              <a:gd name="T22" fmla="*/ 2147483647 w 2976"/>
              <a:gd name="T23" fmla="*/ 2147483647 h 7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76"/>
              <a:gd name="T37" fmla="*/ 0 h 768"/>
              <a:gd name="T38" fmla="*/ 2976 w 2976"/>
              <a:gd name="T39" fmla="*/ 768 h 7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76" h="768">
                <a:moveTo>
                  <a:pt x="288" y="480"/>
                </a:moveTo>
                <a:lnTo>
                  <a:pt x="384" y="480"/>
                </a:lnTo>
                <a:lnTo>
                  <a:pt x="192" y="288"/>
                </a:lnTo>
                <a:lnTo>
                  <a:pt x="0" y="480"/>
                </a:lnTo>
                <a:lnTo>
                  <a:pt x="96" y="480"/>
                </a:lnTo>
                <a:lnTo>
                  <a:pt x="96" y="768"/>
                </a:lnTo>
                <a:lnTo>
                  <a:pt x="2976" y="768"/>
                </a:lnTo>
                <a:lnTo>
                  <a:pt x="2976" y="0"/>
                </a:lnTo>
                <a:lnTo>
                  <a:pt x="2784" y="0"/>
                </a:lnTo>
                <a:lnTo>
                  <a:pt x="2784" y="624"/>
                </a:lnTo>
                <a:lnTo>
                  <a:pt x="288" y="624"/>
                </a:lnTo>
                <a:lnTo>
                  <a:pt x="288" y="480"/>
                </a:lnTo>
                <a:close/>
              </a:path>
            </a:pathLst>
          </a:custGeom>
          <a:solidFill>
            <a:schemeClr val="tx2"/>
          </a:solidFill>
          <a:ln w="9525">
            <a:solidFill>
              <a:schemeClr val="tx1"/>
            </a:solidFill>
            <a:round/>
            <a:headEnd/>
            <a:tailEnd/>
          </a:ln>
        </p:spPr>
        <p:txBody>
          <a:bodyPr/>
          <a:lstStyle/>
          <a:p>
            <a:endParaRPr lang="fr-FR"/>
          </a:p>
        </p:txBody>
      </p:sp>
      <p:sp>
        <p:nvSpPr>
          <p:cNvPr id="43032" name="AutoShape 23"/>
          <p:cNvSpPr>
            <a:spLocks noChangeArrowheads="1"/>
          </p:cNvSpPr>
          <p:nvPr/>
        </p:nvSpPr>
        <p:spPr bwMode="auto">
          <a:xfrm>
            <a:off x="5181600" y="5410200"/>
            <a:ext cx="3200400" cy="1219200"/>
          </a:xfrm>
          <a:prstGeom prst="hexagon">
            <a:avLst>
              <a:gd name="adj" fmla="val 65625"/>
              <a:gd name="vf" fmla="val 115470"/>
            </a:avLst>
          </a:prstGeom>
          <a:solidFill>
            <a:srgbClr val="FFCC00"/>
          </a:solidFill>
          <a:ln w="9525">
            <a:noFill/>
            <a:miter lim="800000"/>
            <a:headEnd/>
            <a:tailEnd/>
          </a:ln>
        </p:spPr>
        <p:txBody>
          <a:bodyPr wrap="none" anchor="ctr"/>
          <a:lstStyle/>
          <a:p>
            <a:pPr>
              <a:spcBef>
                <a:spcPct val="0"/>
              </a:spcBef>
            </a:pPr>
            <a:r>
              <a:rPr lang="fr-FR" sz="2400">
                <a:solidFill>
                  <a:srgbClr val="333399"/>
                </a:solidFill>
                <a:latin typeface="Times New Roman" pitchFamily="18" charset="0"/>
              </a:rPr>
              <a:t>Territoire de marque</a:t>
            </a:r>
          </a:p>
        </p:txBody>
      </p:sp>
      <p:sp>
        <p:nvSpPr>
          <p:cNvPr id="43033" name="Freeform 24"/>
          <p:cNvSpPr>
            <a:spLocks/>
          </p:cNvSpPr>
          <p:nvPr/>
        </p:nvSpPr>
        <p:spPr bwMode="auto">
          <a:xfrm>
            <a:off x="5867400" y="4191000"/>
            <a:ext cx="914400" cy="1219200"/>
          </a:xfrm>
          <a:custGeom>
            <a:avLst/>
            <a:gdLst>
              <a:gd name="T0" fmla="*/ 2147483647 w 576"/>
              <a:gd name="T1" fmla="*/ 0 h 672"/>
              <a:gd name="T2" fmla="*/ 0 w 576"/>
              <a:gd name="T3" fmla="*/ 2147483647 h 672"/>
              <a:gd name="T4" fmla="*/ 2147483647 w 576"/>
              <a:gd name="T5" fmla="*/ 2147483647 h 672"/>
              <a:gd name="T6" fmla="*/ 2147483647 w 576"/>
              <a:gd name="T7" fmla="*/ 2147483647 h 672"/>
              <a:gd name="T8" fmla="*/ 2147483647 w 576"/>
              <a:gd name="T9" fmla="*/ 2147483647 h 672"/>
              <a:gd name="T10" fmla="*/ 2147483647 w 576"/>
              <a:gd name="T11" fmla="*/ 2147483647 h 672"/>
              <a:gd name="T12" fmla="*/ 2147483647 w 576"/>
              <a:gd name="T13" fmla="*/ 2147483647 h 672"/>
              <a:gd name="T14" fmla="*/ 2147483647 w 576"/>
              <a:gd name="T15" fmla="*/ 2147483647 h 672"/>
              <a:gd name="T16" fmla="*/ 2147483647 w 576"/>
              <a:gd name="T17" fmla="*/ 2147483647 h 672"/>
              <a:gd name="T18" fmla="*/ 2147483647 w 576"/>
              <a:gd name="T19" fmla="*/ 2147483647 h 672"/>
              <a:gd name="T20" fmla="*/ 2147483647 w 576"/>
              <a:gd name="T21" fmla="*/ 2147483647 h 672"/>
              <a:gd name="T22" fmla="*/ 2147483647 w 576"/>
              <a:gd name="T23" fmla="*/ 0 h 672"/>
              <a:gd name="T24" fmla="*/ 2147483647 w 576"/>
              <a:gd name="T25" fmla="*/ 0 h 6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6"/>
              <a:gd name="T40" fmla="*/ 0 h 672"/>
              <a:gd name="T41" fmla="*/ 576 w 576"/>
              <a:gd name="T42" fmla="*/ 672 h 6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6" h="672">
                <a:moveTo>
                  <a:pt x="96" y="0"/>
                </a:moveTo>
                <a:lnTo>
                  <a:pt x="0" y="144"/>
                </a:lnTo>
                <a:lnTo>
                  <a:pt x="96" y="144"/>
                </a:lnTo>
                <a:lnTo>
                  <a:pt x="96" y="288"/>
                </a:lnTo>
                <a:lnTo>
                  <a:pt x="432" y="288"/>
                </a:lnTo>
                <a:lnTo>
                  <a:pt x="432" y="672"/>
                </a:lnTo>
                <a:lnTo>
                  <a:pt x="576" y="672"/>
                </a:lnTo>
                <a:lnTo>
                  <a:pt x="576" y="192"/>
                </a:lnTo>
                <a:lnTo>
                  <a:pt x="144" y="192"/>
                </a:lnTo>
                <a:lnTo>
                  <a:pt x="144" y="144"/>
                </a:lnTo>
                <a:lnTo>
                  <a:pt x="240" y="144"/>
                </a:lnTo>
                <a:lnTo>
                  <a:pt x="144" y="0"/>
                </a:lnTo>
                <a:lnTo>
                  <a:pt x="96" y="0"/>
                </a:lnTo>
                <a:close/>
              </a:path>
            </a:pathLst>
          </a:custGeom>
          <a:solidFill>
            <a:srgbClr val="FFCC00"/>
          </a:solidFill>
          <a:ln w="9525">
            <a:noFill/>
            <a:round/>
            <a:headEnd/>
            <a:tailEnd/>
          </a:ln>
        </p:spPr>
        <p:txBody>
          <a:bodyPr/>
          <a:lstStyle/>
          <a:p>
            <a:endParaRPr lang="fr-FR"/>
          </a:p>
        </p:txBody>
      </p:sp>
      <p:sp>
        <p:nvSpPr>
          <p:cNvPr id="43034" name="Freeform 25"/>
          <p:cNvSpPr>
            <a:spLocks/>
          </p:cNvSpPr>
          <p:nvPr/>
        </p:nvSpPr>
        <p:spPr bwMode="auto">
          <a:xfrm>
            <a:off x="6172200" y="3429000"/>
            <a:ext cx="609600" cy="1143000"/>
          </a:xfrm>
          <a:custGeom>
            <a:avLst/>
            <a:gdLst>
              <a:gd name="T0" fmla="*/ 2147483647 w 576"/>
              <a:gd name="T1" fmla="*/ 0 h 672"/>
              <a:gd name="T2" fmla="*/ 0 w 576"/>
              <a:gd name="T3" fmla="*/ 2147483647 h 672"/>
              <a:gd name="T4" fmla="*/ 2147483647 w 576"/>
              <a:gd name="T5" fmla="*/ 2147483647 h 672"/>
              <a:gd name="T6" fmla="*/ 2147483647 w 576"/>
              <a:gd name="T7" fmla="*/ 2147483647 h 672"/>
              <a:gd name="T8" fmla="*/ 2147483647 w 576"/>
              <a:gd name="T9" fmla="*/ 2147483647 h 672"/>
              <a:gd name="T10" fmla="*/ 2147483647 w 576"/>
              <a:gd name="T11" fmla="*/ 2147483647 h 672"/>
              <a:gd name="T12" fmla="*/ 2147483647 w 576"/>
              <a:gd name="T13" fmla="*/ 2147483647 h 672"/>
              <a:gd name="T14" fmla="*/ 2147483647 w 576"/>
              <a:gd name="T15" fmla="*/ 2147483647 h 672"/>
              <a:gd name="T16" fmla="*/ 2147483647 w 576"/>
              <a:gd name="T17" fmla="*/ 2147483647 h 672"/>
              <a:gd name="T18" fmla="*/ 2147483647 w 576"/>
              <a:gd name="T19" fmla="*/ 2147483647 h 672"/>
              <a:gd name="T20" fmla="*/ 2147483647 w 576"/>
              <a:gd name="T21" fmla="*/ 2147483647 h 672"/>
              <a:gd name="T22" fmla="*/ 2147483647 w 576"/>
              <a:gd name="T23" fmla="*/ 0 h 672"/>
              <a:gd name="T24" fmla="*/ 2147483647 w 576"/>
              <a:gd name="T25" fmla="*/ 0 h 6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6"/>
              <a:gd name="T40" fmla="*/ 0 h 672"/>
              <a:gd name="T41" fmla="*/ 576 w 576"/>
              <a:gd name="T42" fmla="*/ 672 h 6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6" h="672">
                <a:moveTo>
                  <a:pt x="96" y="0"/>
                </a:moveTo>
                <a:lnTo>
                  <a:pt x="0" y="144"/>
                </a:lnTo>
                <a:lnTo>
                  <a:pt x="96" y="144"/>
                </a:lnTo>
                <a:lnTo>
                  <a:pt x="96" y="288"/>
                </a:lnTo>
                <a:lnTo>
                  <a:pt x="432" y="288"/>
                </a:lnTo>
                <a:lnTo>
                  <a:pt x="432" y="672"/>
                </a:lnTo>
                <a:lnTo>
                  <a:pt x="576" y="672"/>
                </a:lnTo>
                <a:lnTo>
                  <a:pt x="576" y="192"/>
                </a:lnTo>
                <a:lnTo>
                  <a:pt x="144" y="192"/>
                </a:lnTo>
                <a:lnTo>
                  <a:pt x="144" y="144"/>
                </a:lnTo>
                <a:lnTo>
                  <a:pt x="240" y="144"/>
                </a:lnTo>
                <a:lnTo>
                  <a:pt x="144" y="0"/>
                </a:lnTo>
                <a:lnTo>
                  <a:pt x="96" y="0"/>
                </a:lnTo>
                <a:close/>
              </a:path>
            </a:pathLst>
          </a:custGeom>
          <a:solidFill>
            <a:srgbClr val="FFCC00"/>
          </a:solidFill>
          <a:ln w="9525">
            <a:noFill/>
            <a:round/>
            <a:headEnd/>
            <a:tailEnd/>
          </a:ln>
        </p:spPr>
        <p:txBody>
          <a:bodyPr/>
          <a:lstStyle/>
          <a:p>
            <a:endParaRPr lang="fr-FR"/>
          </a:p>
        </p:txBody>
      </p:sp>
      <p:sp>
        <p:nvSpPr>
          <p:cNvPr id="43035" name="Rectangle 27"/>
          <p:cNvSpPr>
            <a:spLocks noChangeArrowheads="1"/>
          </p:cNvSpPr>
          <p:nvPr/>
        </p:nvSpPr>
        <p:spPr bwMode="auto">
          <a:xfrm>
            <a:off x="684213" y="3141663"/>
            <a:ext cx="1524000" cy="395287"/>
          </a:xfrm>
          <a:prstGeom prst="rect">
            <a:avLst/>
          </a:prstGeom>
          <a:solidFill>
            <a:srgbClr val="003366"/>
          </a:solidFill>
          <a:ln w="9525">
            <a:solidFill>
              <a:schemeClr val="tx1"/>
            </a:solidFill>
            <a:miter lim="800000"/>
            <a:headEnd/>
            <a:tailEnd/>
          </a:ln>
        </p:spPr>
        <p:txBody>
          <a:bodyPr wrap="none" anchor="ctr"/>
          <a:lstStyle/>
          <a:p>
            <a:pPr>
              <a:spcBef>
                <a:spcPct val="0"/>
              </a:spcBef>
            </a:pPr>
            <a:r>
              <a:rPr lang="fr-FR" sz="2400">
                <a:solidFill>
                  <a:schemeClr val="bg1"/>
                </a:solidFill>
                <a:latin typeface="Times New Roman" pitchFamily="18" charset="0"/>
              </a:rPr>
              <a:t>Missions</a:t>
            </a:r>
          </a:p>
        </p:txBody>
      </p:sp>
      <p:sp>
        <p:nvSpPr>
          <p:cNvPr id="43036" name="AutoShape 28"/>
          <p:cNvSpPr>
            <a:spLocks noChangeArrowheads="1"/>
          </p:cNvSpPr>
          <p:nvPr/>
        </p:nvSpPr>
        <p:spPr bwMode="auto">
          <a:xfrm>
            <a:off x="1116013" y="2492375"/>
            <a:ext cx="533400" cy="504825"/>
          </a:xfrm>
          <a:prstGeom prst="downArrow">
            <a:avLst>
              <a:gd name="adj1" fmla="val 50000"/>
              <a:gd name="adj2" fmla="val 25000"/>
            </a:avLst>
          </a:prstGeom>
          <a:solidFill>
            <a:schemeClr val="bg2"/>
          </a:solidFill>
          <a:ln w="9525">
            <a:solidFill>
              <a:schemeClr val="tx1"/>
            </a:solidFill>
            <a:miter lim="800000"/>
            <a:headEnd/>
            <a:tailEnd/>
          </a:ln>
        </p:spPr>
        <p:txBody>
          <a:bodyPr wrap="none" anchor="ctr"/>
          <a:lstStyle/>
          <a:p>
            <a:endParaRPr lang="fr-FR"/>
          </a:p>
        </p:txBody>
      </p:sp>
      <p:sp>
        <p:nvSpPr>
          <p:cNvPr id="29" name="Espace réservé du numéro de diapositive 28"/>
          <p:cNvSpPr>
            <a:spLocks noGrp="1"/>
          </p:cNvSpPr>
          <p:nvPr>
            <p:ph type="sldNum" sz="quarter" idx="12"/>
          </p:nvPr>
        </p:nvSpPr>
        <p:spPr/>
        <p:txBody>
          <a:bodyPr/>
          <a:lstStyle/>
          <a:p>
            <a:pPr>
              <a:defRPr/>
            </a:pPr>
            <a:fld id="{BF75F506-0D46-4657-AE21-7D6A950C5764}" type="slidenum">
              <a:rPr lang="fr-FR" smtClean="0"/>
              <a:pPr>
                <a:defRPr/>
              </a:pPr>
              <a:t>27</a:t>
            </a:fld>
            <a:endParaRPr lang="fr-FR"/>
          </a:p>
        </p:txBody>
      </p:sp>
    </p:spTree>
  </p:cSld>
  <p:clrMapOvr>
    <a:masterClrMapping/>
  </p:clrMapOvr>
  <p:transition>
    <p:cut/>
  </p:transition>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a:xfrm>
            <a:off x="685800" y="0"/>
            <a:ext cx="8059738" cy="620713"/>
          </a:xfrm>
        </p:spPr>
        <p:txBody>
          <a:bodyPr/>
          <a:lstStyle/>
          <a:p>
            <a:pPr eaLnBrk="1" hangingPunct="1"/>
            <a:r>
              <a:rPr lang="fr-FR" smtClean="0">
                <a:solidFill>
                  <a:schemeClr val="bg1"/>
                </a:solidFill>
                <a:cs typeface="Times New Roman" pitchFamily="18" charset="0"/>
              </a:rPr>
              <a:t>La communication de crise</a:t>
            </a:r>
            <a:endParaRPr lang="fr-FR" smtClean="0">
              <a:solidFill>
                <a:schemeClr val="bg1"/>
              </a:solidFill>
            </a:endParaRPr>
          </a:p>
        </p:txBody>
      </p:sp>
      <p:sp>
        <p:nvSpPr>
          <p:cNvPr id="229379" name="Rectangle 3"/>
          <p:cNvSpPr>
            <a:spLocks noGrp="1" noChangeArrowheads="1"/>
          </p:cNvSpPr>
          <p:nvPr>
            <p:ph sz="quarter" idx="1"/>
          </p:nvPr>
        </p:nvSpPr>
        <p:spPr>
          <a:xfrm>
            <a:off x="468313" y="1412875"/>
            <a:ext cx="8135937" cy="4319588"/>
          </a:xfrm>
        </p:spPr>
        <p:txBody>
          <a:bodyPr>
            <a:normAutofit fontScale="92500" lnSpcReduction="20000"/>
          </a:bodyPr>
          <a:lstStyle/>
          <a:p>
            <a:pPr marL="274320" indent="-274320" eaLnBrk="1" fontAlgn="auto" hangingPunct="1">
              <a:lnSpc>
                <a:spcPct val="80000"/>
              </a:lnSpc>
              <a:spcAft>
                <a:spcPts val="0"/>
              </a:spcAft>
              <a:buFont typeface="Wingdings 2"/>
              <a:buChar char=""/>
              <a:defRPr/>
            </a:pPr>
            <a:r>
              <a:rPr lang="fr-FR" sz="2400" b="1" dirty="0" smtClean="0">
                <a:cs typeface="Times New Roman" pitchFamily="18" charset="0"/>
              </a:rPr>
              <a:t>Crise</a:t>
            </a:r>
            <a:r>
              <a:rPr lang="fr-FR" sz="2400" dirty="0" smtClean="0">
                <a:cs typeface="Times New Roman" pitchFamily="18" charset="0"/>
              </a:rPr>
              <a:t> : Toute situation ou événement sortant du cadre normal de fonctionnement de l’entreprise, responsable ou non de la crise </a:t>
            </a:r>
          </a:p>
          <a:p>
            <a:pPr marL="274320" indent="-274320" eaLnBrk="1" fontAlgn="auto" hangingPunct="1">
              <a:lnSpc>
                <a:spcPct val="80000"/>
              </a:lnSpc>
              <a:spcAft>
                <a:spcPts val="0"/>
              </a:spcAft>
              <a:buFont typeface="Wingdings 2"/>
              <a:buChar char=""/>
              <a:defRPr/>
            </a:pPr>
            <a:r>
              <a:rPr lang="fr-FR" sz="2400" dirty="0" smtClean="0">
                <a:cs typeface="Times New Roman" pitchFamily="18" charset="0"/>
              </a:rPr>
              <a:t>Question  : y a-t-il lieu d’élargir la problématique sur la communication subie :</a:t>
            </a:r>
          </a:p>
          <a:p>
            <a:pPr marL="548640" lvl="1" indent="-274320" eaLnBrk="1" fontAlgn="auto" hangingPunct="1">
              <a:lnSpc>
                <a:spcPct val="80000"/>
              </a:lnSpc>
              <a:spcAft>
                <a:spcPts val="0"/>
              </a:spcAft>
              <a:buFont typeface="Wingdings"/>
              <a:buChar char=""/>
              <a:defRPr/>
            </a:pPr>
            <a:r>
              <a:rPr lang="fr-FR" sz="2100" dirty="0" smtClean="0">
                <a:cs typeface="Times New Roman" pitchFamily="18" charset="0"/>
              </a:rPr>
              <a:t>communication de crise/communication sensible thèse de </a:t>
            </a:r>
            <a:r>
              <a:rPr lang="fr-FR" sz="2100" dirty="0" err="1" smtClean="0">
                <a:cs typeface="Times New Roman" pitchFamily="18" charset="0"/>
              </a:rPr>
              <a:t>Hederich</a:t>
            </a:r>
            <a:r>
              <a:rPr lang="fr-FR" sz="2100" dirty="0" smtClean="0">
                <a:cs typeface="Times New Roman" pitchFamily="18" charset="0"/>
              </a:rPr>
              <a:t> &amp; </a:t>
            </a:r>
            <a:r>
              <a:rPr lang="fr-FR" sz="2100" dirty="0" err="1" smtClean="0">
                <a:cs typeface="Times New Roman" pitchFamily="18" charset="0"/>
              </a:rPr>
              <a:t>Libaert</a:t>
            </a:r>
            <a:r>
              <a:rPr lang="fr-FR" sz="2100" dirty="0" smtClean="0">
                <a:cs typeface="Times New Roman" pitchFamily="18" charset="0"/>
              </a:rPr>
              <a:t>. </a:t>
            </a:r>
            <a:r>
              <a:rPr lang="fr-FR" sz="2100" dirty="0" err="1" smtClean="0">
                <a:cs typeface="Times New Roman" pitchFamily="18" charset="0"/>
              </a:rPr>
              <a:t>Cf</a:t>
            </a:r>
            <a:r>
              <a:rPr lang="fr-FR" sz="2100" dirty="0" smtClean="0">
                <a:cs typeface="Times New Roman" pitchFamily="18" charset="0"/>
              </a:rPr>
              <a:t> </a:t>
            </a:r>
            <a:r>
              <a:rPr lang="fr-FR" sz="2100" dirty="0" err="1" smtClean="0">
                <a:cs typeface="Times New Roman" pitchFamily="18" charset="0"/>
              </a:rPr>
              <a:t>Wikipedia</a:t>
            </a:r>
            <a:r>
              <a:rPr lang="fr-FR" sz="2100" dirty="0" smtClean="0">
                <a:cs typeface="Times New Roman" pitchFamily="18" charset="0"/>
              </a:rPr>
              <a:t> communication sensible</a:t>
            </a:r>
          </a:p>
          <a:p>
            <a:pPr marL="548640" lvl="1" indent="-274320" eaLnBrk="1" fontAlgn="auto" hangingPunct="1">
              <a:lnSpc>
                <a:spcPct val="80000"/>
              </a:lnSpc>
              <a:spcAft>
                <a:spcPts val="0"/>
              </a:spcAft>
              <a:buFont typeface="Wingdings"/>
              <a:buChar char=""/>
              <a:defRPr/>
            </a:pPr>
            <a:endParaRPr lang="fr-FR" sz="2100" dirty="0" smtClean="0">
              <a:cs typeface="Times New Roman" pitchFamily="18" charset="0"/>
            </a:endParaRPr>
          </a:p>
          <a:p>
            <a:pPr marL="548640" lvl="1" indent="-274320" eaLnBrk="1" fontAlgn="auto" hangingPunct="1">
              <a:lnSpc>
                <a:spcPct val="80000"/>
              </a:lnSpc>
              <a:spcAft>
                <a:spcPts val="0"/>
              </a:spcAft>
              <a:buFont typeface="Wingdings"/>
              <a:buChar char=""/>
              <a:defRPr/>
            </a:pPr>
            <a:r>
              <a:rPr lang="fr-FR" sz="2100" dirty="0" smtClean="0">
                <a:cs typeface="Times New Roman" pitchFamily="18" charset="0"/>
              </a:rPr>
              <a:t>Com sensible regrouperait </a:t>
            </a:r>
          </a:p>
          <a:p>
            <a:pPr marL="822960" lvl="2" eaLnBrk="1" fontAlgn="auto" hangingPunct="1">
              <a:lnSpc>
                <a:spcPct val="80000"/>
              </a:lnSpc>
              <a:spcAft>
                <a:spcPts val="0"/>
              </a:spcAft>
              <a:buClr>
                <a:schemeClr val="accent3"/>
              </a:buClr>
              <a:buFont typeface="Wingdings 2"/>
              <a:buChar char=""/>
              <a:defRPr/>
            </a:pPr>
            <a:r>
              <a:rPr lang="fr-FR" dirty="0" smtClean="0">
                <a:cs typeface="Times New Roman" pitchFamily="18" charset="0"/>
              </a:rPr>
              <a:t>Communication sur le risque [ sanitaire (H5N1) technique (amiante) opérationnel alimentaire(vache folle)]</a:t>
            </a:r>
          </a:p>
          <a:p>
            <a:pPr marL="822960" lvl="2" eaLnBrk="1" fontAlgn="auto" hangingPunct="1">
              <a:lnSpc>
                <a:spcPct val="80000"/>
              </a:lnSpc>
              <a:spcAft>
                <a:spcPts val="0"/>
              </a:spcAft>
              <a:buClr>
                <a:schemeClr val="accent3"/>
              </a:buClr>
              <a:buFont typeface="Wingdings 2"/>
              <a:buChar char=""/>
              <a:defRPr/>
            </a:pPr>
            <a:r>
              <a:rPr lang="fr-FR" dirty="0" smtClean="0">
                <a:cs typeface="Times New Roman" pitchFamily="18" charset="0"/>
              </a:rPr>
              <a:t>Communication d’acceptabilité</a:t>
            </a:r>
          </a:p>
          <a:p>
            <a:pPr marL="822960" lvl="2" eaLnBrk="1" fontAlgn="auto" hangingPunct="1">
              <a:lnSpc>
                <a:spcPct val="80000"/>
              </a:lnSpc>
              <a:spcAft>
                <a:spcPts val="0"/>
              </a:spcAft>
              <a:buClr>
                <a:schemeClr val="accent3"/>
              </a:buClr>
              <a:buFont typeface="Wingdings 2"/>
              <a:buChar char=""/>
              <a:defRPr/>
            </a:pPr>
            <a:r>
              <a:rPr lang="fr-FR" dirty="0" smtClean="0">
                <a:cs typeface="Times New Roman" pitchFamily="18" charset="0"/>
              </a:rPr>
              <a:t>Communication relative à activités contestées (armes, déchets nucléaires)</a:t>
            </a:r>
          </a:p>
          <a:p>
            <a:pPr marL="822960" lvl="2" eaLnBrk="1" fontAlgn="auto" hangingPunct="1">
              <a:lnSpc>
                <a:spcPct val="80000"/>
              </a:lnSpc>
              <a:spcAft>
                <a:spcPts val="0"/>
              </a:spcAft>
              <a:buClr>
                <a:schemeClr val="accent3"/>
              </a:buClr>
              <a:buFont typeface="Wingdings 2"/>
              <a:buChar char=""/>
              <a:defRPr/>
            </a:pPr>
            <a:r>
              <a:rPr lang="fr-FR" dirty="0" smtClean="0">
                <a:cs typeface="Times New Roman" pitchFamily="18" charset="0"/>
              </a:rPr>
              <a:t>Communication de crise proprement dite</a:t>
            </a:r>
            <a:br>
              <a:rPr lang="fr-FR" dirty="0" smtClean="0">
                <a:cs typeface="Times New Roman" pitchFamily="18" charset="0"/>
              </a:rPr>
            </a:br>
            <a:endParaRPr lang="fr-FR" dirty="0" smtClean="0">
              <a:cs typeface="Times New Roman" pitchFamily="18" charset="0"/>
            </a:endParaRPr>
          </a:p>
          <a:p>
            <a:pPr marL="822960" lvl="2" eaLnBrk="1" fontAlgn="auto" hangingPunct="1">
              <a:lnSpc>
                <a:spcPct val="80000"/>
              </a:lnSpc>
              <a:spcAft>
                <a:spcPts val="0"/>
              </a:spcAft>
              <a:buClr>
                <a:schemeClr val="accent3"/>
              </a:buClr>
              <a:buFont typeface="Wingdings 2"/>
              <a:buChar char=""/>
              <a:defRPr/>
            </a:pPr>
            <a:endParaRPr lang="fr-FR" dirty="0" smtClean="0">
              <a:cs typeface="Times New Roman" pitchFamily="18" charset="0"/>
            </a:endParaRPr>
          </a:p>
          <a:p>
            <a:pPr marL="822960" lvl="2" eaLnBrk="1" fontAlgn="auto" hangingPunct="1">
              <a:lnSpc>
                <a:spcPct val="80000"/>
              </a:lnSpc>
              <a:spcAft>
                <a:spcPts val="0"/>
              </a:spcAft>
              <a:buClr>
                <a:schemeClr val="accent3"/>
              </a:buClr>
              <a:buFont typeface="Wingdings 2"/>
              <a:buChar char=""/>
              <a:defRPr/>
            </a:pPr>
            <a:r>
              <a:rPr lang="fr-FR" dirty="0" smtClean="0">
                <a:cs typeface="Times New Roman" pitchFamily="18" charset="0"/>
              </a:rPr>
              <a:t>Autre choix : </a:t>
            </a:r>
            <a:r>
              <a:rPr lang="fr-FR" dirty="0" err="1" smtClean="0">
                <a:cs typeface="Times New Roman" pitchFamily="18" charset="0"/>
              </a:rPr>
              <a:t>com</a:t>
            </a:r>
            <a:r>
              <a:rPr lang="fr-FR" dirty="0" smtClean="0">
                <a:cs typeface="Times New Roman" pitchFamily="18" charset="0"/>
              </a:rPr>
              <a:t> sur le risque &amp; </a:t>
            </a:r>
            <a:r>
              <a:rPr lang="fr-FR" dirty="0" err="1" smtClean="0">
                <a:cs typeface="Times New Roman" pitchFamily="18" charset="0"/>
              </a:rPr>
              <a:t>com</a:t>
            </a:r>
            <a:r>
              <a:rPr lang="fr-FR" dirty="0" smtClean="0">
                <a:cs typeface="Times New Roman" pitchFamily="18" charset="0"/>
              </a:rPr>
              <a:t> de crise sont une </a:t>
            </a:r>
            <a:r>
              <a:rPr lang="fr-FR" dirty="0" err="1" smtClean="0">
                <a:cs typeface="Times New Roman" pitchFamily="18" charset="0"/>
              </a:rPr>
              <a:t>com</a:t>
            </a:r>
            <a:r>
              <a:rPr lang="fr-FR" dirty="0" smtClean="0">
                <a:cs typeface="Times New Roman" pitchFamily="18" charset="0"/>
              </a:rPr>
              <a:t> de l’accélération du temps de la communication ( </a:t>
            </a:r>
            <a:r>
              <a:rPr lang="fr-FR" dirty="0" err="1" smtClean="0">
                <a:cs typeface="Times New Roman" pitchFamily="18" charset="0"/>
              </a:rPr>
              <a:t>com</a:t>
            </a:r>
            <a:r>
              <a:rPr lang="fr-FR" dirty="0" smtClean="0">
                <a:cs typeface="Times New Roman" pitchFamily="18" charset="0"/>
              </a:rPr>
              <a:t> de l’événement)</a:t>
            </a:r>
          </a:p>
          <a:p>
            <a:pPr marL="822960" lvl="2" eaLnBrk="1" fontAlgn="auto" hangingPunct="1">
              <a:lnSpc>
                <a:spcPct val="80000"/>
              </a:lnSpc>
              <a:spcAft>
                <a:spcPts val="0"/>
              </a:spcAft>
              <a:buClr>
                <a:schemeClr val="accent3"/>
              </a:buClr>
              <a:buFont typeface="Wingdings 2"/>
              <a:buChar char=""/>
              <a:defRPr/>
            </a:pPr>
            <a:r>
              <a:rPr lang="fr-FR" sz="1800" dirty="0" smtClean="0"/>
              <a:t>Com d’acceptabilité ou relative  à des activités contestées  du domaine de la </a:t>
            </a:r>
            <a:r>
              <a:rPr lang="fr-FR" sz="1800" dirty="0" err="1" smtClean="0"/>
              <a:t>com</a:t>
            </a:r>
            <a:r>
              <a:rPr lang="fr-FR" sz="1800" dirty="0" smtClean="0"/>
              <a:t> environnement ou  proximité</a:t>
            </a:r>
          </a:p>
        </p:txBody>
      </p:sp>
      <p:sp>
        <p:nvSpPr>
          <p:cNvPr id="4" name="Espace réservé du numéro de diapositive 3"/>
          <p:cNvSpPr>
            <a:spLocks noGrp="1"/>
          </p:cNvSpPr>
          <p:nvPr>
            <p:ph type="sldNum" sz="quarter" idx="12"/>
          </p:nvPr>
        </p:nvSpPr>
        <p:spPr/>
        <p:txBody>
          <a:bodyPr/>
          <a:lstStyle/>
          <a:p>
            <a:pPr>
              <a:defRPr/>
            </a:pPr>
            <a:fld id="{BF75F506-0D46-4657-AE21-7D6A950C5764}" type="slidenum">
              <a:rPr lang="fr-FR" smtClean="0"/>
              <a:pPr>
                <a:defRPr/>
              </a:pPr>
              <a:t>270</a:t>
            </a:fld>
            <a:endParaRPr lang="fr-FR"/>
          </a:p>
        </p:txBody>
      </p:sp>
    </p:spTree>
  </p:cSld>
  <p:clrMapOvr>
    <a:masterClrMapping/>
  </p:clrMapOvr>
  <p:transition>
    <p:cut/>
  </p:transition>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a:xfrm>
            <a:off x="685800" y="0"/>
            <a:ext cx="8059738" cy="620713"/>
          </a:xfrm>
        </p:spPr>
        <p:txBody>
          <a:bodyPr/>
          <a:lstStyle/>
          <a:p>
            <a:pPr eaLnBrk="1" hangingPunct="1"/>
            <a:r>
              <a:rPr lang="fr-FR" smtClean="0">
                <a:solidFill>
                  <a:schemeClr val="bg1"/>
                </a:solidFill>
                <a:cs typeface="Times New Roman" pitchFamily="18" charset="0"/>
              </a:rPr>
              <a:t>La communication de crise</a:t>
            </a:r>
            <a:endParaRPr lang="fr-FR" smtClean="0">
              <a:solidFill>
                <a:schemeClr val="bg1"/>
              </a:solidFill>
            </a:endParaRPr>
          </a:p>
        </p:txBody>
      </p:sp>
      <p:sp>
        <p:nvSpPr>
          <p:cNvPr id="230403" name="Rectangle 3"/>
          <p:cNvSpPr>
            <a:spLocks noGrp="1" noChangeArrowheads="1"/>
          </p:cNvSpPr>
          <p:nvPr>
            <p:ph sz="quarter" idx="1"/>
          </p:nvPr>
        </p:nvSpPr>
        <p:spPr>
          <a:xfrm>
            <a:off x="381000" y="1196975"/>
            <a:ext cx="8151813" cy="4289425"/>
          </a:xfrm>
        </p:spPr>
        <p:txBody>
          <a:bodyPr>
            <a:normAutofit fontScale="92500" lnSpcReduction="20000"/>
          </a:bodyPr>
          <a:lstStyle/>
          <a:p>
            <a:pPr marL="274320" indent="-274320" eaLnBrk="1" fontAlgn="auto" hangingPunct="1">
              <a:lnSpc>
                <a:spcPct val="90000"/>
              </a:lnSpc>
              <a:spcAft>
                <a:spcPts val="0"/>
              </a:spcAft>
              <a:buFont typeface="Wingdings 2"/>
              <a:buChar char=""/>
              <a:defRPr/>
            </a:pPr>
            <a:r>
              <a:rPr lang="fr-FR" sz="3200" b="1" smtClean="0">
                <a:cs typeface="Times New Roman" pitchFamily="18" charset="0"/>
              </a:rPr>
              <a:t>Crise</a:t>
            </a:r>
            <a:r>
              <a:rPr lang="fr-FR" sz="3200" smtClean="0">
                <a:cs typeface="Times New Roman" pitchFamily="18" charset="0"/>
              </a:rPr>
              <a:t> : Toute situation ou événement sortant du cadre normal de fonctionnement de l’entreprise, responsable ou non de la crise </a:t>
            </a:r>
            <a:br>
              <a:rPr lang="fr-FR" sz="3200" smtClean="0">
                <a:cs typeface="Times New Roman" pitchFamily="18" charset="0"/>
              </a:rPr>
            </a:br>
            <a:endParaRPr lang="fr-FR" sz="3200" smtClean="0">
              <a:cs typeface="Times New Roman" pitchFamily="18" charset="0"/>
            </a:endParaRPr>
          </a:p>
          <a:p>
            <a:pPr marL="274320" indent="-274320" eaLnBrk="1" fontAlgn="auto" hangingPunct="1">
              <a:lnSpc>
                <a:spcPct val="90000"/>
              </a:lnSpc>
              <a:spcAft>
                <a:spcPts val="0"/>
              </a:spcAft>
              <a:buFont typeface="Wingdings 2"/>
              <a:buChar char=""/>
              <a:defRPr/>
            </a:pPr>
            <a:r>
              <a:rPr lang="fr-FR" sz="3200" b="1" smtClean="0"/>
              <a:t>Typologie</a:t>
            </a:r>
            <a:br>
              <a:rPr lang="fr-FR" sz="3200" b="1" smtClean="0"/>
            </a:br>
            <a:r>
              <a:rPr lang="fr-FR" sz="1200" smtClean="0">
                <a:cs typeface="Times New Roman" pitchFamily="18" charset="0"/>
              </a:rPr>
              <a:t> </a:t>
            </a:r>
          </a:p>
          <a:p>
            <a:pPr marL="548640" lvl="1" indent="-274320" eaLnBrk="1" fontAlgn="auto" hangingPunct="1">
              <a:lnSpc>
                <a:spcPct val="90000"/>
              </a:lnSpc>
              <a:spcAft>
                <a:spcPts val="0"/>
              </a:spcAft>
              <a:buFont typeface="Wingdings"/>
              <a:buChar char=""/>
              <a:defRPr/>
            </a:pPr>
            <a:r>
              <a:rPr lang="fr-FR" smtClean="0">
                <a:cs typeface="Times New Roman" pitchFamily="18" charset="0"/>
              </a:rPr>
              <a:t>Crise opérationnelle  (panne de système informatique, annulation de vols cause météo, coupures EDF, rupture de caténaires ) </a:t>
            </a:r>
            <a:br>
              <a:rPr lang="fr-FR" smtClean="0">
                <a:cs typeface="Times New Roman" pitchFamily="18" charset="0"/>
              </a:rPr>
            </a:br>
            <a:r>
              <a:rPr lang="fr-FR" smtClean="0">
                <a:cs typeface="Times New Roman" pitchFamily="18" charset="0"/>
              </a:rPr>
              <a:t> </a:t>
            </a:r>
          </a:p>
          <a:p>
            <a:pPr marL="548640" lvl="1" indent="-274320" eaLnBrk="1" fontAlgn="auto" hangingPunct="1">
              <a:lnSpc>
                <a:spcPct val="90000"/>
              </a:lnSpc>
              <a:spcAft>
                <a:spcPts val="0"/>
              </a:spcAft>
              <a:buFont typeface="Wingdings"/>
              <a:buChar char=""/>
              <a:defRPr/>
            </a:pPr>
            <a:r>
              <a:rPr lang="fr-FR" smtClean="0">
                <a:cs typeface="Times New Roman" pitchFamily="18" charset="0"/>
              </a:rPr>
              <a:t>Crise d’image (tonneau Mercedes classe A, refus de transport d’handicapés)</a:t>
            </a:r>
            <a:br>
              <a:rPr lang="fr-FR" smtClean="0">
                <a:cs typeface="Times New Roman" pitchFamily="18" charset="0"/>
              </a:rPr>
            </a:br>
            <a:r>
              <a:rPr lang="fr-FR" smtClean="0">
                <a:cs typeface="Times New Roman" pitchFamily="18" charset="0"/>
              </a:rPr>
              <a:t> </a:t>
            </a:r>
          </a:p>
          <a:p>
            <a:pPr marL="548640" lvl="1" indent="-274320" eaLnBrk="1" fontAlgn="auto" hangingPunct="1">
              <a:lnSpc>
                <a:spcPct val="90000"/>
              </a:lnSpc>
              <a:spcAft>
                <a:spcPts val="0"/>
              </a:spcAft>
              <a:buFont typeface="Wingdings"/>
              <a:buChar char=""/>
              <a:defRPr/>
            </a:pPr>
            <a:r>
              <a:rPr lang="fr-FR" smtClean="0">
                <a:cs typeface="Times New Roman" pitchFamily="18" charset="0"/>
              </a:rPr>
              <a:t>Crise sociale (grèves, plan de licenciements)</a:t>
            </a:r>
            <a:br>
              <a:rPr lang="fr-FR" smtClean="0">
                <a:cs typeface="Times New Roman" pitchFamily="18" charset="0"/>
              </a:rPr>
            </a:br>
            <a:r>
              <a:rPr lang="fr-FR" smtClean="0">
                <a:cs typeface="Times New Roman" pitchFamily="18" charset="0"/>
              </a:rPr>
              <a:t> </a:t>
            </a:r>
          </a:p>
          <a:p>
            <a:pPr marL="548640" lvl="1" indent="-274320" eaLnBrk="1" fontAlgn="auto" hangingPunct="1">
              <a:lnSpc>
                <a:spcPct val="90000"/>
              </a:lnSpc>
              <a:spcAft>
                <a:spcPts val="0"/>
              </a:spcAft>
              <a:buFont typeface="Wingdings"/>
              <a:buChar char=""/>
              <a:defRPr/>
            </a:pPr>
            <a:r>
              <a:rPr lang="fr-FR" smtClean="0">
                <a:cs typeface="Times New Roman" pitchFamily="18" charset="0"/>
              </a:rPr>
              <a:t>Crise catastrophe (accident majeur)</a:t>
            </a:r>
          </a:p>
          <a:p>
            <a:pPr marL="274320" indent="-274320" eaLnBrk="1" fontAlgn="auto" hangingPunct="1">
              <a:lnSpc>
                <a:spcPct val="90000"/>
              </a:lnSpc>
              <a:spcAft>
                <a:spcPts val="0"/>
              </a:spcAft>
              <a:buFont typeface="Wingdings 2"/>
              <a:buChar char=""/>
              <a:defRPr/>
            </a:pPr>
            <a:endParaRPr lang="fr-FR" sz="2400" smtClean="0"/>
          </a:p>
        </p:txBody>
      </p:sp>
      <p:sp>
        <p:nvSpPr>
          <p:cNvPr id="4" name="Espace réservé du numéro de diapositive 3"/>
          <p:cNvSpPr>
            <a:spLocks noGrp="1"/>
          </p:cNvSpPr>
          <p:nvPr>
            <p:ph type="sldNum" sz="quarter" idx="12"/>
          </p:nvPr>
        </p:nvSpPr>
        <p:spPr/>
        <p:txBody>
          <a:bodyPr/>
          <a:lstStyle/>
          <a:p>
            <a:pPr>
              <a:defRPr/>
            </a:pPr>
            <a:fld id="{BF75F506-0D46-4657-AE21-7D6A950C5764}" type="slidenum">
              <a:rPr lang="fr-FR" smtClean="0"/>
              <a:pPr>
                <a:defRPr/>
              </a:pPr>
              <a:t>271</a:t>
            </a:fld>
            <a:endParaRPr lang="fr-FR"/>
          </a:p>
        </p:txBody>
      </p:sp>
    </p:spTree>
  </p:cSld>
  <p:clrMapOvr>
    <a:masterClrMapping/>
  </p:clrMapOvr>
  <p:transition>
    <p:cut/>
  </p:transition>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a:xfrm>
            <a:off x="0" y="0"/>
            <a:ext cx="9144000" cy="762000"/>
          </a:xfrm>
          <a:noFill/>
        </p:spPr>
        <p:txBody>
          <a:bodyPr/>
          <a:lstStyle/>
          <a:p>
            <a:pPr eaLnBrk="1" hangingPunct="1"/>
            <a:r>
              <a:rPr lang="fr-FR" sz="4300" smtClean="0">
                <a:solidFill>
                  <a:srgbClr val="8C438F"/>
                </a:solidFill>
                <a:cs typeface="Arial" pitchFamily="34" charset="0"/>
              </a:rPr>
              <a:t>La crise : danger ou opportunité ?</a:t>
            </a:r>
            <a:endParaRPr lang="fr-FR" sz="4300" smtClean="0">
              <a:solidFill>
                <a:srgbClr val="8C438F"/>
              </a:solidFill>
            </a:endParaRPr>
          </a:p>
        </p:txBody>
      </p:sp>
      <p:sp>
        <p:nvSpPr>
          <p:cNvPr id="271363" name="Rectangle 3"/>
          <p:cNvSpPr>
            <a:spLocks noGrp="1" noChangeArrowheads="1"/>
          </p:cNvSpPr>
          <p:nvPr>
            <p:ph sz="quarter" idx="1"/>
          </p:nvPr>
        </p:nvSpPr>
        <p:spPr>
          <a:xfrm>
            <a:off x="0" y="685800"/>
            <a:ext cx="9144000" cy="762000"/>
          </a:xfrm>
        </p:spPr>
        <p:txBody>
          <a:bodyPr/>
          <a:lstStyle/>
          <a:p>
            <a:pPr eaLnBrk="1" hangingPunct="1"/>
            <a:r>
              <a:rPr lang="fr-FR" sz="2000" b="1" smtClean="0">
                <a:solidFill>
                  <a:schemeClr val="tx2"/>
                </a:solidFill>
                <a:cs typeface="Arial" pitchFamily="34" charset="0"/>
              </a:rPr>
              <a:t>Le changement dans l’organisation</a:t>
            </a:r>
          </a:p>
          <a:p>
            <a:pPr eaLnBrk="1" hangingPunct="1"/>
            <a:r>
              <a:rPr lang="fr-FR" sz="2000" b="1" smtClean="0">
                <a:solidFill>
                  <a:schemeClr val="tx2"/>
                </a:solidFill>
                <a:cs typeface="Arial" pitchFamily="34" charset="0"/>
              </a:rPr>
              <a:t>Un processus de déstabilisation / reconstruction</a:t>
            </a:r>
            <a:endParaRPr lang="fr-FR" sz="2000" b="1" smtClean="0">
              <a:solidFill>
                <a:schemeClr val="tx2"/>
              </a:solidFill>
            </a:endParaRPr>
          </a:p>
        </p:txBody>
      </p:sp>
      <p:graphicFrame>
        <p:nvGraphicFramePr>
          <p:cNvPr id="876628" name="Group 84"/>
          <p:cNvGraphicFramePr>
            <a:graphicFrameLocks noGrp="1"/>
          </p:cNvGraphicFramePr>
          <p:nvPr/>
        </p:nvGraphicFramePr>
        <p:xfrm>
          <a:off x="0" y="1196975"/>
          <a:ext cx="9144000" cy="5451793"/>
        </p:xfrm>
        <a:graphic>
          <a:graphicData uri="http://schemas.openxmlformats.org/drawingml/2006/table">
            <a:tbl>
              <a:tblPr/>
              <a:tblGrid>
                <a:gridCol w="3059113"/>
                <a:gridCol w="2960687"/>
                <a:gridCol w="3124200"/>
              </a:tblGrid>
              <a:tr h="3698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900" b="0" i="0" u="none" strike="noStrike" cap="none" normalizeH="0" baseline="0" dirty="0" smtClean="0">
                          <a:ln>
                            <a:noFill/>
                          </a:ln>
                          <a:solidFill>
                            <a:schemeClr val="bg1"/>
                          </a:solidFill>
                          <a:effectLst/>
                          <a:latin typeface="Arial" pitchFamily="34" charset="0"/>
                        </a:rPr>
                        <a:t>Caractéristiques</a:t>
                      </a:r>
                    </a:p>
                  </a:txBody>
                  <a:tcPr horzOverflow="overflow">
                    <a:lnL w="28575"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solidFill>
                      <a:srgbClr val="0000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900" b="0" i="0" u="none" strike="noStrike" cap="none" normalizeH="0" baseline="0" dirty="0" smtClean="0">
                          <a:ln>
                            <a:noFill/>
                          </a:ln>
                          <a:solidFill>
                            <a:schemeClr val="bg1"/>
                          </a:solidFill>
                          <a:effectLst/>
                          <a:latin typeface="Arial" pitchFamily="34" charset="0"/>
                        </a:rPr>
                        <a:t>Approche événementielle</a:t>
                      </a: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solidFill>
                      <a:srgbClr val="0000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900" b="0" i="0" u="none" strike="noStrike" cap="none" normalizeH="0" baseline="0" dirty="0" smtClean="0">
                          <a:ln>
                            <a:noFill/>
                          </a:ln>
                          <a:solidFill>
                            <a:schemeClr val="bg1"/>
                          </a:solidFill>
                          <a:effectLst/>
                          <a:latin typeface="Arial" pitchFamily="34" charset="0"/>
                        </a:rPr>
                        <a:t>Approche processuelle</a:t>
                      </a:r>
                    </a:p>
                  </a:txBody>
                  <a:tcPr horzOverflow="overflow">
                    <a:lnL w="12700"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solidFill>
                      <a:srgbClr val="000099"/>
                    </a:solidFill>
                  </a:tcPr>
                </a:tc>
              </a:tr>
              <a:tr h="9286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800" b="1" i="1" u="none" strike="noStrike" cap="none" normalizeH="0" baseline="0" dirty="0" smtClean="0">
                          <a:ln>
                            <a:noFill/>
                          </a:ln>
                          <a:solidFill>
                            <a:schemeClr val="tx1"/>
                          </a:solidFill>
                          <a:effectLst/>
                          <a:latin typeface="Arial" pitchFamily="34" charset="0"/>
                        </a:rPr>
                        <a:t>Nature de l’occurrence des crises</a:t>
                      </a:r>
                    </a:p>
                  </a:txBody>
                  <a:tcPr horzOverflow="overflow">
                    <a:lnL w="28575"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900" b="0" i="0" u="none" strike="noStrike" cap="none" normalizeH="0" baseline="0" smtClean="0">
                          <a:ln>
                            <a:noFill/>
                          </a:ln>
                          <a:solidFill>
                            <a:schemeClr val="tx1"/>
                          </a:solidFill>
                          <a:effectLst/>
                          <a:latin typeface="Arial" pitchFamily="34" charset="0"/>
                        </a:rPr>
                        <a:t>Surprise/ crise imprévisible</a:t>
                      </a: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900" b="0" i="0" u="none" strike="noStrike" cap="none" normalizeH="0" baseline="0" smtClean="0">
                          <a:ln>
                            <a:noFill/>
                          </a:ln>
                          <a:solidFill>
                            <a:schemeClr val="tx1"/>
                          </a:solidFill>
                          <a:effectLst/>
                          <a:latin typeface="Arial" pitchFamily="34" charset="0"/>
                        </a:rPr>
                        <a:t>Étapes, progression en intensité et visibilité signes avant coureurs</a:t>
                      </a:r>
                    </a:p>
                  </a:txBody>
                  <a:tcPr horzOverflow="overflow">
                    <a:lnL w="12700"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solidFill>
                      <a:schemeClr val="bg1"/>
                    </a:solidFill>
                  </a:tcPr>
                </a:tc>
              </a:tr>
              <a:tr h="3683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800" b="1" i="1" u="none" strike="noStrike" cap="none" normalizeH="0" baseline="0" smtClean="0">
                          <a:ln>
                            <a:noFill/>
                          </a:ln>
                          <a:solidFill>
                            <a:schemeClr val="tx1"/>
                          </a:solidFill>
                          <a:effectLst/>
                          <a:latin typeface="Arial" pitchFamily="34" charset="0"/>
                        </a:rPr>
                        <a:t>Fréquence</a:t>
                      </a:r>
                    </a:p>
                  </a:txBody>
                  <a:tcPr horzOverflow="overflow">
                    <a:lnL w="28575"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900" b="0" i="0" u="none" strike="noStrike" cap="none" normalizeH="0" baseline="0" smtClean="0">
                          <a:ln>
                            <a:noFill/>
                          </a:ln>
                          <a:solidFill>
                            <a:schemeClr val="tx1"/>
                          </a:solidFill>
                          <a:effectLst/>
                          <a:latin typeface="Arial" pitchFamily="34" charset="0"/>
                        </a:rPr>
                        <a:t>Crise improbable</a:t>
                      </a: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900" b="0" i="0" u="none" strike="noStrike" cap="none" normalizeH="0" baseline="0" smtClean="0">
                          <a:ln>
                            <a:noFill/>
                          </a:ln>
                          <a:solidFill>
                            <a:schemeClr val="tx1"/>
                          </a:solidFill>
                          <a:effectLst/>
                          <a:latin typeface="Arial" pitchFamily="34" charset="0"/>
                        </a:rPr>
                        <a:t>Crise rare mais normale</a:t>
                      </a:r>
                    </a:p>
                  </a:txBody>
                  <a:tcPr horzOverflow="overflow">
                    <a:lnL w="12700"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solidFill>
                      <a:schemeClr val="bg1"/>
                    </a:solidFill>
                  </a:tcPr>
                </a:tc>
              </a:tr>
              <a:tr h="9286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800" b="1" i="1" u="none" strike="noStrike" cap="none" normalizeH="0" baseline="0" smtClean="0">
                          <a:ln>
                            <a:noFill/>
                          </a:ln>
                          <a:solidFill>
                            <a:schemeClr val="tx1"/>
                          </a:solidFill>
                          <a:effectLst/>
                          <a:latin typeface="Arial" pitchFamily="34" charset="0"/>
                        </a:rPr>
                        <a:t>Angle d’observation</a:t>
                      </a:r>
                    </a:p>
                  </a:txBody>
                  <a:tcPr horzOverflow="overflow">
                    <a:lnL w="28575"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900" b="0" i="0" u="none" strike="noStrike" cap="none" normalizeH="0" baseline="0" smtClean="0">
                          <a:ln>
                            <a:noFill/>
                          </a:ln>
                          <a:solidFill>
                            <a:schemeClr val="tx1"/>
                          </a:solidFill>
                          <a:effectLst/>
                          <a:latin typeface="Arial" pitchFamily="34" charset="0"/>
                        </a:rPr>
                        <a:t>Conséquences d’une crise</a:t>
                      </a: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900" b="0" i="0" u="none" strike="noStrike" cap="none" normalizeH="0" baseline="0" smtClean="0">
                          <a:ln>
                            <a:noFill/>
                          </a:ln>
                          <a:solidFill>
                            <a:schemeClr val="tx1"/>
                          </a:solidFill>
                          <a:effectLst/>
                          <a:latin typeface="Arial" pitchFamily="34" charset="0"/>
                        </a:rPr>
                        <a:t>Dynamique d’occurrence, d’amplification et de résorption</a:t>
                      </a:r>
                    </a:p>
                  </a:txBody>
                  <a:tcPr horzOverflow="overflow">
                    <a:lnL w="12700"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solidFill>
                      <a:schemeClr val="bg1"/>
                    </a:solidFill>
                  </a:tcPr>
                </a:tc>
              </a:tr>
              <a:tr h="7381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800" b="1" i="1" u="none" strike="noStrike" cap="none" normalizeH="0" baseline="0" smtClean="0">
                          <a:ln>
                            <a:noFill/>
                          </a:ln>
                          <a:solidFill>
                            <a:schemeClr val="tx1"/>
                          </a:solidFill>
                          <a:effectLst/>
                          <a:latin typeface="Arial" pitchFamily="34" charset="0"/>
                        </a:rPr>
                        <a:t>Source des crises</a:t>
                      </a:r>
                    </a:p>
                  </a:txBody>
                  <a:tcPr horzOverflow="overflow">
                    <a:lnL w="28575"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2000" b="0" i="0" u="none" strike="noStrike" cap="none" normalizeH="0" baseline="0" smtClean="0">
                          <a:ln>
                            <a:noFill/>
                          </a:ln>
                          <a:solidFill>
                            <a:schemeClr val="tx1"/>
                          </a:solidFill>
                          <a:effectLst/>
                          <a:latin typeface="Arial" pitchFamily="34" charset="0"/>
                        </a:rPr>
                        <a:t>évènement déclencheur</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fr-FR"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2000" b="0" i="0" u="none" strike="noStrike" cap="none" normalizeH="0" baseline="0" smtClean="0">
                          <a:ln>
                            <a:noFill/>
                          </a:ln>
                          <a:solidFill>
                            <a:schemeClr val="tx1"/>
                          </a:solidFill>
                          <a:effectLst/>
                          <a:latin typeface="Arial" pitchFamily="34" charset="0"/>
                        </a:rPr>
                        <a:t>Interactions non linéaires de facteurs et acteurs</a:t>
                      </a:r>
                    </a:p>
                  </a:txBody>
                  <a:tcPr horzOverflow="overflow">
                    <a:lnL w="12700"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solidFill>
                      <a:schemeClr val="bg1"/>
                    </a:solidFill>
                  </a:tcPr>
                </a:tc>
              </a:tr>
              <a:tr h="5016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800" b="1" i="1" u="none" strike="noStrike" cap="none" normalizeH="0" baseline="0" smtClean="0">
                          <a:ln>
                            <a:noFill/>
                          </a:ln>
                          <a:solidFill>
                            <a:schemeClr val="tx1"/>
                          </a:solidFill>
                          <a:effectLst/>
                          <a:latin typeface="Arial" pitchFamily="34" charset="0"/>
                        </a:rPr>
                        <a:t>Explication des crises</a:t>
                      </a:r>
                    </a:p>
                  </a:txBody>
                  <a:tcPr horzOverflow="overflow">
                    <a:lnL w="28575"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2000" b="0" i="0" u="none" strike="noStrike" cap="none" normalizeH="0" baseline="0" smtClean="0">
                          <a:ln>
                            <a:noFill/>
                          </a:ln>
                          <a:solidFill>
                            <a:schemeClr val="tx1"/>
                          </a:solidFill>
                          <a:effectLst/>
                          <a:latin typeface="Arial" pitchFamily="34" charset="0"/>
                        </a:rPr>
                        <a:t>Principe de causalité</a:t>
                      </a: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2000" b="0" i="0" u="none" strike="noStrike" cap="none" normalizeH="0" baseline="0" smtClean="0">
                          <a:ln>
                            <a:noFill/>
                          </a:ln>
                          <a:solidFill>
                            <a:schemeClr val="tx1"/>
                          </a:solidFill>
                          <a:effectLst/>
                          <a:latin typeface="Arial" pitchFamily="34" charset="0"/>
                        </a:rPr>
                        <a:t>Approche systémique</a:t>
                      </a:r>
                    </a:p>
                  </a:txBody>
                  <a:tcPr horzOverflow="overflow">
                    <a:lnL w="12700"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solidFill>
                      <a:schemeClr val="bg1"/>
                    </a:solidFill>
                  </a:tcPr>
                </a:tc>
              </a:tr>
              <a:tr h="9413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800" b="1" i="1" u="none" strike="noStrike" cap="none" normalizeH="0" baseline="0" smtClean="0">
                          <a:ln>
                            <a:noFill/>
                          </a:ln>
                          <a:solidFill>
                            <a:schemeClr val="tx1"/>
                          </a:solidFill>
                          <a:effectLst/>
                          <a:latin typeface="Arial" pitchFamily="34" charset="0"/>
                        </a:rPr>
                        <a:t>Efforts de gestion des crises</a:t>
                      </a:r>
                    </a:p>
                  </a:txBody>
                  <a:tcPr horzOverflow="overflow">
                    <a:lnL w="28575"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2000" b="0" i="0" u="none" strike="noStrike" cap="none" normalizeH="0" baseline="0" smtClean="0">
                          <a:ln>
                            <a:noFill/>
                          </a:ln>
                          <a:solidFill>
                            <a:schemeClr val="tx1"/>
                          </a:solidFill>
                          <a:effectLst/>
                          <a:latin typeface="Arial" pitchFamily="34" charset="0"/>
                        </a:rPr>
                        <a:t>Concentration sur la réaction</a:t>
                      </a: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2000" b="0" i="0" u="none" strike="noStrike" cap="none" normalizeH="0" baseline="0" smtClean="0">
                          <a:ln>
                            <a:noFill/>
                          </a:ln>
                          <a:solidFill>
                            <a:schemeClr val="tx1"/>
                          </a:solidFill>
                          <a:effectLst/>
                          <a:latin typeface="Arial" pitchFamily="34" charset="0"/>
                        </a:rPr>
                        <a:t>Concentration sur prévention, réaction apprentissage</a:t>
                      </a:r>
                    </a:p>
                  </a:txBody>
                  <a:tcPr horzOverflow="overflow">
                    <a:lnL w="12700"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solidFill>
                      <a:schemeClr val="bg1"/>
                    </a:solidFill>
                  </a:tcPr>
                </a:tc>
              </a:tr>
              <a:tr h="5000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800" b="1" i="1" u="none" strike="noStrike" cap="none" normalizeH="0" baseline="0" smtClean="0">
                          <a:ln>
                            <a:noFill/>
                          </a:ln>
                          <a:solidFill>
                            <a:schemeClr val="tx1"/>
                          </a:solidFill>
                          <a:effectLst/>
                          <a:latin typeface="Arial" pitchFamily="34" charset="0"/>
                        </a:rPr>
                        <a:t>Attitude de l’organisation</a:t>
                      </a:r>
                    </a:p>
                  </a:txBody>
                  <a:tcPr horzOverflow="overflow">
                    <a:lnL w="28575"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2000" b="0" i="0" u="none" strike="noStrike" cap="none" normalizeH="0" baseline="0" smtClean="0">
                          <a:ln>
                            <a:noFill/>
                          </a:ln>
                          <a:solidFill>
                            <a:schemeClr val="tx1"/>
                          </a:solidFill>
                          <a:effectLst/>
                          <a:latin typeface="Arial" pitchFamily="34" charset="0"/>
                        </a:rPr>
                        <a:t>Attentisme fatalisme</a:t>
                      </a: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2000" b="0" i="0" u="none" strike="noStrike" cap="none" normalizeH="0" baseline="0" dirty="0" err="1" smtClean="0">
                          <a:ln>
                            <a:noFill/>
                          </a:ln>
                          <a:solidFill>
                            <a:schemeClr val="tx1"/>
                          </a:solidFill>
                          <a:effectLst/>
                          <a:latin typeface="Arial" pitchFamily="34" charset="0"/>
                        </a:rPr>
                        <a:t>proactivité</a:t>
                      </a:r>
                      <a:endParaRPr kumimoji="0" lang="fr-FR" sz="20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solidFill>
                      <a:schemeClr val="bg1"/>
                    </a:solidFill>
                  </a:tcPr>
                </a:tc>
              </a:tr>
            </a:tbl>
          </a:graphicData>
        </a:graphic>
      </p:graphicFrame>
      <p:sp>
        <p:nvSpPr>
          <p:cNvPr id="5" name="Espace réservé du numéro de diapositive 4"/>
          <p:cNvSpPr>
            <a:spLocks noGrp="1"/>
          </p:cNvSpPr>
          <p:nvPr>
            <p:ph type="sldNum" sz="quarter" idx="12"/>
          </p:nvPr>
        </p:nvSpPr>
        <p:spPr/>
        <p:txBody>
          <a:bodyPr/>
          <a:lstStyle/>
          <a:p>
            <a:pPr>
              <a:defRPr/>
            </a:pPr>
            <a:fld id="{BF75F506-0D46-4657-AE21-7D6A950C5764}" type="slidenum">
              <a:rPr lang="fr-FR" smtClean="0"/>
              <a:pPr>
                <a:defRPr/>
              </a:pPr>
              <a:t>272</a:t>
            </a:fld>
            <a:endParaRPr lang="fr-FR"/>
          </a:p>
        </p:txBody>
      </p:sp>
    </p:spTree>
  </p:cSld>
  <p:clrMapOvr>
    <a:masterClrMapping/>
  </p:clrMapOvr>
  <p:transition>
    <p:cut/>
  </p:transition>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a:xfrm>
            <a:off x="900113" y="333375"/>
            <a:ext cx="7872412" cy="358775"/>
          </a:xfrm>
        </p:spPr>
        <p:txBody>
          <a:bodyPr>
            <a:normAutofit fontScale="90000"/>
          </a:bodyPr>
          <a:lstStyle/>
          <a:p>
            <a:pPr eaLnBrk="1" fontAlgn="auto" hangingPunct="1">
              <a:spcAft>
                <a:spcPts val="0"/>
              </a:spcAft>
              <a:defRPr/>
            </a:pPr>
            <a:r>
              <a:rPr lang="fr-FR" sz="4400" dirty="0" smtClean="0">
                <a:solidFill>
                  <a:schemeClr val="tx1"/>
                </a:solidFill>
              </a:rPr>
              <a:t>Attitudes des publics</a:t>
            </a:r>
          </a:p>
        </p:txBody>
      </p:sp>
      <p:sp>
        <p:nvSpPr>
          <p:cNvPr id="272387" name="Text Box 5"/>
          <p:cNvSpPr txBox="1">
            <a:spLocks noChangeArrowheads="1"/>
          </p:cNvSpPr>
          <p:nvPr/>
        </p:nvSpPr>
        <p:spPr bwMode="auto">
          <a:xfrm>
            <a:off x="2287588" y="908050"/>
            <a:ext cx="1023937" cy="523875"/>
          </a:xfrm>
          <a:prstGeom prst="rect">
            <a:avLst/>
          </a:prstGeom>
          <a:noFill/>
          <a:ln w="12700">
            <a:noFill/>
            <a:miter lim="800000"/>
            <a:headEnd/>
            <a:tailEnd/>
          </a:ln>
        </p:spPr>
        <p:txBody>
          <a:bodyPr wrap="none">
            <a:spAutoFit/>
          </a:bodyPr>
          <a:lstStyle/>
          <a:p>
            <a:r>
              <a:rPr lang="fr-FR"/>
              <a:t>Attentes</a:t>
            </a:r>
          </a:p>
        </p:txBody>
      </p:sp>
      <p:sp>
        <p:nvSpPr>
          <p:cNvPr id="272388" name="Text Box 6"/>
          <p:cNvSpPr txBox="1">
            <a:spLocks noChangeArrowheads="1"/>
          </p:cNvSpPr>
          <p:nvPr/>
        </p:nvSpPr>
        <p:spPr bwMode="auto">
          <a:xfrm>
            <a:off x="6211888" y="836613"/>
            <a:ext cx="1230312" cy="523875"/>
          </a:xfrm>
          <a:prstGeom prst="rect">
            <a:avLst/>
          </a:prstGeom>
          <a:noFill/>
          <a:ln w="12700">
            <a:noFill/>
            <a:miter lim="800000"/>
            <a:headEnd/>
            <a:tailEnd/>
          </a:ln>
        </p:spPr>
        <p:txBody>
          <a:bodyPr wrap="none">
            <a:spAutoFit/>
          </a:bodyPr>
          <a:lstStyle/>
          <a:p>
            <a:r>
              <a:rPr lang="fr-FR"/>
              <a:t>Reproches</a:t>
            </a:r>
          </a:p>
        </p:txBody>
      </p:sp>
      <p:sp>
        <p:nvSpPr>
          <p:cNvPr id="272389" name="Text Box 7"/>
          <p:cNvSpPr txBox="1">
            <a:spLocks noChangeArrowheads="1"/>
          </p:cNvSpPr>
          <p:nvPr/>
        </p:nvSpPr>
        <p:spPr bwMode="auto">
          <a:xfrm>
            <a:off x="547688" y="1844675"/>
            <a:ext cx="1809750" cy="366713"/>
          </a:xfrm>
          <a:prstGeom prst="rect">
            <a:avLst/>
          </a:prstGeom>
          <a:noFill/>
          <a:ln w="12700">
            <a:noFill/>
            <a:miter lim="800000"/>
            <a:headEnd/>
            <a:tailEnd/>
          </a:ln>
        </p:spPr>
        <p:txBody>
          <a:bodyPr wrap="none">
            <a:spAutoFit/>
          </a:bodyPr>
          <a:lstStyle/>
          <a:p>
            <a:r>
              <a:rPr lang="fr-FR" sz="1800">
                <a:latin typeface="Arial" pitchFamily="34" charset="0"/>
              </a:rPr>
              <a:t>Responsabilité</a:t>
            </a:r>
          </a:p>
        </p:txBody>
      </p:sp>
      <p:sp>
        <p:nvSpPr>
          <p:cNvPr id="272390" name="Text Box 8"/>
          <p:cNvSpPr txBox="1">
            <a:spLocks noChangeArrowheads="1"/>
          </p:cNvSpPr>
          <p:nvPr/>
        </p:nvSpPr>
        <p:spPr bwMode="auto">
          <a:xfrm>
            <a:off x="611188" y="3213100"/>
            <a:ext cx="1593850" cy="366713"/>
          </a:xfrm>
          <a:prstGeom prst="rect">
            <a:avLst/>
          </a:prstGeom>
          <a:noFill/>
          <a:ln w="12700">
            <a:noFill/>
            <a:miter lim="800000"/>
            <a:headEnd/>
            <a:tailEnd/>
          </a:ln>
        </p:spPr>
        <p:txBody>
          <a:bodyPr wrap="none">
            <a:spAutoFit/>
          </a:bodyPr>
          <a:lstStyle/>
          <a:p>
            <a:r>
              <a:rPr lang="fr-FR" sz="1800" b="0">
                <a:latin typeface="Arial" pitchFamily="34" charset="0"/>
              </a:rPr>
              <a:t>Transparence</a:t>
            </a:r>
          </a:p>
        </p:txBody>
      </p:sp>
      <p:sp>
        <p:nvSpPr>
          <p:cNvPr id="272391" name="Text Box 9"/>
          <p:cNvSpPr txBox="1">
            <a:spLocks noChangeArrowheads="1"/>
          </p:cNvSpPr>
          <p:nvPr/>
        </p:nvSpPr>
        <p:spPr bwMode="auto">
          <a:xfrm>
            <a:off x="3317875" y="1844675"/>
            <a:ext cx="2825750" cy="366713"/>
          </a:xfrm>
          <a:prstGeom prst="rect">
            <a:avLst/>
          </a:prstGeom>
          <a:noFill/>
          <a:ln w="12700">
            <a:noFill/>
            <a:miter lim="800000"/>
            <a:headEnd/>
            <a:tailEnd/>
          </a:ln>
        </p:spPr>
        <p:txBody>
          <a:bodyPr wrap="none">
            <a:spAutoFit/>
          </a:bodyPr>
          <a:lstStyle/>
          <a:p>
            <a:r>
              <a:rPr lang="fr-FR" sz="1800">
                <a:latin typeface="Arial" pitchFamily="34" charset="0"/>
              </a:rPr>
              <a:t>Dimension émotionnelle</a:t>
            </a:r>
          </a:p>
        </p:txBody>
      </p:sp>
      <p:sp>
        <p:nvSpPr>
          <p:cNvPr id="272392" name="Text Box 10"/>
          <p:cNvSpPr txBox="1">
            <a:spLocks noChangeArrowheads="1"/>
          </p:cNvSpPr>
          <p:nvPr/>
        </p:nvSpPr>
        <p:spPr bwMode="auto">
          <a:xfrm>
            <a:off x="3059113" y="2852738"/>
            <a:ext cx="1466850" cy="779462"/>
          </a:xfrm>
          <a:prstGeom prst="rect">
            <a:avLst/>
          </a:prstGeom>
          <a:noFill/>
          <a:ln w="12700">
            <a:noFill/>
            <a:miter lim="800000"/>
            <a:headEnd/>
            <a:tailEnd/>
          </a:ln>
        </p:spPr>
        <p:txBody>
          <a:bodyPr wrap="none">
            <a:spAutoFit/>
          </a:bodyPr>
          <a:lstStyle/>
          <a:p>
            <a:r>
              <a:rPr lang="fr-FR" sz="1800">
                <a:latin typeface="Arial" pitchFamily="34" charset="0"/>
              </a:rPr>
              <a:t>Conformité</a:t>
            </a:r>
          </a:p>
          <a:p>
            <a:r>
              <a:rPr lang="fr-FR" sz="1800">
                <a:latin typeface="Arial" pitchFamily="34" charset="0"/>
              </a:rPr>
              <a:t>aux normes</a:t>
            </a:r>
          </a:p>
        </p:txBody>
      </p:sp>
      <p:sp>
        <p:nvSpPr>
          <p:cNvPr id="272393" name="Text Box 11"/>
          <p:cNvSpPr txBox="1">
            <a:spLocks noChangeArrowheads="1"/>
          </p:cNvSpPr>
          <p:nvPr/>
        </p:nvSpPr>
        <p:spPr bwMode="auto">
          <a:xfrm>
            <a:off x="7088188" y="1844675"/>
            <a:ext cx="1885950" cy="366713"/>
          </a:xfrm>
          <a:prstGeom prst="rect">
            <a:avLst/>
          </a:prstGeom>
          <a:noFill/>
          <a:ln w="12700">
            <a:noFill/>
            <a:miter lim="800000"/>
            <a:headEnd/>
            <a:tailEnd/>
          </a:ln>
        </p:spPr>
        <p:txBody>
          <a:bodyPr wrap="none">
            <a:spAutoFit/>
          </a:bodyPr>
          <a:lstStyle/>
          <a:p>
            <a:r>
              <a:rPr lang="fr-FR" sz="1800">
                <a:latin typeface="Arial" pitchFamily="34" charset="0"/>
              </a:rPr>
              <a:t>Irresponsabilité</a:t>
            </a:r>
          </a:p>
        </p:txBody>
      </p:sp>
      <p:sp>
        <p:nvSpPr>
          <p:cNvPr id="272394" name="Text Box 12"/>
          <p:cNvSpPr txBox="1">
            <a:spLocks noChangeArrowheads="1"/>
          </p:cNvSpPr>
          <p:nvPr/>
        </p:nvSpPr>
        <p:spPr bwMode="auto">
          <a:xfrm>
            <a:off x="5003800" y="2852738"/>
            <a:ext cx="1758950" cy="779462"/>
          </a:xfrm>
          <a:prstGeom prst="rect">
            <a:avLst/>
          </a:prstGeom>
          <a:noFill/>
          <a:ln w="12700">
            <a:noFill/>
            <a:miter lim="800000"/>
            <a:headEnd/>
            <a:tailEnd/>
          </a:ln>
        </p:spPr>
        <p:txBody>
          <a:bodyPr wrap="none">
            <a:spAutoFit/>
          </a:bodyPr>
          <a:lstStyle/>
          <a:p>
            <a:r>
              <a:rPr lang="fr-FR" sz="1800">
                <a:latin typeface="Arial" pitchFamily="34" charset="0"/>
              </a:rPr>
              <a:t>Transgression</a:t>
            </a:r>
          </a:p>
          <a:p>
            <a:r>
              <a:rPr lang="fr-FR" sz="1800">
                <a:latin typeface="Arial" pitchFamily="34" charset="0"/>
              </a:rPr>
              <a:t>des normes</a:t>
            </a:r>
          </a:p>
        </p:txBody>
      </p:sp>
      <p:sp>
        <p:nvSpPr>
          <p:cNvPr id="272395" name="Text Box 13"/>
          <p:cNvSpPr txBox="1">
            <a:spLocks noChangeArrowheads="1"/>
          </p:cNvSpPr>
          <p:nvPr/>
        </p:nvSpPr>
        <p:spPr bwMode="auto">
          <a:xfrm>
            <a:off x="7596188" y="3213100"/>
            <a:ext cx="844550" cy="366713"/>
          </a:xfrm>
          <a:prstGeom prst="rect">
            <a:avLst/>
          </a:prstGeom>
          <a:noFill/>
          <a:ln w="12700">
            <a:noFill/>
            <a:miter lim="800000"/>
            <a:headEnd/>
            <a:tailEnd/>
          </a:ln>
        </p:spPr>
        <p:txBody>
          <a:bodyPr wrap="none">
            <a:spAutoFit/>
          </a:bodyPr>
          <a:lstStyle/>
          <a:p>
            <a:r>
              <a:rPr lang="fr-FR" sz="1800" b="0">
                <a:latin typeface="Arial" pitchFamily="34" charset="0"/>
              </a:rPr>
              <a:t>Secret</a:t>
            </a:r>
          </a:p>
        </p:txBody>
      </p:sp>
      <p:sp>
        <p:nvSpPr>
          <p:cNvPr id="272396" name="Text Box 14"/>
          <p:cNvSpPr txBox="1">
            <a:spLocks noChangeArrowheads="1"/>
          </p:cNvSpPr>
          <p:nvPr/>
        </p:nvSpPr>
        <p:spPr bwMode="auto">
          <a:xfrm>
            <a:off x="3259138" y="4652963"/>
            <a:ext cx="2495550" cy="366712"/>
          </a:xfrm>
          <a:prstGeom prst="rect">
            <a:avLst/>
          </a:prstGeom>
          <a:noFill/>
          <a:ln w="12700">
            <a:noFill/>
            <a:miter lim="800000"/>
            <a:headEnd/>
            <a:tailEnd/>
          </a:ln>
        </p:spPr>
        <p:txBody>
          <a:bodyPr wrap="none">
            <a:spAutoFit/>
          </a:bodyPr>
          <a:lstStyle/>
          <a:p>
            <a:r>
              <a:rPr lang="fr-FR" sz="1800">
                <a:latin typeface="Arial" pitchFamily="34" charset="0"/>
              </a:rPr>
              <a:t>Dimension technique</a:t>
            </a:r>
          </a:p>
        </p:txBody>
      </p:sp>
      <p:sp>
        <p:nvSpPr>
          <p:cNvPr id="272397" name="Text Box 15"/>
          <p:cNvSpPr txBox="1">
            <a:spLocks noChangeArrowheads="1"/>
          </p:cNvSpPr>
          <p:nvPr/>
        </p:nvSpPr>
        <p:spPr bwMode="auto">
          <a:xfrm>
            <a:off x="646113" y="4797425"/>
            <a:ext cx="1555750" cy="366713"/>
          </a:xfrm>
          <a:prstGeom prst="rect">
            <a:avLst/>
          </a:prstGeom>
          <a:noFill/>
          <a:ln w="12700">
            <a:noFill/>
            <a:miter lim="800000"/>
            <a:headEnd/>
            <a:tailEnd/>
          </a:ln>
        </p:spPr>
        <p:txBody>
          <a:bodyPr wrap="none">
            <a:spAutoFit/>
          </a:bodyPr>
          <a:lstStyle/>
          <a:p>
            <a:r>
              <a:rPr lang="fr-FR" sz="1800">
                <a:latin typeface="Arial" pitchFamily="34" charset="0"/>
              </a:rPr>
              <a:t>Compétence</a:t>
            </a:r>
          </a:p>
        </p:txBody>
      </p:sp>
      <p:sp>
        <p:nvSpPr>
          <p:cNvPr id="272398" name="Text Box 16"/>
          <p:cNvSpPr txBox="1">
            <a:spLocks noChangeArrowheads="1"/>
          </p:cNvSpPr>
          <p:nvPr/>
        </p:nvSpPr>
        <p:spPr bwMode="auto">
          <a:xfrm>
            <a:off x="827088" y="2565400"/>
            <a:ext cx="1238250" cy="366713"/>
          </a:xfrm>
          <a:prstGeom prst="rect">
            <a:avLst/>
          </a:prstGeom>
          <a:noFill/>
          <a:ln w="12700">
            <a:noFill/>
            <a:miter lim="800000"/>
            <a:headEnd/>
            <a:tailEnd/>
          </a:ln>
        </p:spPr>
        <p:txBody>
          <a:bodyPr wrap="none">
            <a:spAutoFit/>
          </a:bodyPr>
          <a:lstStyle/>
          <a:p>
            <a:r>
              <a:rPr lang="fr-FR" sz="1800" b="0">
                <a:latin typeface="Arial" pitchFamily="34" charset="0"/>
              </a:rPr>
              <a:t>Honneteté</a:t>
            </a:r>
          </a:p>
        </p:txBody>
      </p:sp>
      <p:sp>
        <p:nvSpPr>
          <p:cNvPr id="272399" name="Text Box 17"/>
          <p:cNvSpPr txBox="1">
            <a:spLocks noChangeArrowheads="1"/>
          </p:cNvSpPr>
          <p:nvPr/>
        </p:nvSpPr>
        <p:spPr bwMode="auto">
          <a:xfrm>
            <a:off x="7451725" y="2636838"/>
            <a:ext cx="1238250" cy="366712"/>
          </a:xfrm>
          <a:prstGeom prst="rect">
            <a:avLst/>
          </a:prstGeom>
          <a:noFill/>
          <a:ln w="12700">
            <a:noFill/>
            <a:miter lim="800000"/>
            <a:headEnd/>
            <a:tailEnd/>
          </a:ln>
        </p:spPr>
        <p:txBody>
          <a:bodyPr wrap="none">
            <a:spAutoFit/>
          </a:bodyPr>
          <a:lstStyle/>
          <a:p>
            <a:r>
              <a:rPr lang="fr-FR" sz="1800" b="0">
                <a:latin typeface="Arial" pitchFamily="34" charset="0"/>
              </a:rPr>
              <a:t>Arrogance</a:t>
            </a:r>
          </a:p>
        </p:txBody>
      </p:sp>
      <p:sp>
        <p:nvSpPr>
          <p:cNvPr id="272400" name="Text Box 18"/>
          <p:cNvSpPr txBox="1">
            <a:spLocks noChangeArrowheads="1"/>
          </p:cNvSpPr>
          <p:nvPr/>
        </p:nvSpPr>
        <p:spPr bwMode="auto">
          <a:xfrm>
            <a:off x="7185025" y="4797425"/>
            <a:ext cx="1720850" cy="366713"/>
          </a:xfrm>
          <a:prstGeom prst="rect">
            <a:avLst/>
          </a:prstGeom>
          <a:noFill/>
          <a:ln w="12700">
            <a:noFill/>
            <a:miter lim="800000"/>
            <a:headEnd/>
            <a:tailEnd/>
          </a:ln>
        </p:spPr>
        <p:txBody>
          <a:bodyPr wrap="none">
            <a:spAutoFit/>
          </a:bodyPr>
          <a:lstStyle/>
          <a:p>
            <a:r>
              <a:rPr lang="fr-FR" sz="1800">
                <a:latin typeface="Arial" pitchFamily="34" charset="0"/>
              </a:rPr>
              <a:t>Incompétence</a:t>
            </a:r>
          </a:p>
        </p:txBody>
      </p:sp>
      <p:sp>
        <p:nvSpPr>
          <p:cNvPr id="272401" name="Text Box 19"/>
          <p:cNvSpPr txBox="1">
            <a:spLocks noChangeArrowheads="1"/>
          </p:cNvSpPr>
          <p:nvPr/>
        </p:nvSpPr>
        <p:spPr bwMode="auto">
          <a:xfrm>
            <a:off x="2268538" y="4292600"/>
            <a:ext cx="1327150" cy="366713"/>
          </a:xfrm>
          <a:prstGeom prst="rect">
            <a:avLst/>
          </a:prstGeom>
          <a:noFill/>
          <a:ln w="12700">
            <a:noFill/>
            <a:miter lim="800000"/>
            <a:headEnd/>
            <a:tailEnd/>
          </a:ln>
        </p:spPr>
        <p:txBody>
          <a:bodyPr wrap="none">
            <a:spAutoFit/>
          </a:bodyPr>
          <a:lstStyle/>
          <a:p>
            <a:r>
              <a:rPr lang="fr-FR" sz="1800" b="0">
                <a:latin typeface="Arial" pitchFamily="34" charset="0"/>
              </a:rPr>
              <a:t>Expertisme</a:t>
            </a:r>
          </a:p>
        </p:txBody>
      </p:sp>
      <p:sp>
        <p:nvSpPr>
          <p:cNvPr id="272402" name="Text Box 20"/>
          <p:cNvSpPr txBox="1">
            <a:spLocks noChangeArrowheads="1"/>
          </p:cNvSpPr>
          <p:nvPr/>
        </p:nvSpPr>
        <p:spPr bwMode="auto">
          <a:xfrm>
            <a:off x="5867400" y="4365625"/>
            <a:ext cx="1009650" cy="366713"/>
          </a:xfrm>
          <a:prstGeom prst="rect">
            <a:avLst/>
          </a:prstGeom>
          <a:noFill/>
          <a:ln w="12700">
            <a:noFill/>
            <a:miter lim="800000"/>
            <a:headEnd/>
            <a:tailEnd/>
          </a:ln>
        </p:spPr>
        <p:txBody>
          <a:bodyPr wrap="none">
            <a:spAutoFit/>
          </a:bodyPr>
          <a:lstStyle/>
          <a:p>
            <a:r>
              <a:rPr lang="fr-FR" sz="1800" b="0">
                <a:latin typeface="Arial" pitchFamily="34" charset="0"/>
              </a:rPr>
              <a:t>Autisme</a:t>
            </a:r>
          </a:p>
        </p:txBody>
      </p:sp>
      <p:sp>
        <p:nvSpPr>
          <p:cNvPr id="272403" name="Text Box 21"/>
          <p:cNvSpPr txBox="1">
            <a:spLocks noChangeArrowheads="1"/>
          </p:cNvSpPr>
          <p:nvPr/>
        </p:nvSpPr>
        <p:spPr bwMode="auto">
          <a:xfrm>
            <a:off x="2506663" y="1484313"/>
            <a:ext cx="1136650" cy="366712"/>
          </a:xfrm>
          <a:prstGeom prst="rect">
            <a:avLst/>
          </a:prstGeom>
          <a:noFill/>
          <a:ln w="12700">
            <a:noFill/>
            <a:miter lim="800000"/>
            <a:headEnd/>
            <a:tailEnd/>
          </a:ln>
        </p:spPr>
        <p:txBody>
          <a:bodyPr wrap="none">
            <a:spAutoFit/>
          </a:bodyPr>
          <a:lstStyle/>
          <a:p>
            <a:r>
              <a:rPr lang="fr-FR" sz="1800" b="0">
                <a:latin typeface="Arial" pitchFamily="34" charset="0"/>
              </a:rPr>
              <a:t>Proximité</a:t>
            </a:r>
          </a:p>
        </p:txBody>
      </p:sp>
      <p:sp>
        <p:nvSpPr>
          <p:cNvPr id="272404" name="Text Box 22"/>
          <p:cNvSpPr txBox="1">
            <a:spLocks noChangeArrowheads="1"/>
          </p:cNvSpPr>
          <p:nvPr/>
        </p:nvSpPr>
        <p:spPr bwMode="auto">
          <a:xfrm>
            <a:off x="5657850" y="1484313"/>
            <a:ext cx="996950" cy="366712"/>
          </a:xfrm>
          <a:prstGeom prst="rect">
            <a:avLst/>
          </a:prstGeom>
          <a:noFill/>
          <a:ln w="12700">
            <a:noFill/>
            <a:miter lim="800000"/>
            <a:headEnd/>
            <a:tailEnd/>
          </a:ln>
        </p:spPr>
        <p:txBody>
          <a:bodyPr wrap="none">
            <a:spAutoFit/>
          </a:bodyPr>
          <a:lstStyle/>
          <a:p>
            <a:r>
              <a:rPr lang="fr-FR" sz="1800" b="0">
                <a:latin typeface="Arial" pitchFamily="34" charset="0"/>
              </a:rPr>
              <a:t>Fragilité</a:t>
            </a:r>
          </a:p>
        </p:txBody>
      </p:sp>
      <p:sp>
        <p:nvSpPr>
          <p:cNvPr id="272405" name="Line 23"/>
          <p:cNvSpPr>
            <a:spLocks noChangeShapeType="1"/>
          </p:cNvSpPr>
          <p:nvPr/>
        </p:nvSpPr>
        <p:spPr bwMode="auto">
          <a:xfrm>
            <a:off x="4643438" y="2349500"/>
            <a:ext cx="0" cy="2016125"/>
          </a:xfrm>
          <a:prstGeom prst="line">
            <a:avLst/>
          </a:prstGeom>
          <a:noFill/>
          <a:ln w="12700">
            <a:solidFill>
              <a:schemeClr val="tx2"/>
            </a:solidFill>
            <a:round/>
            <a:headEnd/>
            <a:tailEnd/>
          </a:ln>
        </p:spPr>
        <p:txBody>
          <a:bodyPr>
            <a:spAutoFit/>
          </a:bodyPr>
          <a:lstStyle/>
          <a:p>
            <a:endParaRPr lang="fr-FR"/>
          </a:p>
        </p:txBody>
      </p:sp>
      <p:sp>
        <p:nvSpPr>
          <p:cNvPr id="272406" name="Line 24"/>
          <p:cNvSpPr>
            <a:spLocks noChangeShapeType="1"/>
          </p:cNvSpPr>
          <p:nvPr/>
        </p:nvSpPr>
        <p:spPr bwMode="auto">
          <a:xfrm>
            <a:off x="1187450" y="3213100"/>
            <a:ext cx="7345363" cy="0"/>
          </a:xfrm>
          <a:prstGeom prst="line">
            <a:avLst/>
          </a:prstGeom>
          <a:noFill/>
          <a:ln w="12700">
            <a:solidFill>
              <a:schemeClr val="tx2"/>
            </a:solidFill>
            <a:round/>
            <a:headEnd/>
            <a:tailEnd/>
          </a:ln>
        </p:spPr>
        <p:txBody>
          <a:bodyPr>
            <a:spAutoFit/>
          </a:bodyPr>
          <a:lstStyle/>
          <a:p>
            <a:endParaRPr lang="fr-FR"/>
          </a:p>
        </p:txBody>
      </p:sp>
      <p:sp>
        <p:nvSpPr>
          <p:cNvPr id="272407" name="Text Box 25"/>
          <p:cNvSpPr txBox="1">
            <a:spLocks noChangeArrowheads="1"/>
          </p:cNvSpPr>
          <p:nvPr/>
        </p:nvSpPr>
        <p:spPr bwMode="auto">
          <a:xfrm>
            <a:off x="3462338" y="3644900"/>
            <a:ext cx="2432050" cy="366713"/>
          </a:xfrm>
          <a:prstGeom prst="rect">
            <a:avLst/>
          </a:prstGeom>
          <a:noFill/>
          <a:ln w="12700">
            <a:noFill/>
            <a:miter lim="800000"/>
            <a:headEnd/>
            <a:tailEnd/>
          </a:ln>
        </p:spPr>
        <p:txBody>
          <a:bodyPr wrap="none">
            <a:spAutoFit/>
          </a:bodyPr>
          <a:lstStyle/>
          <a:p>
            <a:r>
              <a:rPr lang="fr-FR" sz="1800">
                <a:latin typeface="Arial" pitchFamily="34" charset="0"/>
              </a:rPr>
              <a:t>Tribunal de l’opinion</a:t>
            </a:r>
          </a:p>
        </p:txBody>
      </p:sp>
      <p:sp>
        <p:nvSpPr>
          <p:cNvPr id="272408" name="Text Box 26"/>
          <p:cNvSpPr txBox="1">
            <a:spLocks noChangeArrowheads="1"/>
          </p:cNvSpPr>
          <p:nvPr/>
        </p:nvSpPr>
        <p:spPr bwMode="auto">
          <a:xfrm>
            <a:off x="827088" y="5445125"/>
            <a:ext cx="3984625" cy="942975"/>
          </a:xfrm>
          <a:prstGeom prst="rect">
            <a:avLst/>
          </a:prstGeom>
          <a:noFill/>
          <a:ln w="12700">
            <a:noFill/>
            <a:miter lim="800000"/>
            <a:headEnd/>
            <a:tailEnd/>
          </a:ln>
        </p:spPr>
        <p:txBody>
          <a:bodyPr wrap="none">
            <a:spAutoFit/>
          </a:bodyPr>
          <a:lstStyle/>
          <a:p>
            <a:pPr algn="l"/>
            <a:r>
              <a:rPr lang="fr-FR" sz="1400" b="0">
                <a:latin typeface="Arial" pitchFamily="34" charset="0"/>
              </a:rPr>
              <a:t>Source  : enjeux et acteurs de la communication</a:t>
            </a:r>
          </a:p>
          <a:p>
            <a:pPr algn="l"/>
            <a:r>
              <a:rPr lang="fr-FR" sz="1400" b="0">
                <a:latin typeface="Arial" pitchFamily="34" charset="0"/>
              </a:rPr>
              <a:t>environnementale et du développement durable </a:t>
            </a:r>
          </a:p>
          <a:p>
            <a:pPr algn="l"/>
            <a:r>
              <a:rPr lang="fr-FR" sz="1400" b="0">
                <a:latin typeface="Arial" pitchFamily="34" charset="0"/>
              </a:rPr>
              <a:t> 4/06/2003 journée d’études du GRPIC</a:t>
            </a:r>
          </a:p>
        </p:txBody>
      </p:sp>
      <p:sp>
        <p:nvSpPr>
          <p:cNvPr id="25" name="Espace réservé du numéro de diapositive 24"/>
          <p:cNvSpPr>
            <a:spLocks noGrp="1"/>
          </p:cNvSpPr>
          <p:nvPr>
            <p:ph type="sldNum" sz="quarter" idx="12"/>
          </p:nvPr>
        </p:nvSpPr>
        <p:spPr/>
        <p:txBody>
          <a:bodyPr/>
          <a:lstStyle/>
          <a:p>
            <a:pPr>
              <a:defRPr/>
            </a:pPr>
            <a:fld id="{BF75F506-0D46-4657-AE21-7D6A950C5764}" type="slidenum">
              <a:rPr lang="fr-FR" smtClean="0"/>
              <a:pPr>
                <a:defRPr/>
              </a:pPr>
              <a:t>273</a:t>
            </a:fld>
            <a:endParaRPr lang="fr-FR"/>
          </a:p>
        </p:txBody>
      </p:sp>
    </p:spTree>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3474" name="Rectangle 2"/>
          <p:cNvSpPr>
            <a:spLocks noGrp="1" noChangeArrowheads="1"/>
          </p:cNvSpPr>
          <p:nvPr>
            <p:ph type="subTitle" idx="1"/>
          </p:nvPr>
        </p:nvSpPr>
        <p:spPr>
          <a:xfrm>
            <a:off x="395288" y="1268413"/>
            <a:ext cx="2447925" cy="1008062"/>
          </a:xfrm>
        </p:spPr>
        <p:txBody>
          <a:bodyPr>
            <a:normAutofit/>
          </a:bodyPr>
          <a:lstStyle/>
          <a:p>
            <a:pPr eaLnBrk="1" fontAlgn="auto" hangingPunct="1">
              <a:spcAft>
                <a:spcPts val="0"/>
              </a:spcAft>
              <a:buFont typeface="Wingdings 2"/>
              <a:buNone/>
              <a:defRPr/>
            </a:pPr>
            <a:r>
              <a:rPr lang="fr-FR" sz="1800" dirty="0" smtClean="0"/>
              <a:t>Media</a:t>
            </a:r>
          </a:p>
          <a:p>
            <a:pPr eaLnBrk="1" fontAlgn="auto" hangingPunct="1">
              <a:spcAft>
                <a:spcPts val="0"/>
              </a:spcAft>
              <a:buFont typeface="Wingdings 2"/>
              <a:buNone/>
              <a:defRPr/>
            </a:pPr>
            <a:r>
              <a:rPr lang="fr-FR" sz="1400" dirty="0" smtClean="0"/>
              <a:t>Investigation</a:t>
            </a:r>
          </a:p>
          <a:p>
            <a:pPr eaLnBrk="1" fontAlgn="auto" hangingPunct="1">
              <a:spcAft>
                <a:spcPts val="0"/>
              </a:spcAft>
              <a:buFont typeface="Wingdings 2"/>
              <a:buNone/>
              <a:defRPr/>
            </a:pPr>
            <a:r>
              <a:rPr lang="fr-FR" sz="1400" dirty="0" smtClean="0"/>
              <a:t>Forte attractivité</a:t>
            </a:r>
          </a:p>
        </p:txBody>
      </p:sp>
      <p:sp>
        <p:nvSpPr>
          <p:cNvPr id="273411" name="Rectangle 3"/>
          <p:cNvSpPr>
            <a:spLocks noChangeArrowheads="1"/>
          </p:cNvSpPr>
          <p:nvPr/>
        </p:nvSpPr>
        <p:spPr bwMode="auto">
          <a:xfrm>
            <a:off x="323850" y="3213100"/>
            <a:ext cx="2592388" cy="1008063"/>
          </a:xfrm>
          <a:prstGeom prst="rect">
            <a:avLst/>
          </a:prstGeom>
          <a:noFill/>
          <a:ln w="9525">
            <a:noFill/>
            <a:miter lim="800000"/>
            <a:headEnd/>
            <a:tailEnd/>
          </a:ln>
        </p:spPr>
        <p:txBody>
          <a:bodyPr/>
          <a:lstStyle/>
          <a:p>
            <a:pPr algn="l">
              <a:spcBef>
                <a:spcPct val="20000"/>
              </a:spcBef>
              <a:buClr>
                <a:schemeClr val="hlink"/>
              </a:buClr>
              <a:buSzPct val="60000"/>
              <a:buFont typeface="Wingdings" pitchFamily="2" charset="2"/>
              <a:buNone/>
            </a:pPr>
            <a:r>
              <a:rPr lang="fr-FR" sz="1800">
                <a:latin typeface="Arial" pitchFamily="34" charset="0"/>
              </a:rPr>
              <a:t>Pouvoirs publics</a:t>
            </a:r>
          </a:p>
          <a:p>
            <a:pPr algn="l">
              <a:spcBef>
                <a:spcPct val="20000"/>
              </a:spcBef>
              <a:buClr>
                <a:schemeClr val="hlink"/>
              </a:buClr>
              <a:buSzPct val="60000"/>
              <a:buFont typeface="Wingdings" pitchFamily="2" charset="2"/>
              <a:buNone/>
            </a:pPr>
            <a:r>
              <a:rPr lang="fr-FR" sz="1400" b="0">
                <a:latin typeface="Arial" pitchFamily="34" charset="0"/>
              </a:rPr>
              <a:t>Investigations techniques</a:t>
            </a:r>
          </a:p>
          <a:p>
            <a:pPr algn="l">
              <a:spcBef>
                <a:spcPct val="20000"/>
              </a:spcBef>
              <a:buClr>
                <a:schemeClr val="hlink"/>
              </a:buClr>
              <a:buSzPct val="60000"/>
              <a:buFont typeface="Wingdings" pitchFamily="2" charset="2"/>
              <a:buNone/>
            </a:pPr>
            <a:r>
              <a:rPr lang="fr-FR" sz="1400" b="0">
                <a:latin typeface="Arial" pitchFamily="34" charset="0"/>
              </a:rPr>
              <a:t>Répercussions politiques</a:t>
            </a:r>
          </a:p>
          <a:p>
            <a:pPr algn="l">
              <a:spcBef>
                <a:spcPct val="20000"/>
              </a:spcBef>
              <a:buClr>
                <a:schemeClr val="hlink"/>
              </a:buClr>
              <a:buSzPct val="60000"/>
              <a:buFont typeface="Wingdings" pitchFamily="2" charset="2"/>
              <a:buNone/>
            </a:pPr>
            <a:r>
              <a:rPr lang="fr-FR" sz="1400" b="0">
                <a:latin typeface="Arial" pitchFamily="34" charset="0"/>
              </a:rPr>
              <a:t>Locales, nationales et internationales</a:t>
            </a:r>
          </a:p>
        </p:txBody>
      </p:sp>
      <p:sp>
        <p:nvSpPr>
          <p:cNvPr id="273412" name="Rectangle 4"/>
          <p:cNvSpPr>
            <a:spLocks noChangeArrowheads="1"/>
          </p:cNvSpPr>
          <p:nvPr/>
        </p:nvSpPr>
        <p:spPr bwMode="auto">
          <a:xfrm>
            <a:off x="3059113" y="1268413"/>
            <a:ext cx="2951162" cy="1295400"/>
          </a:xfrm>
          <a:prstGeom prst="rect">
            <a:avLst/>
          </a:prstGeom>
          <a:noFill/>
          <a:ln w="9525">
            <a:noFill/>
            <a:miter lim="800000"/>
            <a:headEnd/>
            <a:tailEnd/>
          </a:ln>
        </p:spPr>
        <p:txBody>
          <a:bodyPr/>
          <a:lstStyle/>
          <a:p>
            <a:pPr algn="l">
              <a:spcBef>
                <a:spcPct val="20000"/>
              </a:spcBef>
              <a:buClr>
                <a:schemeClr val="hlink"/>
              </a:buClr>
              <a:buSzPct val="60000"/>
              <a:buFont typeface="Wingdings" pitchFamily="2" charset="2"/>
              <a:buNone/>
            </a:pPr>
            <a:r>
              <a:rPr lang="fr-FR" sz="1800">
                <a:latin typeface="Arial" pitchFamily="34" charset="0"/>
              </a:rPr>
              <a:t>Clients</a:t>
            </a:r>
          </a:p>
          <a:p>
            <a:pPr algn="l">
              <a:spcBef>
                <a:spcPct val="20000"/>
              </a:spcBef>
              <a:buClr>
                <a:schemeClr val="hlink"/>
              </a:buClr>
              <a:buSzPct val="60000"/>
              <a:buFont typeface="Wingdings" pitchFamily="2" charset="2"/>
              <a:buNone/>
            </a:pPr>
            <a:r>
              <a:rPr lang="fr-FR" sz="1400" b="0">
                <a:latin typeface="Arial" pitchFamily="34" charset="0"/>
              </a:rPr>
              <a:t>Perte de confiances</a:t>
            </a:r>
          </a:p>
          <a:p>
            <a:pPr algn="l">
              <a:spcBef>
                <a:spcPct val="20000"/>
              </a:spcBef>
              <a:buClr>
                <a:schemeClr val="hlink"/>
              </a:buClr>
              <a:buSzPct val="60000"/>
              <a:buFont typeface="Wingdings" pitchFamily="2" charset="2"/>
              <a:buNone/>
            </a:pPr>
            <a:r>
              <a:rPr lang="fr-FR" sz="1400" b="0">
                <a:latin typeface="Arial" pitchFamily="34" charset="0"/>
              </a:rPr>
              <a:t>Chutes des ventes</a:t>
            </a:r>
          </a:p>
          <a:p>
            <a:pPr algn="l">
              <a:spcBef>
                <a:spcPct val="20000"/>
              </a:spcBef>
              <a:buClr>
                <a:schemeClr val="hlink"/>
              </a:buClr>
              <a:buSzPct val="60000"/>
              <a:buFont typeface="Wingdings" pitchFamily="2" charset="2"/>
              <a:buNone/>
            </a:pPr>
            <a:r>
              <a:rPr lang="fr-FR" sz="1400" b="0">
                <a:latin typeface="Arial" pitchFamily="34" charset="0"/>
              </a:rPr>
              <a:t>Contagions à d’autres produits</a:t>
            </a:r>
          </a:p>
        </p:txBody>
      </p:sp>
      <p:sp>
        <p:nvSpPr>
          <p:cNvPr id="273413" name="Rectangle 5"/>
          <p:cNvSpPr>
            <a:spLocks noChangeArrowheads="1"/>
          </p:cNvSpPr>
          <p:nvPr/>
        </p:nvSpPr>
        <p:spPr bwMode="auto">
          <a:xfrm>
            <a:off x="6553200" y="1268413"/>
            <a:ext cx="2590800" cy="1008062"/>
          </a:xfrm>
          <a:prstGeom prst="rect">
            <a:avLst/>
          </a:prstGeom>
          <a:noFill/>
          <a:ln w="9525">
            <a:noFill/>
            <a:miter lim="800000"/>
            <a:headEnd/>
            <a:tailEnd/>
          </a:ln>
        </p:spPr>
        <p:txBody>
          <a:bodyPr/>
          <a:lstStyle/>
          <a:p>
            <a:pPr algn="l">
              <a:spcBef>
                <a:spcPct val="20000"/>
              </a:spcBef>
              <a:buClr>
                <a:schemeClr val="hlink"/>
              </a:buClr>
              <a:buSzPct val="60000"/>
              <a:buFont typeface="Wingdings" pitchFamily="2" charset="2"/>
              <a:buNone/>
            </a:pPr>
            <a:r>
              <a:rPr lang="fr-FR" sz="1800">
                <a:latin typeface="Arial" pitchFamily="34" charset="0"/>
              </a:rPr>
              <a:t>Victimes</a:t>
            </a:r>
          </a:p>
          <a:p>
            <a:pPr algn="l">
              <a:spcBef>
                <a:spcPct val="20000"/>
              </a:spcBef>
              <a:buClr>
                <a:schemeClr val="hlink"/>
              </a:buClr>
              <a:buSzPct val="60000"/>
              <a:buFont typeface="Wingdings" pitchFamily="2" charset="2"/>
              <a:buNone/>
            </a:pPr>
            <a:r>
              <a:rPr lang="fr-FR" sz="1400" b="0">
                <a:latin typeface="Arial" pitchFamily="34" charset="0"/>
              </a:rPr>
              <a:t>Accusation</a:t>
            </a:r>
          </a:p>
          <a:p>
            <a:pPr algn="l">
              <a:spcBef>
                <a:spcPct val="20000"/>
              </a:spcBef>
              <a:buClr>
                <a:schemeClr val="hlink"/>
              </a:buClr>
              <a:buSzPct val="60000"/>
              <a:buFont typeface="Wingdings" pitchFamily="2" charset="2"/>
              <a:buNone/>
            </a:pPr>
            <a:r>
              <a:rPr lang="fr-FR" sz="1400" b="0">
                <a:latin typeface="Arial" pitchFamily="34" charset="0"/>
              </a:rPr>
              <a:t>Demandes </a:t>
            </a:r>
            <a:r>
              <a:rPr lang="fr-FR" sz="1600" b="0">
                <a:latin typeface="Arial" pitchFamily="34" charset="0"/>
              </a:rPr>
              <a:t>et</a:t>
            </a:r>
            <a:r>
              <a:rPr lang="fr-FR" sz="1400" b="0">
                <a:latin typeface="Arial" pitchFamily="34" charset="0"/>
              </a:rPr>
              <a:t> prise en considération</a:t>
            </a:r>
          </a:p>
        </p:txBody>
      </p:sp>
      <p:sp>
        <p:nvSpPr>
          <p:cNvPr id="273414" name="Rectangle 6"/>
          <p:cNvSpPr>
            <a:spLocks noChangeArrowheads="1"/>
          </p:cNvSpPr>
          <p:nvPr/>
        </p:nvSpPr>
        <p:spPr bwMode="auto">
          <a:xfrm>
            <a:off x="6192838" y="4437063"/>
            <a:ext cx="2951162" cy="1008062"/>
          </a:xfrm>
          <a:prstGeom prst="rect">
            <a:avLst/>
          </a:prstGeom>
          <a:noFill/>
          <a:ln w="9525">
            <a:noFill/>
            <a:miter lim="800000"/>
            <a:headEnd/>
            <a:tailEnd/>
          </a:ln>
        </p:spPr>
        <p:txBody>
          <a:bodyPr/>
          <a:lstStyle/>
          <a:p>
            <a:pPr algn="l">
              <a:spcBef>
                <a:spcPct val="20000"/>
              </a:spcBef>
              <a:buClr>
                <a:schemeClr val="hlink"/>
              </a:buClr>
              <a:buSzPct val="60000"/>
              <a:buFont typeface="Wingdings" pitchFamily="2" charset="2"/>
              <a:buNone/>
            </a:pPr>
            <a:r>
              <a:rPr lang="fr-FR" sz="1800">
                <a:latin typeface="Arial" pitchFamily="34" charset="0"/>
              </a:rPr>
              <a:t>Prospects</a:t>
            </a:r>
          </a:p>
          <a:p>
            <a:pPr algn="l">
              <a:spcBef>
                <a:spcPct val="20000"/>
              </a:spcBef>
              <a:buClr>
                <a:schemeClr val="hlink"/>
              </a:buClr>
              <a:buSzPct val="60000"/>
              <a:buFont typeface="Wingdings" pitchFamily="2" charset="2"/>
              <a:buNone/>
            </a:pPr>
            <a:r>
              <a:rPr lang="fr-FR" sz="1400" b="0">
                <a:latin typeface="Arial" pitchFamily="34" charset="0"/>
              </a:rPr>
              <a:t>Reconsidération de l’offre</a:t>
            </a:r>
          </a:p>
        </p:txBody>
      </p:sp>
      <p:sp>
        <p:nvSpPr>
          <p:cNvPr id="273415" name="Rectangle 7"/>
          <p:cNvSpPr>
            <a:spLocks noChangeArrowheads="1"/>
          </p:cNvSpPr>
          <p:nvPr/>
        </p:nvSpPr>
        <p:spPr bwMode="auto">
          <a:xfrm>
            <a:off x="6192838" y="5849938"/>
            <a:ext cx="2951162" cy="1008062"/>
          </a:xfrm>
          <a:prstGeom prst="rect">
            <a:avLst/>
          </a:prstGeom>
          <a:noFill/>
          <a:ln w="9525">
            <a:noFill/>
            <a:miter lim="800000"/>
            <a:headEnd/>
            <a:tailEnd/>
          </a:ln>
        </p:spPr>
        <p:txBody>
          <a:bodyPr/>
          <a:lstStyle/>
          <a:p>
            <a:pPr algn="l">
              <a:spcBef>
                <a:spcPct val="20000"/>
              </a:spcBef>
              <a:buClr>
                <a:schemeClr val="hlink"/>
              </a:buClr>
              <a:buSzPct val="60000"/>
              <a:buFont typeface="Wingdings" pitchFamily="2" charset="2"/>
              <a:buNone/>
            </a:pPr>
            <a:r>
              <a:rPr lang="fr-FR" sz="1800">
                <a:latin typeface="Arial" pitchFamily="34" charset="0"/>
              </a:rPr>
              <a:t>Recrutement</a:t>
            </a:r>
          </a:p>
          <a:p>
            <a:pPr algn="l">
              <a:spcBef>
                <a:spcPct val="20000"/>
              </a:spcBef>
              <a:buClr>
                <a:schemeClr val="hlink"/>
              </a:buClr>
              <a:buSzPct val="60000"/>
              <a:buFont typeface="Wingdings" pitchFamily="2" charset="2"/>
              <a:buNone/>
            </a:pPr>
            <a:r>
              <a:rPr lang="fr-FR" sz="1400" b="0">
                <a:latin typeface="Arial" pitchFamily="34" charset="0"/>
              </a:rPr>
              <a:t>Hésitation</a:t>
            </a:r>
          </a:p>
        </p:txBody>
      </p:sp>
      <p:sp>
        <p:nvSpPr>
          <p:cNvPr id="273416" name="Rectangle 8"/>
          <p:cNvSpPr>
            <a:spLocks noChangeArrowheads="1"/>
          </p:cNvSpPr>
          <p:nvPr/>
        </p:nvSpPr>
        <p:spPr bwMode="auto">
          <a:xfrm>
            <a:off x="395288" y="5373688"/>
            <a:ext cx="2951162" cy="1008062"/>
          </a:xfrm>
          <a:prstGeom prst="rect">
            <a:avLst/>
          </a:prstGeom>
          <a:noFill/>
          <a:ln w="9525">
            <a:noFill/>
            <a:miter lim="800000"/>
            <a:headEnd/>
            <a:tailEnd/>
          </a:ln>
        </p:spPr>
        <p:txBody>
          <a:bodyPr/>
          <a:lstStyle/>
          <a:p>
            <a:pPr algn="l">
              <a:spcBef>
                <a:spcPct val="20000"/>
              </a:spcBef>
              <a:buClr>
                <a:schemeClr val="hlink"/>
              </a:buClr>
              <a:buSzPct val="60000"/>
              <a:buFont typeface="Wingdings" pitchFamily="2" charset="2"/>
              <a:buNone/>
            </a:pPr>
            <a:r>
              <a:rPr lang="fr-FR" sz="1800">
                <a:latin typeface="Arial" pitchFamily="34" charset="0"/>
              </a:rPr>
              <a:t>Partenaires économiques</a:t>
            </a:r>
          </a:p>
          <a:p>
            <a:pPr algn="l">
              <a:spcBef>
                <a:spcPct val="20000"/>
              </a:spcBef>
              <a:buClr>
                <a:schemeClr val="hlink"/>
              </a:buClr>
              <a:buSzPct val="60000"/>
              <a:buFont typeface="Wingdings" pitchFamily="2" charset="2"/>
              <a:buNone/>
            </a:pPr>
            <a:r>
              <a:rPr lang="fr-FR" sz="1400" b="0">
                <a:latin typeface="Arial" pitchFamily="34" charset="0"/>
              </a:rPr>
              <a:t>Attentes d’information</a:t>
            </a:r>
          </a:p>
          <a:p>
            <a:pPr algn="l">
              <a:spcBef>
                <a:spcPct val="20000"/>
              </a:spcBef>
              <a:buClr>
                <a:schemeClr val="hlink"/>
              </a:buClr>
              <a:buSzPct val="60000"/>
              <a:buFont typeface="Wingdings" pitchFamily="2" charset="2"/>
              <a:buNone/>
            </a:pPr>
            <a:r>
              <a:rPr lang="fr-FR" sz="1400" b="0">
                <a:latin typeface="Arial" pitchFamily="34" charset="0"/>
              </a:rPr>
              <a:t>Forte attractivité</a:t>
            </a:r>
          </a:p>
        </p:txBody>
      </p:sp>
      <p:sp>
        <p:nvSpPr>
          <p:cNvPr id="273417" name="Rectangle 9"/>
          <p:cNvSpPr>
            <a:spLocks noChangeArrowheads="1"/>
          </p:cNvSpPr>
          <p:nvPr/>
        </p:nvSpPr>
        <p:spPr bwMode="auto">
          <a:xfrm>
            <a:off x="6192838" y="2781300"/>
            <a:ext cx="2951162" cy="1008063"/>
          </a:xfrm>
          <a:prstGeom prst="rect">
            <a:avLst/>
          </a:prstGeom>
          <a:noFill/>
          <a:ln w="9525">
            <a:noFill/>
            <a:miter lim="800000"/>
            <a:headEnd/>
            <a:tailEnd/>
          </a:ln>
        </p:spPr>
        <p:txBody>
          <a:bodyPr/>
          <a:lstStyle/>
          <a:p>
            <a:pPr algn="l">
              <a:spcBef>
                <a:spcPct val="20000"/>
              </a:spcBef>
              <a:buClr>
                <a:schemeClr val="hlink"/>
              </a:buClr>
              <a:buSzPct val="60000"/>
              <a:buFont typeface="Wingdings" pitchFamily="2" charset="2"/>
              <a:buNone/>
            </a:pPr>
            <a:r>
              <a:rPr lang="fr-FR" sz="1800">
                <a:latin typeface="Arial" pitchFamily="34" charset="0"/>
              </a:rPr>
              <a:t>Associations</a:t>
            </a:r>
          </a:p>
          <a:p>
            <a:pPr algn="l">
              <a:spcBef>
                <a:spcPct val="20000"/>
              </a:spcBef>
              <a:buClr>
                <a:schemeClr val="hlink"/>
              </a:buClr>
              <a:buSzPct val="60000"/>
              <a:buFont typeface="Wingdings" pitchFamily="2" charset="2"/>
              <a:buNone/>
            </a:pPr>
            <a:r>
              <a:rPr lang="fr-FR" sz="1400" b="0">
                <a:latin typeface="Arial" pitchFamily="34" charset="0"/>
              </a:rPr>
              <a:t>Suspicion</a:t>
            </a:r>
          </a:p>
          <a:p>
            <a:pPr algn="l">
              <a:spcBef>
                <a:spcPct val="20000"/>
              </a:spcBef>
              <a:buClr>
                <a:schemeClr val="hlink"/>
              </a:buClr>
              <a:buSzPct val="60000"/>
              <a:buFont typeface="Wingdings" pitchFamily="2" charset="2"/>
              <a:buNone/>
            </a:pPr>
            <a:r>
              <a:rPr lang="fr-FR" sz="1400" b="0">
                <a:latin typeface="Arial" pitchFamily="34" charset="0"/>
              </a:rPr>
              <a:t>Concurrence</a:t>
            </a:r>
          </a:p>
          <a:p>
            <a:pPr algn="l">
              <a:spcBef>
                <a:spcPct val="20000"/>
              </a:spcBef>
              <a:buClr>
                <a:schemeClr val="hlink"/>
              </a:buClr>
              <a:buSzPct val="60000"/>
              <a:buFont typeface="Wingdings" pitchFamily="2" charset="2"/>
              <a:buNone/>
            </a:pPr>
            <a:r>
              <a:rPr lang="fr-FR" sz="1400" b="0">
                <a:latin typeface="Arial" pitchFamily="34" charset="0"/>
              </a:rPr>
              <a:t>Appel au boycott</a:t>
            </a:r>
          </a:p>
          <a:p>
            <a:pPr algn="l">
              <a:spcBef>
                <a:spcPct val="20000"/>
              </a:spcBef>
              <a:buClr>
                <a:schemeClr val="hlink"/>
              </a:buClr>
              <a:buSzPct val="60000"/>
              <a:buFont typeface="Wingdings" pitchFamily="2" charset="2"/>
              <a:buNone/>
            </a:pPr>
            <a:r>
              <a:rPr lang="fr-FR" sz="1400" b="0">
                <a:latin typeface="Arial" pitchFamily="34" charset="0"/>
              </a:rPr>
              <a:t>Forte attractivité</a:t>
            </a:r>
          </a:p>
        </p:txBody>
      </p:sp>
      <p:sp>
        <p:nvSpPr>
          <p:cNvPr id="233482" name="Rectangle 10"/>
          <p:cNvSpPr>
            <a:spLocks noChangeArrowheads="1"/>
          </p:cNvSpPr>
          <p:nvPr/>
        </p:nvSpPr>
        <p:spPr bwMode="auto">
          <a:xfrm>
            <a:off x="0" y="0"/>
            <a:ext cx="9144000" cy="908050"/>
          </a:xfrm>
          <a:prstGeom prst="rect">
            <a:avLst/>
          </a:prstGeom>
          <a:noFill/>
          <a:ln w="9525">
            <a:noFill/>
            <a:miter lim="800000"/>
            <a:headEnd/>
            <a:tailEnd/>
          </a:ln>
        </p:spPr>
        <p:txBody>
          <a:bodyPr anchor="ctr"/>
          <a:lstStyle/>
          <a:p>
            <a:pPr>
              <a:lnSpc>
                <a:spcPct val="80000"/>
              </a:lnSpc>
              <a:spcBef>
                <a:spcPct val="0"/>
              </a:spcBef>
              <a:defRPr/>
            </a:pPr>
            <a:r>
              <a:rPr lang="fr-FR" sz="3600" dirty="0">
                <a:solidFill>
                  <a:schemeClr val="bg1"/>
                </a:solidFill>
                <a:latin typeface="+mj-lt"/>
              </a:rPr>
              <a:t>Impacts stratégiques de la crise</a:t>
            </a:r>
          </a:p>
        </p:txBody>
      </p:sp>
      <p:sp>
        <p:nvSpPr>
          <p:cNvPr id="233483" name="Rectangle 11"/>
          <p:cNvSpPr>
            <a:spLocks noChangeArrowheads="1"/>
          </p:cNvSpPr>
          <p:nvPr/>
        </p:nvSpPr>
        <p:spPr bwMode="auto">
          <a:xfrm>
            <a:off x="3203575" y="5373688"/>
            <a:ext cx="2447925" cy="1008062"/>
          </a:xfrm>
          <a:prstGeom prst="rect">
            <a:avLst/>
          </a:prstGeom>
          <a:solidFill>
            <a:schemeClr val="accent6">
              <a:lumMod val="75000"/>
            </a:schemeClr>
          </a:solidFill>
          <a:ln w="9525">
            <a:noFill/>
            <a:miter lim="800000"/>
            <a:headEnd/>
            <a:tailEnd/>
          </a:ln>
        </p:spPr>
        <p:txBody>
          <a:bodyPr/>
          <a:lstStyle/>
          <a:p>
            <a:pPr algn="l">
              <a:spcBef>
                <a:spcPct val="20000"/>
              </a:spcBef>
              <a:buClr>
                <a:schemeClr val="hlink"/>
              </a:buClr>
              <a:buSzPct val="60000"/>
              <a:buFont typeface="Wingdings" pitchFamily="2" charset="2"/>
              <a:buNone/>
              <a:defRPr/>
            </a:pPr>
            <a:r>
              <a:rPr lang="fr-FR" sz="2400" dirty="0">
                <a:solidFill>
                  <a:schemeClr val="bg1"/>
                </a:solidFill>
                <a:latin typeface="Arial" pitchFamily="34" charset="0"/>
              </a:rPr>
              <a:t>Concurrence</a:t>
            </a:r>
          </a:p>
          <a:p>
            <a:pPr algn="l">
              <a:spcBef>
                <a:spcPct val="20000"/>
              </a:spcBef>
              <a:buClr>
                <a:schemeClr val="hlink"/>
              </a:buClr>
              <a:buSzPct val="60000"/>
              <a:buFont typeface="Wingdings" pitchFamily="2" charset="2"/>
              <a:buNone/>
              <a:defRPr/>
            </a:pPr>
            <a:r>
              <a:rPr lang="fr-FR" sz="1600" dirty="0">
                <a:solidFill>
                  <a:schemeClr val="bg1"/>
                </a:solidFill>
                <a:latin typeface="Arial" pitchFamily="34" charset="0"/>
              </a:rPr>
              <a:t>Analyse et exploite</a:t>
            </a:r>
          </a:p>
        </p:txBody>
      </p:sp>
      <p:sp>
        <p:nvSpPr>
          <p:cNvPr id="233484" name="Rectangle 12"/>
          <p:cNvSpPr>
            <a:spLocks noChangeArrowheads="1"/>
          </p:cNvSpPr>
          <p:nvPr/>
        </p:nvSpPr>
        <p:spPr bwMode="auto">
          <a:xfrm>
            <a:off x="3348038" y="2925763"/>
            <a:ext cx="2519362" cy="1439862"/>
          </a:xfrm>
          <a:prstGeom prst="rect">
            <a:avLst/>
          </a:prstGeom>
          <a:solidFill>
            <a:schemeClr val="accent6">
              <a:lumMod val="75000"/>
            </a:schemeClr>
          </a:solidFill>
          <a:ln w="9525">
            <a:noFill/>
            <a:miter lim="800000"/>
            <a:headEnd/>
            <a:tailEnd/>
          </a:ln>
        </p:spPr>
        <p:txBody>
          <a:bodyPr/>
          <a:lstStyle/>
          <a:p>
            <a:pPr algn="l">
              <a:spcBef>
                <a:spcPct val="20000"/>
              </a:spcBef>
              <a:buClr>
                <a:schemeClr val="hlink"/>
              </a:buClr>
              <a:buSzPct val="60000"/>
              <a:buFont typeface="Wingdings" pitchFamily="2" charset="2"/>
              <a:buNone/>
              <a:defRPr/>
            </a:pPr>
            <a:r>
              <a:rPr lang="fr-FR" sz="2400" dirty="0">
                <a:solidFill>
                  <a:schemeClr val="bg1"/>
                </a:solidFill>
                <a:latin typeface="Arial" pitchFamily="34" charset="0"/>
              </a:rPr>
              <a:t>Interne</a:t>
            </a:r>
          </a:p>
          <a:p>
            <a:pPr algn="l">
              <a:spcBef>
                <a:spcPct val="20000"/>
              </a:spcBef>
              <a:buClr>
                <a:schemeClr val="hlink"/>
              </a:buClr>
              <a:buSzPct val="60000"/>
              <a:buFont typeface="Wingdings" pitchFamily="2" charset="2"/>
              <a:buNone/>
              <a:defRPr/>
            </a:pPr>
            <a:r>
              <a:rPr lang="fr-FR" sz="1400" dirty="0">
                <a:solidFill>
                  <a:schemeClr val="bg1"/>
                </a:solidFill>
                <a:latin typeface="Arial" pitchFamily="34" charset="0"/>
              </a:rPr>
              <a:t>Attente d’information</a:t>
            </a:r>
          </a:p>
          <a:p>
            <a:pPr algn="l">
              <a:spcBef>
                <a:spcPct val="20000"/>
              </a:spcBef>
              <a:buClr>
                <a:schemeClr val="hlink"/>
              </a:buClr>
              <a:buSzPct val="60000"/>
              <a:buFont typeface="Wingdings" pitchFamily="2" charset="2"/>
              <a:buNone/>
              <a:defRPr/>
            </a:pPr>
            <a:r>
              <a:rPr lang="fr-FR" sz="1400" dirty="0">
                <a:solidFill>
                  <a:schemeClr val="bg1"/>
                </a:solidFill>
                <a:latin typeface="Arial" pitchFamily="34" charset="0"/>
              </a:rPr>
              <a:t>Perte de confiance</a:t>
            </a:r>
          </a:p>
          <a:p>
            <a:pPr algn="l">
              <a:spcBef>
                <a:spcPct val="20000"/>
              </a:spcBef>
              <a:buClr>
                <a:schemeClr val="hlink"/>
              </a:buClr>
              <a:buSzPct val="60000"/>
              <a:buFont typeface="Wingdings" pitchFamily="2" charset="2"/>
              <a:buNone/>
              <a:defRPr/>
            </a:pPr>
            <a:r>
              <a:rPr lang="fr-FR" sz="1400" dirty="0">
                <a:solidFill>
                  <a:schemeClr val="bg1"/>
                </a:solidFill>
                <a:latin typeface="Arial" pitchFamily="34" charset="0"/>
              </a:rPr>
              <a:t>Démotivation</a:t>
            </a:r>
          </a:p>
          <a:p>
            <a:pPr algn="l">
              <a:spcBef>
                <a:spcPct val="20000"/>
              </a:spcBef>
              <a:buClr>
                <a:schemeClr val="hlink"/>
              </a:buClr>
              <a:buSzPct val="60000"/>
              <a:buFont typeface="Wingdings" pitchFamily="2" charset="2"/>
              <a:buNone/>
              <a:defRPr/>
            </a:pPr>
            <a:r>
              <a:rPr lang="fr-FR" sz="1400" dirty="0">
                <a:solidFill>
                  <a:schemeClr val="bg1"/>
                </a:solidFill>
                <a:latin typeface="Arial" pitchFamily="34" charset="0"/>
              </a:rPr>
              <a:t>Turn-over</a:t>
            </a:r>
          </a:p>
        </p:txBody>
      </p:sp>
    </p:spTree>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0" y="0"/>
            <a:ext cx="9144000" cy="1268413"/>
          </a:xfrm>
        </p:spPr>
        <p:txBody>
          <a:bodyPr>
            <a:normAutofit/>
          </a:bodyPr>
          <a:lstStyle/>
          <a:p>
            <a:pPr eaLnBrk="1" fontAlgn="auto" hangingPunct="1">
              <a:spcAft>
                <a:spcPts val="0"/>
              </a:spcAft>
              <a:defRPr/>
            </a:pPr>
            <a:r>
              <a:rPr lang="fr-FR" dirty="0" smtClean="0">
                <a:solidFill>
                  <a:schemeClr val="accent3"/>
                </a:solidFill>
                <a:cs typeface="Arial" pitchFamily="34" charset="0"/>
              </a:rPr>
              <a:t>La communication de crise</a:t>
            </a:r>
            <a:br>
              <a:rPr lang="fr-FR" dirty="0" smtClean="0">
                <a:solidFill>
                  <a:schemeClr val="accent3"/>
                </a:solidFill>
                <a:cs typeface="Arial" pitchFamily="34" charset="0"/>
              </a:rPr>
            </a:br>
            <a:r>
              <a:rPr lang="fr-FR" dirty="0" smtClean="0">
                <a:solidFill>
                  <a:schemeClr val="accent3"/>
                </a:solidFill>
                <a:cs typeface="Arial" pitchFamily="34" charset="0"/>
              </a:rPr>
              <a:t>élément de la gestion de crise</a:t>
            </a:r>
            <a:endParaRPr lang="fr-FR" dirty="0" smtClean="0">
              <a:solidFill>
                <a:schemeClr val="accent3"/>
              </a:solidFill>
            </a:endParaRPr>
          </a:p>
        </p:txBody>
      </p:sp>
      <p:sp>
        <p:nvSpPr>
          <p:cNvPr id="234499" name="Rectangle 3"/>
          <p:cNvSpPr>
            <a:spLocks noGrp="1" noChangeArrowheads="1"/>
          </p:cNvSpPr>
          <p:nvPr>
            <p:ph sz="quarter" idx="1"/>
          </p:nvPr>
        </p:nvSpPr>
        <p:spPr>
          <a:xfrm>
            <a:off x="684213" y="1628775"/>
            <a:ext cx="7775575" cy="4895850"/>
          </a:xfrm>
        </p:spPr>
        <p:txBody>
          <a:bodyPr>
            <a:normAutofit lnSpcReduction="10000"/>
          </a:bodyPr>
          <a:lstStyle/>
          <a:p>
            <a:pPr marL="274320" indent="-274320" eaLnBrk="1" fontAlgn="auto" hangingPunct="1">
              <a:lnSpc>
                <a:spcPct val="90000"/>
              </a:lnSpc>
              <a:spcAft>
                <a:spcPts val="0"/>
              </a:spcAft>
              <a:buFont typeface="Wingdings" pitchFamily="2" charset="2"/>
              <a:buNone/>
              <a:defRPr/>
            </a:pPr>
            <a:r>
              <a:rPr lang="fr-FR" sz="2400" b="1" dirty="0" smtClean="0">
                <a:cs typeface="Arial" pitchFamily="34" charset="0"/>
              </a:rPr>
              <a:t>Le cas Exxon, les conséquences de l’Exxon Valdez (Mars 88)</a:t>
            </a:r>
          </a:p>
          <a:p>
            <a:pPr marL="274320" indent="-274320" eaLnBrk="1" fontAlgn="auto" hangingPunct="1">
              <a:lnSpc>
                <a:spcPct val="90000"/>
              </a:lnSpc>
              <a:spcAft>
                <a:spcPts val="0"/>
              </a:spcAft>
              <a:buFont typeface="Wingdings" pitchFamily="2" charset="2"/>
              <a:buNone/>
              <a:defRPr/>
            </a:pPr>
            <a:r>
              <a:rPr lang="fr-FR" sz="2000" b="1" dirty="0" smtClean="0">
                <a:cs typeface="Arial" pitchFamily="34" charset="0"/>
              </a:rPr>
              <a:t> </a:t>
            </a:r>
            <a:r>
              <a:rPr lang="fr-FR" sz="2200" b="1" dirty="0" smtClean="0">
                <a:cs typeface="Arial" pitchFamily="34" charset="0"/>
              </a:rPr>
              <a:t>Le référentiel  OIMS (</a:t>
            </a:r>
            <a:r>
              <a:rPr lang="fr-FR" sz="2200" b="1" dirty="0" err="1" smtClean="0">
                <a:cs typeface="Arial" pitchFamily="34" charset="0"/>
              </a:rPr>
              <a:t>Operation</a:t>
            </a:r>
            <a:r>
              <a:rPr lang="fr-FR" sz="2200" b="1" dirty="0" smtClean="0">
                <a:cs typeface="Arial" pitchFamily="34" charset="0"/>
              </a:rPr>
              <a:t> </a:t>
            </a:r>
            <a:r>
              <a:rPr lang="fr-FR" sz="2200" b="1" dirty="0" err="1" smtClean="0">
                <a:cs typeface="Arial" pitchFamily="34" charset="0"/>
              </a:rPr>
              <a:t>Integrity</a:t>
            </a:r>
            <a:r>
              <a:rPr lang="fr-FR" sz="2200" b="1" dirty="0" smtClean="0">
                <a:cs typeface="Arial" pitchFamily="34" charset="0"/>
              </a:rPr>
              <a:t> Management System)</a:t>
            </a:r>
          </a:p>
          <a:p>
            <a:pPr marL="274320" indent="-274320" eaLnBrk="1" fontAlgn="auto" hangingPunct="1">
              <a:lnSpc>
                <a:spcPct val="90000"/>
              </a:lnSpc>
              <a:spcAft>
                <a:spcPts val="0"/>
              </a:spcAft>
              <a:buFont typeface="Wingdings" pitchFamily="2" charset="2"/>
              <a:buNone/>
              <a:defRPr/>
            </a:pPr>
            <a:endParaRPr lang="fr-FR" sz="2200" b="1" dirty="0" smtClean="0">
              <a:solidFill>
                <a:srgbClr val="FFCC66"/>
              </a:solidFill>
              <a:cs typeface="Arial" pitchFamily="34" charset="0"/>
            </a:endParaRPr>
          </a:p>
          <a:p>
            <a:pPr marL="274320" indent="-274320" eaLnBrk="1" fontAlgn="auto" hangingPunct="1">
              <a:lnSpc>
                <a:spcPct val="90000"/>
              </a:lnSpc>
              <a:spcAft>
                <a:spcPts val="0"/>
              </a:spcAft>
              <a:buFont typeface="Wingdings" pitchFamily="2" charset="2"/>
              <a:buNone/>
              <a:defRPr/>
            </a:pPr>
            <a:r>
              <a:rPr lang="fr-FR" sz="2200" b="1" dirty="0" smtClean="0">
                <a:solidFill>
                  <a:schemeClr val="accent1"/>
                </a:solidFill>
                <a:cs typeface="Arial" pitchFamily="34" charset="0"/>
              </a:rPr>
              <a:t>Conclusions :</a:t>
            </a:r>
          </a:p>
          <a:p>
            <a:pPr marL="274320" indent="-274320" eaLnBrk="1" fontAlgn="auto" hangingPunct="1">
              <a:lnSpc>
                <a:spcPct val="90000"/>
              </a:lnSpc>
              <a:spcAft>
                <a:spcPts val="0"/>
              </a:spcAft>
              <a:buFont typeface="Wingdings 2"/>
              <a:buChar char=""/>
              <a:defRPr/>
            </a:pPr>
            <a:r>
              <a:rPr lang="fr-FR" sz="2000" b="1" dirty="0" smtClean="0">
                <a:cs typeface="Arial" pitchFamily="34" charset="0"/>
              </a:rPr>
              <a:t>La crise ne relève pas des seuls experts mais est l’affaire de tous</a:t>
            </a:r>
          </a:p>
          <a:p>
            <a:pPr marL="274320" indent="-274320" eaLnBrk="1" fontAlgn="auto" hangingPunct="1">
              <a:lnSpc>
                <a:spcPct val="90000"/>
              </a:lnSpc>
              <a:spcAft>
                <a:spcPts val="0"/>
              </a:spcAft>
              <a:buFont typeface="Wingdings 2"/>
              <a:buChar char=""/>
              <a:defRPr/>
            </a:pPr>
            <a:endParaRPr lang="fr-FR" sz="2000" b="1" dirty="0" smtClean="0">
              <a:cs typeface="Arial" pitchFamily="34" charset="0"/>
            </a:endParaRPr>
          </a:p>
          <a:p>
            <a:pPr marL="274320" indent="-274320" eaLnBrk="1" fontAlgn="auto" hangingPunct="1">
              <a:lnSpc>
                <a:spcPct val="90000"/>
              </a:lnSpc>
              <a:spcAft>
                <a:spcPts val="0"/>
              </a:spcAft>
              <a:buFont typeface="Wingdings 2"/>
              <a:buChar char=""/>
              <a:defRPr/>
            </a:pPr>
            <a:r>
              <a:rPr lang="fr-FR" sz="2000" b="1" dirty="0" smtClean="0">
                <a:cs typeface="Arial" pitchFamily="34" charset="0"/>
              </a:rPr>
              <a:t>Les risques peuvent être externes mais impliquer l’entreprise</a:t>
            </a:r>
            <a:br>
              <a:rPr lang="fr-FR" sz="2000" b="1" dirty="0" smtClean="0">
                <a:cs typeface="Arial" pitchFamily="34" charset="0"/>
              </a:rPr>
            </a:br>
            <a:r>
              <a:rPr lang="fr-FR" sz="2000" b="1" dirty="0" smtClean="0">
                <a:cs typeface="Arial" pitchFamily="34" charset="0"/>
              </a:rPr>
              <a:t>(le transporteur)</a:t>
            </a:r>
            <a:br>
              <a:rPr lang="fr-FR" sz="2000" b="1" dirty="0" smtClean="0">
                <a:cs typeface="Arial" pitchFamily="34" charset="0"/>
              </a:rPr>
            </a:br>
            <a:endParaRPr lang="fr-FR" sz="2000" b="1" dirty="0" smtClean="0">
              <a:cs typeface="Arial" pitchFamily="34" charset="0"/>
            </a:endParaRPr>
          </a:p>
          <a:p>
            <a:pPr marL="274320" indent="-274320" eaLnBrk="1" fontAlgn="auto" hangingPunct="1">
              <a:lnSpc>
                <a:spcPct val="90000"/>
              </a:lnSpc>
              <a:spcAft>
                <a:spcPts val="0"/>
              </a:spcAft>
              <a:buFont typeface="Wingdings 2"/>
              <a:buChar char=""/>
              <a:defRPr/>
            </a:pPr>
            <a:r>
              <a:rPr lang="fr-FR" sz="2000" b="1" dirty="0" smtClean="0">
                <a:cs typeface="Arial" pitchFamily="34" charset="0"/>
              </a:rPr>
              <a:t>La gestion des risques doit prendre en compte les collectivités </a:t>
            </a:r>
          </a:p>
          <a:p>
            <a:pPr marL="274320" indent="-274320" eaLnBrk="1" fontAlgn="auto" hangingPunct="1">
              <a:lnSpc>
                <a:spcPct val="90000"/>
              </a:lnSpc>
              <a:spcAft>
                <a:spcPts val="0"/>
              </a:spcAft>
              <a:buFont typeface="Wingdings 2"/>
              <a:buChar char=""/>
              <a:defRPr/>
            </a:pPr>
            <a:endParaRPr lang="fr-FR" sz="2000" b="1" dirty="0" smtClean="0">
              <a:cs typeface="Arial" pitchFamily="34" charset="0"/>
            </a:endParaRPr>
          </a:p>
          <a:p>
            <a:pPr marL="274320" indent="-274320" eaLnBrk="1" fontAlgn="auto" hangingPunct="1">
              <a:lnSpc>
                <a:spcPct val="90000"/>
              </a:lnSpc>
              <a:spcAft>
                <a:spcPts val="0"/>
              </a:spcAft>
              <a:buFont typeface="Wingdings 2"/>
              <a:buChar char=""/>
              <a:defRPr/>
            </a:pPr>
            <a:r>
              <a:rPr lang="fr-FR" sz="2000" b="1" dirty="0" smtClean="0">
                <a:cs typeface="Times New Roman" pitchFamily="18" charset="0"/>
              </a:rPr>
              <a:t>La gestion des crises ne doit plus seulement minimiser les risques d’accidents mais les prévenir</a:t>
            </a:r>
          </a:p>
          <a:p>
            <a:pPr marL="274320" indent="-274320" eaLnBrk="1" fontAlgn="auto" hangingPunct="1">
              <a:lnSpc>
                <a:spcPct val="90000"/>
              </a:lnSpc>
              <a:spcAft>
                <a:spcPts val="0"/>
              </a:spcAft>
              <a:buFont typeface="Wingdings 2"/>
              <a:buChar char=""/>
              <a:defRPr/>
            </a:pPr>
            <a:endParaRPr lang="fr-FR" sz="2000" b="1" dirty="0" smtClean="0">
              <a:cs typeface="Times New Roman" pitchFamily="18" charset="0"/>
            </a:endParaRPr>
          </a:p>
          <a:p>
            <a:pPr marL="274320" indent="-274320" eaLnBrk="1" fontAlgn="auto" hangingPunct="1">
              <a:lnSpc>
                <a:spcPct val="90000"/>
              </a:lnSpc>
              <a:spcAft>
                <a:spcPts val="0"/>
              </a:spcAft>
              <a:buFont typeface="Wingdings 2"/>
              <a:buChar char=""/>
              <a:defRPr/>
            </a:pPr>
            <a:r>
              <a:rPr lang="fr-FR" sz="2000" b="1" dirty="0" smtClean="0">
                <a:cs typeface="Times New Roman" pitchFamily="18" charset="0"/>
              </a:rPr>
              <a:t>La gestion des crises doit être transparente</a:t>
            </a:r>
          </a:p>
          <a:p>
            <a:pPr marL="274320" indent="-274320" eaLnBrk="1" fontAlgn="auto" hangingPunct="1">
              <a:lnSpc>
                <a:spcPct val="90000"/>
              </a:lnSpc>
              <a:spcAft>
                <a:spcPts val="0"/>
              </a:spcAft>
              <a:buFont typeface="Wingdings" pitchFamily="2" charset="2"/>
              <a:buNone/>
              <a:defRPr/>
            </a:pPr>
            <a:endParaRPr lang="fr-FR" sz="2000" b="1" dirty="0" smtClean="0"/>
          </a:p>
        </p:txBody>
      </p:sp>
      <p:sp>
        <p:nvSpPr>
          <p:cNvPr id="4" name="Espace réservé du numéro de diapositive 3"/>
          <p:cNvSpPr>
            <a:spLocks noGrp="1"/>
          </p:cNvSpPr>
          <p:nvPr>
            <p:ph type="sldNum" sz="quarter" idx="12"/>
          </p:nvPr>
        </p:nvSpPr>
        <p:spPr/>
        <p:txBody>
          <a:bodyPr/>
          <a:lstStyle/>
          <a:p>
            <a:pPr>
              <a:defRPr/>
            </a:pPr>
            <a:fld id="{BF75F506-0D46-4657-AE21-7D6A950C5764}" type="slidenum">
              <a:rPr lang="fr-FR" smtClean="0"/>
              <a:pPr>
                <a:defRPr/>
              </a:pPr>
              <a:t>275</a:t>
            </a:fld>
            <a:endParaRPr lang="fr-FR"/>
          </a:p>
        </p:txBody>
      </p:sp>
    </p:spTree>
  </p:cSld>
  <p:clrMapOvr>
    <a:masterClrMapping/>
  </p:clrMapOvr>
  <p:transition>
    <p:cut/>
  </p:transition>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87092" name="Group 308"/>
          <p:cNvGraphicFramePr>
            <a:graphicFrameLocks noGrp="1"/>
          </p:cNvGraphicFramePr>
          <p:nvPr/>
        </p:nvGraphicFramePr>
        <p:xfrm>
          <a:off x="0" y="0"/>
          <a:ext cx="9144000" cy="6472365"/>
        </p:xfrm>
        <a:graphic>
          <a:graphicData uri="http://schemas.openxmlformats.org/drawingml/2006/table">
            <a:tbl>
              <a:tblPr/>
              <a:tblGrid>
                <a:gridCol w="1066800"/>
                <a:gridCol w="1201738"/>
                <a:gridCol w="863600"/>
                <a:gridCol w="1079500"/>
                <a:gridCol w="741362"/>
                <a:gridCol w="1143000"/>
                <a:gridCol w="1017588"/>
                <a:gridCol w="1012825"/>
                <a:gridCol w="1017587"/>
              </a:tblGrid>
              <a:tr h="1268413">
                <a:tc gridSpan="3">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2400" b="1" i="0" u="none" strike="noStrike" cap="none" normalizeH="0" baseline="0" dirty="0" smtClean="0">
                          <a:ln>
                            <a:noFill/>
                          </a:ln>
                          <a:solidFill>
                            <a:schemeClr val="tx1"/>
                          </a:solidFill>
                          <a:effectLst/>
                          <a:latin typeface="Arial" pitchFamily="34" charset="0"/>
                        </a:rPr>
                        <a:t>Dimension technique</a:t>
                      </a:r>
                    </a:p>
                  </a:txBody>
                  <a:tcPr horzOverflow="overflow">
                    <a:lnL w="28575"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solidFill>
                      <a:schemeClr val="bg1"/>
                    </a:solidFill>
                  </a:tcPr>
                </a:tc>
                <a:tc hMerge="1">
                  <a:txBody>
                    <a:bodyPr/>
                    <a:lstStyle/>
                    <a:p>
                      <a:endParaRPr lang="fr-FR"/>
                    </a:p>
                  </a:txBody>
                  <a:tcPr/>
                </a:tc>
                <a:tc hMerge="1">
                  <a:txBody>
                    <a:bodyPr/>
                    <a:lstStyle/>
                    <a:p>
                      <a:endParaRPr lang="fr-FR"/>
                    </a:p>
                  </a:txBody>
                  <a:tcPr/>
                </a:tc>
                <a:tc gridSpan="3">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2400" b="1" i="0" u="none" strike="noStrike" cap="none" normalizeH="0" baseline="0" smtClean="0">
                          <a:ln>
                            <a:noFill/>
                          </a:ln>
                          <a:solidFill>
                            <a:schemeClr val="tx1"/>
                          </a:solidFill>
                          <a:effectLst/>
                          <a:latin typeface="Arial" pitchFamily="34" charset="0"/>
                        </a:rPr>
                        <a:t>Dimension humaine et culturelle</a:t>
                      </a: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solidFill>
                      <a:schemeClr val="bg1"/>
                    </a:solidFill>
                  </a:tcPr>
                </a:tc>
                <a:tc hMerge="1">
                  <a:txBody>
                    <a:bodyPr/>
                    <a:lstStyle/>
                    <a:p>
                      <a:endParaRPr lang="fr-FR"/>
                    </a:p>
                  </a:txBody>
                  <a:tcPr/>
                </a:tc>
                <a:tc hMerge="1">
                  <a:txBody>
                    <a:bodyPr/>
                    <a:lstStyle/>
                    <a:p>
                      <a:endParaRPr lang="fr-FR"/>
                    </a:p>
                  </a:txBody>
                  <a:tcPr/>
                </a:tc>
                <a:tc gridSpan="3">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2400" b="1" i="0" u="none" strike="noStrike" cap="none" normalizeH="0" baseline="0" smtClean="0">
                          <a:ln>
                            <a:noFill/>
                          </a:ln>
                          <a:solidFill>
                            <a:schemeClr val="tx1"/>
                          </a:solidFill>
                          <a:effectLst/>
                          <a:latin typeface="Arial" pitchFamily="34" charset="0"/>
                        </a:rPr>
                        <a:t>Mécanisme de coordination et intégration</a:t>
                      </a:r>
                    </a:p>
                  </a:txBody>
                  <a:tcPr horzOverflow="overflow">
                    <a:lnL w="12700"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solidFill>
                      <a:schemeClr val="bg1"/>
                    </a:solidFill>
                  </a:tcPr>
                </a:tc>
                <a:tc hMerge="1">
                  <a:txBody>
                    <a:bodyPr/>
                    <a:lstStyle/>
                    <a:p>
                      <a:endParaRPr lang="fr-FR"/>
                    </a:p>
                  </a:txBody>
                  <a:tcPr/>
                </a:tc>
                <a:tc hMerge="1">
                  <a:txBody>
                    <a:bodyPr/>
                    <a:lstStyle/>
                    <a:p>
                      <a:endParaRPr lang="fr-FR"/>
                    </a:p>
                  </a:txBody>
                  <a:tcPr/>
                </a:tc>
              </a:tr>
              <a:tr h="1016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400" b="0" i="0" u="none" strike="noStrike" cap="none" normalizeH="0" baseline="0" smtClean="0">
                          <a:ln>
                            <a:noFill/>
                          </a:ln>
                          <a:solidFill>
                            <a:schemeClr val="tx1"/>
                          </a:solidFill>
                          <a:effectLst/>
                          <a:latin typeface="Times New Roman" pitchFamily="18" charset="0"/>
                        </a:rPr>
                        <a:t>Prévention </a:t>
                      </a:r>
                    </a:p>
                  </a:txBody>
                  <a:tcPr horzOverflow="overflow">
                    <a:lnL w="28575"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400" b="0" i="0" u="none" strike="noStrike" cap="none" normalizeH="0" baseline="0" smtClean="0">
                          <a:ln>
                            <a:noFill/>
                          </a:ln>
                          <a:solidFill>
                            <a:schemeClr val="tx1"/>
                          </a:solidFill>
                          <a:effectLst/>
                          <a:latin typeface="Times New Roman" pitchFamily="18" charset="0"/>
                        </a:rPr>
                        <a:t>Réaction Pilotage</a:t>
                      </a: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dirty="0" err="1" smtClean="0">
                          <a:ln>
                            <a:noFill/>
                          </a:ln>
                          <a:solidFill>
                            <a:schemeClr val="tx1"/>
                          </a:solidFill>
                          <a:effectLst/>
                          <a:latin typeface="Times New Roman" pitchFamily="18" charset="0"/>
                        </a:rPr>
                        <a:t>Process</a:t>
                      </a:r>
                      <a:r>
                        <a:rPr kumimoji="0" lang="fr-FR" sz="1600" b="0" i="0" u="none" strike="noStrike" cap="none" normalizeH="0" baseline="0" dirty="0" smtClean="0">
                          <a:ln>
                            <a:noFill/>
                          </a:ln>
                          <a:solidFill>
                            <a:schemeClr val="tx1"/>
                          </a:solidFill>
                          <a:effectLst/>
                          <a:latin typeface="Times New Roman" pitchFamily="18" charset="0"/>
                        </a:rPr>
                        <a:t>. </a:t>
                      </a:r>
                      <a:r>
                        <a:rPr kumimoji="0" lang="fr-FR" sz="1400" b="0" i="0" u="none" strike="noStrike" cap="none" normalizeH="0" baseline="0" dirty="0" smtClean="0">
                          <a:ln>
                            <a:noFill/>
                          </a:ln>
                          <a:solidFill>
                            <a:schemeClr val="tx1"/>
                          </a:solidFill>
                          <a:effectLst/>
                          <a:latin typeface="Times New Roman" pitchFamily="18" charset="0"/>
                        </a:rPr>
                        <a:t>Apprentissage</a:t>
                      </a: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400" b="0" i="0" u="none" strike="noStrike" cap="none" normalizeH="0" baseline="0" dirty="0" smtClean="0">
                          <a:ln>
                            <a:noFill/>
                          </a:ln>
                          <a:solidFill>
                            <a:schemeClr val="tx1"/>
                          </a:solidFill>
                          <a:effectLst/>
                          <a:latin typeface="Times New Roman" pitchFamily="18" charset="0"/>
                        </a:rPr>
                        <a:t>Prévention </a:t>
                      </a: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200" b="0" i="0" u="none" strike="noStrike" cap="none" normalizeH="0" baseline="0" smtClean="0">
                          <a:ln>
                            <a:noFill/>
                          </a:ln>
                          <a:solidFill>
                            <a:schemeClr val="tx1"/>
                          </a:solidFill>
                          <a:effectLst/>
                          <a:latin typeface="Times New Roman" pitchFamily="18" charset="0"/>
                        </a:rPr>
                        <a:t>Réaction Pilotage</a:t>
                      </a: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smtClean="0">
                          <a:ln>
                            <a:noFill/>
                          </a:ln>
                          <a:solidFill>
                            <a:schemeClr val="tx1"/>
                          </a:solidFill>
                          <a:effectLst/>
                          <a:latin typeface="Times New Roman" pitchFamily="18" charset="0"/>
                        </a:rPr>
                        <a:t>Process. </a:t>
                      </a:r>
                      <a:r>
                        <a:rPr kumimoji="0" lang="fr-FR" sz="1400" b="0" i="0" u="none" strike="noStrike" cap="none" normalizeH="0" baseline="0" smtClean="0">
                          <a:ln>
                            <a:noFill/>
                          </a:ln>
                          <a:solidFill>
                            <a:schemeClr val="tx1"/>
                          </a:solidFill>
                          <a:effectLst/>
                          <a:latin typeface="Times New Roman" pitchFamily="18" charset="0"/>
                        </a:rPr>
                        <a:t>Apprentis-sage</a:t>
                      </a: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400" b="0" i="0" u="none" strike="noStrike" cap="none" normalizeH="0" baseline="0" smtClean="0">
                          <a:ln>
                            <a:noFill/>
                          </a:ln>
                          <a:solidFill>
                            <a:schemeClr val="tx1"/>
                          </a:solidFill>
                          <a:effectLst/>
                          <a:latin typeface="Times New Roman" pitchFamily="18" charset="0"/>
                        </a:rPr>
                        <a:t>Prévention </a:t>
                      </a: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400" b="0" i="0" u="none" strike="noStrike" cap="none" normalizeH="0" baseline="0" smtClean="0">
                          <a:ln>
                            <a:noFill/>
                          </a:ln>
                          <a:solidFill>
                            <a:schemeClr val="tx1"/>
                          </a:solidFill>
                          <a:effectLst/>
                          <a:latin typeface="Times New Roman" pitchFamily="18" charset="0"/>
                        </a:rPr>
                        <a:t>Réaction Pilotage</a:t>
                      </a: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smtClean="0">
                          <a:ln>
                            <a:noFill/>
                          </a:ln>
                          <a:solidFill>
                            <a:schemeClr val="tx1"/>
                          </a:solidFill>
                          <a:effectLst/>
                          <a:latin typeface="Times New Roman" pitchFamily="18" charset="0"/>
                        </a:rPr>
                        <a:t>Process. </a:t>
                      </a:r>
                      <a:r>
                        <a:rPr kumimoji="0" lang="fr-FR" sz="1400" b="0" i="0" u="none" strike="noStrike" cap="none" normalizeH="0" baseline="0" smtClean="0">
                          <a:ln>
                            <a:noFill/>
                          </a:ln>
                          <a:solidFill>
                            <a:schemeClr val="tx1"/>
                          </a:solidFill>
                          <a:effectLst/>
                          <a:latin typeface="Times New Roman" pitchFamily="18" charset="0"/>
                        </a:rPr>
                        <a:t>Apprentis-sage</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fr-FR"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solidFill>
                      <a:schemeClr val="bg1"/>
                    </a:solidFill>
                  </a:tcPr>
                </a:tc>
              </a:tr>
              <a:tr h="41386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400" b="0" i="0" u="none" strike="noStrike" cap="none" normalizeH="0" baseline="0" smtClean="0">
                          <a:ln>
                            <a:noFill/>
                          </a:ln>
                          <a:solidFill>
                            <a:schemeClr val="tx1"/>
                          </a:solidFill>
                          <a:effectLst/>
                          <a:latin typeface="Times New Roman" pitchFamily="18" charset="0"/>
                        </a:rPr>
                        <a:t>Programme sécurité</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fr-FR" sz="1400" b="0"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400" b="0" i="0" u="none" strike="noStrike" cap="none" normalizeH="0" baseline="0" smtClean="0">
                          <a:ln>
                            <a:noFill/>
                          </a:ln>
                          <a:solidFill>
                            <a:schemeClr val="tx1"/>
                          </a:solidFill>
                          <a:effectLst/>
                          <a:latin typeface="Times New Roman" pitchFamily="18" charset="0"/>
                        </a:rPr>
                        <a:t>Audit sécurité</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fr-FR" sz="1400" b="0"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400" b="0" i="0" u="none" strike="noStrike" cap="none" normalizeH="0" baseline="0" smtClean="0">
                          <a:ln>
                            <a:noFill/>
                          </a:ln>
                          <a:solidFill>
                            <a:schemeClr val="tx1"/>
                          </a:solidFill>
                          <a:effectLst/>
                          <a:latin typeface="Times New Roman" pitchFamily="18" charset="0"/>
                        </a:rPr>
                        <a:t>Formation technique </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fr-FR" sz="1400" b="0"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400" b="0" i="0" u="none" strike="noStrike" cap="none" normalizeH="0" baseline="0" smtClean="0">
                          <a:ln>
                            <a:noFill/>
                          </a:ln>
                          <a:solidFill>
                            <a:schemeClr val="tx1"/>
                          </a:solidFill>
                          <a:effectLst/>
                          <a:latin typeface="Times New Roman" pitchFamily="18" charset="0"/>
                        </a:rPr>
                        <a:t>Évaluation des risques pour toute opération</a:t>
                      </a:r>
                    </a:p>
                  </a:txBody>
                  <a:tcPr horzOverflow="overflow">
                    <a:lnL w="28575"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400" b="0" i="0" u="none" strike="noStrike" cap="none" normalizeH="0" baseline="0" smtClean="0">
                          <a:ln>
                            <a:noFill/>
                          </a:ln>
                          <a:solidFill>
                            <a:schemeClr val="tx1"/>
                          </a:solidFill>
                          <a:effectLst/>
                          <a:latin typeface="Times New Roman" pitchFamily="18" charset="0"/>
                        </a:rPr>
                        <a:t>Plans d’urgence</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400" b="0" i="0" u="none" strike="noStrike" cap="none" normalizeH="0" baseline="0" smtClean="0">
                          <a:ln>
                            <a:noFill/>
                          </a:ln>
                          <a:solidFill>
                            <a:schemeClr val="tx1"/>
                          </a:solidFill>
                          <a:effectLst/>
                          <a:latin typeface="Times New Roman" pitchFamily="18" charset="0"/>
                        </a:rPr>
                        <a:t>Redondance des systèmes</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fr-FR" sz="1400" b="0"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400" b="0" i="0" u="none" strike="noStrike" cap="none" normalizeH="0" baseline="0" smtClean="0">
                          <a:ln>
                            <a:noFill/>
                          </a:ln>
                          <a:solidFill>
                            <a:schemeClr val="tx1"/>
                          </a:solidFill>
                          <a:effectLst/>
                          <a:latin typeface="Times New Roman" pitchFamily="18" charset="0"/>
                        </a:rPr>
                        <a:t>Plans d’évacuation</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fr-FR" sz="1400" b="0"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400" b="0" i="0" u="none" strike="noStrike" cap="none" normalizeH="0" baseline="0" smtClean="0">
                          <a:ln>
                            <a:noFill/>
                          </a:ln>
                          <a:solidFill>
                            <a:schemeClr val="tx1"/>
                          </a:solidFill>
                          <a:effectLst/>
                          <a:latin typeface="Times New Roman" pitchFamily="18" charset="0"/>
                        </a:rPr>
                        <a:t>Mécanismes de sécurité et de confinement</a:t>
                      </a: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400" b="0" i="0" u="none" strike="noStrike" cap="none" normalizeH="0" baseline="0" smtClean="0">
                          <a:ln>
                            <a:noFill/>
                          </a:ln>
                          <a:solidFill>
                            <a:schemeClr val="tx1"/>
                          </a:solidFill>
                          <a:effectLst/>
                          <a:latin typeface="Times New Roman" pitchFamily="18" charset="0"/>
                        </a:rPr>
                        <a:t>Enquêtes et analyse accidents incidents et  presque accidents</a:t>
                      </a: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400" b="0" i="0" u="none" strike="noStrike" cap="none" normalizeH="0" baseline="0" dirty="0" smtClean="0">
                          <a:ln>
                            <a:noFill/>
                          </a:ln>
                          <a:solidFill>
                            <a:schemeClr val="tx1"/>
                          </a:solidFill>
                          <a:effectLst/>
                          <a:latin typeface="Times New Roman" pitchFamily="18" charset="0"/>
                        </a:rPr>
                        <a:t>Formation simulation</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fr-FR" sz="14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500" b="1" i="0" u="none" strike="noStrike" cap="none" normalizeH="0" baseline="0" dirty="0" smtClean="0">
                          <a:ln>
                            <a:noFill/>
                          </a:ln>
                          <a:solidFill>
                            <a:srgbClr val="FFCC66"/>
                          </a:solidFill>
                          <a:effectLst/>
                          <a:latin typeface="Times New Roman" pitchFamily="18" charset="0"/>
                        </a:rPr>
                        <a:t>Com. Interne</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fr-FR" sz="1500" b="1" i="0" u="none" strike="noStrike" cap="none" normalizeH="0" baseline="0" dirty="0" smtClean="0">
                        <a:ln>
                          <a:noFill/>
                        </a:ln>
                        <a:solidFill>
                          <a:srgbClr val="FFCC66"/>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500" b="1" i="0" u="none" strike="noStrike" cap="none" normalizeH="0" baseline="0" dirty="0" smtClean="0">
                          <a:ln>
                            <a:noFill/>
                          </a:ln>
                          <a:solidFill>
                            <a:srgbClr val="FFCC66"/>
                          </a:solidFill>
                          <a:effectLst/>
                          <a:latin typeface="Times New Roman" pitchFamily="18" charset="0"/>
                        </a:rPr>
                        <a:t>Formation à la com. de crise</a:t>
                      </a: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1" i="0" u="none" strike="noStrike" cap="none" normalizeH="0" baseline="0" dirty="0" smtClean="0">
                          <a:ln>
                            <a:noFill/>
                          </a:ln>
                          <a:solidFill>
                            <a:srgbClr val="FFCC66"/>
                          </a:solidFill>
                          <a:effectLst/>
                          <a:latin typeface="Times New Roman" pitchFamily="18" charset="0"/>
                        </a:rPr>
                        <a:t>Com de crise</a:t>
                      </a: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400" b="0" i="0" u="none" strike="noStrike" cap="none" normalizeH="0" baseline="0" dirty="0" smtClean="0">
                          <a:ln>
                            <a:noFill/>
                          </a:ln>
                          <a:solidFill>
                            <a:schemeClr val="tx1"/>
                          </a:solidFill>
                          <a:effectLst/>
                          <a:latin typeface="Times New Roman" pitchFamily="18" charset="0"/>
                        </a:rPr>
                        <a:t>Analyse de presque accident et identification de la composante facteur humain</a:t>
                      </a: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400" b="0" i="0" u="none" strike="noStrike" cap="none" normalizeH="0" baseline="0" dirty="0" smtClean="0">
                          <a:ln>
                            <a:noFill/>
                          </a:ln>
                          <a:solidFill>
                            <a:schemeClr val="tx1"/>
                          </a:solidFill>
                          <a:effectLst/>
                          <a:latin typeface="Times New Roman" pitchFamily="18" charset="0"/>
                        </a:rPr>
                        <a:t>Système d’info sur les crises du secteur </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fr-FR" sz="14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400" b="0" i="0" u="none" strike="noStrike" cap="none" normalizeH="0" baseline="0" dirty="0" smtClean="0">
                          <a:ln>
                            <a:noFill/>
                          </a:ln>
                          <a:solidFill>
                            <a:schemeClr val="tx1"/>
                          </a:solidFill>
                          <a:effectLst/>
                          <a:latin typeface="Times New Roman" pitchFamily="18" charset="0"/>
                        </a:rPr>
                        <a:t>Cellule de crise</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fr-FR" sz="14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400" b="0" i="0" u="none" strike="noStrike" cap="none" normalizeH="0" baseline="0" dirty="0" smtClean="0">
                          <a:ln>
                            <a:noFill/>
                          </a:ln>
                          <a:solidFill>
                            <a:schemeClr val="tx1"/>
                          </a:solidFill>
                          <a:effectLst/>
                          <a:latin typeface="Times New Roman" pitchFamily="18" charset="0"/>
                        </a:rPr>
                        <a:t>Audit et contrôle des opérations</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fr-FR" sz="14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400" b="0" i="0" u="none" strike="noStrike" cap="none" normalizeH="0" baseline="0" dirty="0" smtClean="0">
                          <a:ln>
                            <a:noFill/>
                          </a:ln>
                          <a:solidFill>
                            <a:schemeClr val="tx1"/>
                          </a:solidFill>
                          <a:effectLst/>
                          <a:latin typeface="Times New Roman" pitchFamily="18" charset="0"/>
                        </a:rPr>
                        <a:t>Programme de </a:t>
                      </a:r>
                      <a:r>
                        <a:rPr kumimoji="0" lang="fr-FR" sz="1400" b="0" i="0" u="none" strike="noStrike" cap="none" normalizeH="0" baseline="0" dirty="0" err="1" smtClean="0">
                          <a:ln>
                            <a:noFill/>
                          </a:ln>
                          <a:solidFill>
                            <a:schemeClr val="tx1"/>
                          </a:solidFill>
                          <a:effectLst/>
                          <a:latin typeface="Times New Roman" pitchFamily="18" charset="0"/>
                        </a:rPr>
                        <a:t>coordo</a:t>
                      </a:r>
                      <a:r>
                        <a:rPr kumimoji="0" lang="fr-FR" sz="1400" b="0" i="0" u="none" strike="noStrike" cap="none" normalizeH="0" baseline="0" dirty="0" smtClean="0">
                          <a:ln>
                            <a:noFill/>
                          </a:ln>
                          <a:solidFill>
                            <a:schemeClr val="tx1"/>
                          </a:solidFill>
                          <a:effectLst/>
                          <a:latin typeface="Times New Roman" pitchFamily="18" charset="0"/>
                        </a:rPr>
                        <a:t>. globale de gestion des crises</a:t>
                      </a: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200" b="0" i="0" u="none" strike="noStrike" cap="none" normalizeH="0" baseline="0" dirty="0" smtClean="0">
                          <a:ln>
                            <a:noFill/>
                          </a:ln>
                          <a:solidFill>
                            <a:schemeClr val="tx1"/>
                          </a:solidFill>
                          <a:effectLst/>
                          <a:latin typeface="Times New Roman" pitchFamily="18" charset="0"/>
                        </a:rPr>
                        <a:t>Plan de gestion des crises</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fr-FR" sz="12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400" b="0" i="0" u="none" strike="noStrike" cap="none" normalizeH="0" baseline="0" dirty="0" smtClean="0">
                          <a:ln>
                            <a:noFill/>
                          </a:ln>
                          <a:solidFill>
                            <a:schemeClr val="tx1"/>
                          </a:solidFill>
                          <a:effectLst/>
                          <a:latin typeface="Times New Roman" pitchFamily="18" charset="0"/>
                        </a:rPr>
                        <a:t>Cellule de crise</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fr-FR" sz="14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200" b="0" i="0" u="none" strike="noStrike" cap="none" normalizeH="0" baseline="0" dirty="0" smtClean="0">
                          <a:ln>
                            <a:noFill/>
                          </a:ln>
                          <a:solidFill>
                            <a:schemeClr val="tx1"/>
                          </a:solidFill>
                          <a:effectLst/>
                          <a:latin typeface="Times New Roman" pitchFamily="18" charset="0"/>
                        </a:rPr>
                        <a:t>Élaboration systématique de scénarios</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200" b="0" i="0" u="none" strike="noStrike" cap="none" normalizeH="0" baseline="0" dirty="0" smtClean="0">
                          <a:ln>
                            <a:noFill/>
                          </a:ln>
                          <a:solidFill>
                            <a:schemeClr val="tx1"/>
                          </a:solidFill>
                          <a:effectLst/>
                          <a:latin typeface="Times New Roman" pitchFamily="18" charset="0"/>
                        </a:rPr>
                        <a:t>pour toutes les opérations.</a:t>
                      </a: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400" b="0" i="0" u="none" strike="noStrike" cap="none" normalizeH="0" baseline="0" dirty="0" smtClean="0">
                          <a:ln>
                            <a:noFill/>
                          </a:ln>
                          <a:solidFill>
                            <a:schemeClr val="tx1"/>
                          </a:solidFill>
                          <a:effectLst/>
                          <a:latin typeface="Times New Roman" pitchFamily="18" charset="0"/>
                        </a:rPr>
                        <a:t>Bases de données sur crises externes et internes</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fr-FR" sz="14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400" b="0" i="0" u="none" strike="noStrike" cap="none" normalizeH="0" baseline="0" dirty="0" err="1" smtClean="0">
                          <a:ln>
                            <a:noFill/>
                          </a:ln>
                          <a:solidFill>
                            <a:schemeClr val="tx1"/>
                          </a:solidFill>
                          <a:effectLst/>
                          <a:latin typeface="Times New Roman" pitchFamily="18" charset="0"/>
                        </a:rPr>
                        <a:t>Safety</a:t>
                      </a:r>
                      <a:r>
                        <a:rPr kumimoji="0" lang="fr-FR" sz="1400" b="0" i="0" u="none" strike="noStrike" cap="none" normalizeH="0" baseline="0" dirty="0" smtClean="0">
                          <a:ln>
                            <a:noFill/>
                          </a:ln>
                          <a:solidFill>
                            <a:schemeClr val="tx1"/>
                          </a:solidFill>
                          <a:effectLst/>
                          <a:latin typeface="Times New Roman" pitchFamily="18" charset="0"/>
                        </a:rPr>
                        <a:t> </a:t>
                      </a:r>
                      <a:r>
                        <a:rPr kumimoji="0" lang="fr-FR" sz="1400" b="0" i="0" u="none" strike="noStrike" cap="none" normalizeH="0" baseline="0" dirty="0" err="1" smtClean="0">
                          <a:ln>
                            <a:noFill/>
                          </a:ln>
                          <a:solidFill>
                            <a:schemeClr val="tx1"/>
                          </a:solidFill>
                          <a:effectLst/>
                          <a:latin typeface="Times New Roman" pitchFamily="18" charset="0"/>
                        </a:rPr>
                        <a:t>Operation</a:t>
                      </a:r>
                      <a:r>
                        <a:rPr kumimoji="0" lang="fr-FR" sz="1400" b="0" i="0" u="none" strike="noStrike" cap="none" normalizeH="0" baseline="0" dirty="0" smtClean="0">
                          <a:ln>
                            <a:noFill/>
                          </a:ln>
                          <a:solidFill>
                            <a:schemeClr val="tx1"/>
                          </a:solidFill>
                          <a:effectLst/>
                          <a:latin typeface="Times New Roman" pitchFamily="18" charset="0"/>
                        </a:rPr>
                        <a:t> Comite</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400" b="0" i="0" u="none" strike="noStrike" cap="none" normalizeH="0" baseline="0" dirty="0" smtClean="0">
                          <a:ln>
                            <a:noFill/>
                          </a:ln>
                          <a:solidFill>
                            <a:schemeClr val="tx1"/>
                          </a:solidFill>
                          <a:effectLst/>
                          <a:latin typeface="Times New Roman" pitchFamily="18" charset="0"/>
                        </a:rPr>
                        <a:t>Cellule de crise </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fr-FR" sz="14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400" b="0" i="0" u="none" strike="noStrike" cap="none" normalizeH="0" baseline="0" dirty="0" smtClean="0">
                          <a:ln>
                            <a:noFill/>
                          </a:ln>
                          <a:solidFill>
                            <a:schemeClr val="tx1"/>
                          </a:solidFill>
                          <a:effectLst/>
                          <a:latin typeface="Times New Roman" pitchFamily="18" charset="0"/>
                        </a:rPr>
                        <a:t>Boucle de progrès</a:t>
                      </a:r>
                    </a:p>
                  </a:txBody>
                  <a:tcPr horzOverflow="overflow">
                    <a:lnL w="12700"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solidFill>
                      <a:schemeClr val="bg1"/>
                    </a:solidFill>
                  </a:tcPr>
                </a:tc>
              </a:tr>
            </a:tbl>
          </a:graphicData>
        </a:graphic>
      </p:graphicFrame>
      <p:sp>
        <p:nvSpPr>
          <p:cNvPr id="275494" name="Text Box 307"/>
          <p:cNvSpPr txBox="1">
            <a:spLocks noChangeArrowheads="1"/>
          </p:cNvSpPr>
          <p:nvPr/>
        </p:nvSpPr>
        <p:spPr bwMode="auto">
          <a:xfrm>
            <a:off x="0" y="6553200"/>
            <a:ext cx="5608638" cy="304800"/>
          </a:xfrm>
          <a:prstGeom prst="rect">
            <a:avLst/>
          </a:prstGeom>
          <a:noFill/>
          <a:ln w="12700">
            <a:noFill/>
            <a:miter lim="800000"/>
            <a:headEnd/>
            <a:tailEnd/>
          </a:ln>
        </p:spPr>
        <p:txBody>
          <a:bodyPr wrap="none">
            <a:spAutoFit/>
          </a:bodyPr>
          <a:lstStyle/>
          <a:p>
            <a:r>
              <a:rPr lang="fr-FR" sz="1400"/>
              <a:t>La gestion de crise Christophe Roux Dufort De Boeck Université</a:t>
            </a:r>
          </a:p>
        </p:txBody>
      </p:sp>
      <p:sp>
        <p:nvSpPr>
          <p:cNvPr id="4" name="Espace réservé du numéro de diapositive 3"/>
          <p:cNvSpPr>
            <a:spLocks noGrp="1"/>
          </p:cNvSpPr>
          <p:nvPr>
            <p:ph type="sldNum" sz="quarter" idx="12"/>
          </p:nvPr>
        </p:nvSpPr>
        <p:spPr/>
        <p:txBody>
          <a:bodyPr/>
          <a:lstStyle/>
          <a:p>
            <a:pPr>
              <a:defRPr/>
            </a:pPr>
            <a:fld id="{BF75F506-0D46-4657-AE21-7D6A950C5764}" type="slidenum">
              <a:rPr lang="fr-FR" smtClean="0"/>
              <a:pPr>
                <a:defRPr/>
              </a:pPr>
              <a:t>276</a:t>
            </a:fld>
            <a:endParaRPr lang="fr-FR"/>
          </a:p>
        </p:txBody>
      </p:sp>
    </p:spTree>
  </p:cSld>
  <p:clrMapOvr>
    <a:masterClrMapping/>
  </p:clrMapOvr>
  <p:transition>
    <p:cut/>
  </p:transition>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a:xfrm>
            <a:off x="685800" y="0"/>
            <a:ext cx="8288338" cy="692150"/>
          </a:xfrm>
          <a:noFill/>
        </p:spPr>
        <p:txBody>
          <a:bodyPr/>
          <a:lstStyle/>
          <a:p>
            <a:pPr eaLnBrk="1" hangingPunct="1"/>
            <a:r>
              <a:rPr lang="fr-FR" smtClean="0">
                <a:solidFill>
                  <a:schemeClr val="bg1"/>
                </a:solidFill>
                <a:cs typeface="Arial" pitchFamily="34" charset="0"/>
              </a:rPr>
              <a:t>Analyse des causes</a:t>
            </a:r>
            <a:r>
              <a:rPr lang="fr-FR" smtClean="0">
                <a:solidFill>
                  <a:schemeClr val="bg1"/>
                </a:solidFill>
              </a:rPr>
              <a:t> </a:t>
            </a:r>
          </a:p>
        </p:txBody>
      </p:sp>
      <p:sp>
        <p:nvSpPr>
          <p:cNvPr id="276483" name="Rectangle 4"/>
          <p:cNvSpPr>
            <a:spLocks noGrp="1" noChangeArrowheads="1"/>
          </p:cNvSpPr>
          <p:nvPr>
            <p:ph sz="quarter" idx="1"/>
          </p:nvPr>
        </p:nvSpPr>
        <p:spPr>
          <a:xfrm>
            <a:off x="3563938" y="620713"/>
            <a:ext cx="1981200" cy="609600"/>
          </a:xfrm>
        </p:spPr>
        <p:txBody>
          <a:bodyPr/>
          <a:lstStyle/>
          <a:p>
            <a:pPr eaLnBrk="1" hangingPunct="1">
              <a:buFont typeface="Wingdings" pitchFamily="2" charset="2"/>
              <a:buNone/>
            </a:pPr>
            <a:r>
              <a:rPr lang="fr-FR" smtClean="0">
                <a:solidFill>
                  <a:srgbClr val="CC3300"/>
                </a:solidFill>
              </a:rPr>
              <a:t>humaine</a:t>
            </a:r>
          </a:p>
        </p:txBody>
      </p:sp>
      <p:sp>
        <p:nvSpPr>
          <p:cNvPr id="276484" name="Rectangle 6"/>
          <p:cNvSpPr>
            <a:spLocks noChangeArrowheads="1"/>
          </p:cNvSpPr>
          <p:nvPr/>
        </p:nvSpPr>
        <p:spPr bwMode="auto">
          <a:xfrm>
            <a:off x="3635375" y="5876925"/>
            <a:ext cx="1981200" cy="609600"/>
          </a:xfrm>
          <a:prstGeom prst="rect">
            <a:avLst/>
          </a:prstGeom>
          <a:noFill/>
          <a:ln w="9525">
            <a:noFill/>
            <a:miter lim="800000"/>
            <a:headEnd/>
            <a:tailEnd/>
          </a:ln>
        </p:spPr>
        <p:txBody>
          <a:bodyPr lIns="92075" tIns="46038" rIns="92075" bIns="46038"/>
          <a:lstStyle/>
          <a:p>
            <a:pPr marL="342900" indent="-342900" algn="l">
              <a:spcBef>
                <a:spcPct val="20000"/>
              </a:spcBef>
              <a:buClr>
                <a:schemeClr val="hlink"/>
              </a:buClr>
              <a:buSzPct val="60000"/>
              <a:buFont typeface="Wingdings" pitchFamily="2" charset="2"/>
              <a:buNone/>
            </a:pPr>
            <a:r>
              <a:rPr lang="fr-FR" b="0">
                <a:solidFill>
                  <a:srgbClr val="CC3300"/>
                </a:solidFill>
                <a:latin typeface="Arial" pitchFamily="34" charset="0"/>
              </a:rPr>
              <a:t>technique</a:t>
            </a:r>
          </a:p>
        </p:txBody>
      </p:sp>
      <p:sp>
        <p:nvSpPr>
          <p:cNvPr id="276485" name="Rectangle 7"/>
          <p:cNvSpPr>
            <a:spLocks noChangeArrowheads="1"/>
          </p:cNvSpPr>
          <p:nvPr/>
        </p:nvSpPr>
        <p:spPr bwMode="auto">
          <a:xfrm>
            <a:off x="179388" y="3213100"/>
            <a:ext cx="1403350" cy="609600"/>
          </a:xfrm>
          <a:prstGeom prst="rect">
            <a:avLst/>
          </a:prstGeom>
          <a:noFill/>
          <a:ln w="9525">
            <a:noFill/>
            <a:miter lim="800000"/>
            <a:headEnd/>
            <a:tailEnd/>
          </a:ln>
        </p:spPr>
        <p:txBody>
          <a:bodyPr lIns="92075" tIns="46038" rIns="92075" bIns="46038"/>
          <a:lstStyle/>
          <a:p>
            <a:pPr marL="342900" indent="-342900" algn="l">
              <a:spcBef>
                <a:spcPct val="20000"/>
              </a:spcBef>
              <a:buClr>
                <a:schemeClr val="hlink"/>
              </a:buClr>
              <a:buSzPct val="60000"/>
              <a:buFont typeface="Wingdings" pitchFamily="2" charset="2"/>
              <a:buNone/>
            </a:pPr>
            <a:r>
              <a:rPr lang="fr-FR" b="0">
                <a:solidFill>
                  <a:srgbClr val="CC3300"/>
                </a:solidFill>
                <a:latin typeface="Arial" pitchFamily="34" charset="0"/>
              </a:rPr>
              <a:t>externe</a:t>
            </a:r>
          </a:p>
        </p:txBody>
      </p:sp>
      <p:sp>
        <p:nvSpPr>
          <p:cNvPr id="276486" name="Rectangle 8"/>
          <p:cNvSpPr>
            <a:spLocks noChangeArrowheads="1"/>
          </p:cNvSpPr>
          <p:nvPr/>
        </p:nvSpPr>
        <p:spPr bwMode="auto">
          <a:xfrm>
            <a:off x="7524750" y="3357563"/>
            <a:ext cx="1371600" cy="609600"/>
          </a:xfrm>
          <a:prstGeom prst="rect">
            <a:avLst/>
          </a:prstGeom>
          <a:noFill/>
          <a:ln w="9525">
            <a:noFill/>
            <a:miter lim="800000"/>
            <a:headEnd/>
            <a:tailEnd/>
          </a:ln>
        </p:spPr>
        <p:txBody>
          <a:bodyPr lIns="92075" tIns="46038" rIns="92075" bIns="46038"/>
          <a:lstStyle/>
          <a:p>
            <a:pPr marL="342900" indent="-342900" algn="l">
              <a:spcBef>
                <a:spcPct val="20000"/>
              </a:spcBef>
              <a:buClr>
                <a:schemeClr val="hlink"/>
              </a:buClr>
              <a:buSzPct val="60000"/>
              <a:buFont typeface="Wingdings" pitchFamily="2" charset="2"/>
              <a:buNone/>
            </a:pPr>
            <a:r>
              <a:rPr lang="fr-FR" b="0">
                <a:solidFill>
                  <a:srgbClr val="CC3300"/>
                </a:solidFill>
                <a:latin typeface="Arial" pitchFamily="34" charset="0"/>
              </a:rPr>
              <a:t>interne</a:t>
            </a:r>
          </a:p>
        </p:txBody>
      </p:sp>
      <p:sp>
        <p:nvSpPr>
          <p:cNvPr id="248840" name="Text Box 9"/>
          <p:cNvSpPr txBox="1">
            <a:spLocks noChangeArrowheads="1"/>
          </p:cNvSpPr>
          <p:nvPr/>
        </p:nvSpPr>
        <p:spPr bwMode="auto">
          <a:xfrm>
            <a:off x="0" y="4572000"/>
            <a:ext cx="1524000" cy="954088"/>
          </a:xfrm>
          <a:prstGeom prst="rect">
            <a:avLst/>
          </a:prstGeom>
          <a:noFill/>
          <a:ln w="12700">
            <a:noFill/>
            <a:miter lim="800000"/>
            <a:headEnd/>
            <a:tailEnd/>
          </a:ln>
        </p:spPr>
        <p:txBody>
          <a:bodyPr>
            <a:spAutoFit/>
          </a:bodyPr>
          <a:lstStyle/>
          <a:p>
            <a:pPr>
              <a:defRPr/>
            </a:pPr>
            <a:r>
              <a:rPr lang="fr-FR" b="0" dirty="0">
                <a:solidFill>
                  <a:schemeClr val="accent3">
                    <a:lumMod val="75000"/>
                  </a:schemeClr>
                </a:solidFill>
              </a:rPr>
              <a:t>retards</a:t>
            </a:r>
            <a:br>
              <a:rPr lang="fr-FR" b="0" dirty="0">
                <a:solidFill>
                  <a:schemeClr val="accent3">
                    <a:lumMod val="75000"/>
                  </a:schemeClr>
                </a:solidFill>
              </a:rPr>
            </a:br>
            <a:r>
              <a:rPr lang="fr-FR" b="0" dirty="0">
                <a:solidFill>
                  <a:schemeClr val="accent3">
                    <a:lumMod val="75000"/>
                  </a:schemeClr>
                </a:solidFill>
              </a:rPr>
              <a:t>compagnies</a:t>
            </a:r>
          </a:p>
        </p:txBody>
      </p:sp>
      <p:sp>
        <p:nvSpPr>
          <p:cNvPr id="248841" name="Text Box 10"/>
          <p:cNvSpPr txBox="1">
            <a:spLocks noChangeArrowheads="1"/>
          </p:cNvSpPr>
          <p:nvPr/>
        </p:nvSpPr>
        <p:spPr bwMode="auto">
          <a:xfrm>
            <a:off x="0" y="1828800"/>
            <a:ext cx="1676400" cy="1384300"/>
          </a:xfrm>
          <a:prstGeom prst="rect">
            <a:avLst/>
          </a:prstGeom>
          <a:noFill/>
          <a:ln w="12700">
            <a:noFill/>
            <a:miter lim="800000"/>
            <a:headEnd/>
            <a:tailEnd/>
          </a:ln>
        </p:spPr>
        <p:txBody>
          <a:bodyPr>
            <a:spAutoFit/>
          </a:bodyPr>
          <a:lstStyle/>
          <a:p>
            <a:pPr>
              <a:defRPr/>
            </a:pPr>
            <a:r>
              <a:rPr lang="fr-FR" b="0" dirty="0">
                <a:solidFill>
                  <a:schemeClr val="accent3">
                    <a:lumMod val="75000"/>
                  </a:schemeClr>
                </a:solidFill>
              </a:rPr>
              <a:t>grève</a:t>
            </a:r>
            <a:br>
              <a:rPr lang="fr-FR" b="0" dirty="0">
                <a:solidFill>
                  <a:schemeClr val="accent3">
                    <a:lumMod val="75000"/>
                  </a:schemeClr>
                </a:solidFill>
              </a:rPr>
            </a:br>
            <a:r>
              <a:rPr lang="fr-FR" b="0" dirty="0">
                <a:solidFill>
                  <a:schemeClr val="accent3">
                    <a:lumMod val="75000"/>
                  </a:schemeClr>
                </a:solidFill>
              </a:rPr>
              <a:t>contrôle aérien</a:t>
            </a:r>
          </a:p>
        </p:txBody>
      </p:sp>
      <p:sp>
        <p:nvSpPr>
          <p:cNvPr id="248842" name="Text Box 11"/>
          <p:cNvSpPr txBox="1">
            <a:spLocks noChangeArrowheads="1"/>
          </p:cNvSpPr>
          <p:nvPr/>
        </p:nvSpPr>
        <p:spPr bwMode="auto">
          <a:xfrm>
            <a:off x="7812088" y="4005263"/>
            <a:ext cx="1066800" cy="1384300"/>
          </a:xfrm>
          <a:prstGeom prst="rect">
            <a:avLst/>
          </a:prstGeom>
          <a:noFill/>
          <a:ln w="12700">
            <a:noFill/>
            <a:miter lim="800000"/>
            <a:headEnd/>
            <a:tailEnd/>
          </a:ln>
        </p:spPr>
        <p:txBody>
          <a:bodyPr>
            <a:spAutoFit/>
          </a:bodyPr>
          <a:lstStyle/>
          <a:p>
            <a:pPr>
              <a:defRPr/>
            </a:pPr>
            <a:r>
              <a:rPr lang="fr-FR" b="0" dirty="0">
                <a:solidFill>
                  <a:schemeClr val="accent3">
                    <a:lumMod val="75000"/>
                  </a:schemeClr>
                </a:solidFill>
              </a:rPr>
              <a:t>pannes</a:t>
            </a:r>
            <a:br>
              <a:rPr lang="fr-FR" b="0" dirty="0">
                <a:solidFill>
                  <a:schemeClr val="accent3">
                    <a:lumMod val="75000"/>
                  </a:schemeClr>
                </a:solidFill>
              </a:rPr>
            </a:br>
            <a:r>
              <a:rPr lang="fr-FR" b="0" dirty="0">
                <a:solidFill>
                  <a:schemeClr val="accent3">
                    <a:lumMod val="75000"/>
                  </a:schemeClr>
                </a:solidFill>
              </a:rPr>
              <a:t>caisses</a:t>
            </a:r>
            <a:br>
              <a:rPr lang="fr-FR" b="0" dirty="0">
                <a:solidFill>
                  <a:schemeClr val="accent3">
                    <a:lumMod val="75000"/>
                  </a:schemeClr>
                </a:solidFill>
              </a:rPr>
            </a:br>
            <a:r>
              <a:rPr lang="fr-FR" b="0" dirty="0">
                <a:solidFill>
                  <a:schemeClr val="accent3">
                    <a:lumMod val="75000"/>
                  </a:schemeClr>
                </a:solidFill>
              </a:rPr>
              <a:t>parkings</a:t>
            </a:r>
          </a:p>
        </p:txBody>
      </p:sp>
      <p:sp>
        <p:nvSpPr>
          <p:cNvPr id="248843" name="Text Box 12"/>
          <p:cNvSpPr txBox="1">
            <a:spLocks noChangeArrowheads="1"/>
          </p:cNvSpPr>
          <p:nvPr/>
        </p:nvSpPr>
        <p:spPr bwMode="auto">
          <a:xfrm>
            <a:off x="7620000" y="1676400"/>
            <a:ext cx="1295400" cy="1570038"/>
          </a:xfrm>
          <a:prstGeom prst="rect">
            <a:avLst/>
          </a:prstGeom>
          <a:noFill/>
          <a:ln w="12700">
            <a:noFill/>
            <a:miter lim="800000"/>
            <a:headEnd/>
            <a:tailEnd/>
          </a:ln>
        </p:spPr>
        <p:txBody>
          <a:bodyPr>
            <a:spAutoFit/>
          </a:bodyPr>
          <a:lstStyle/>
          <a:p>
            <a:pPr>
              <a:defRPr/>
            </a:pPr>
            <a:r>
              <a:rPr lang="fr-FR" sz="3200" b="0" dirty="0">
                <a:solidFill>
                  <a:schemeClr val="accent3">
                    <a:lumMod val="75000"/>
                  </a:schemeClr>
                </a:solidFill>
              </a:rPr>
              <a:t>contrôle</a:t>
            </a:r>
            <a:br>
              <a:rPr lang="fr-FR" sz="3200" b="0" dirty="0">
                <a:solidFill>
                  <a:schemeClr val="accent3">
                    <a:lumMod val="75000"/>
                  </a:schemeClr>
                </a:solidFill>
              </a:rPr>
            </a:br>
            <a:r>
              <a:rPr lang="fr-FR" sz="3200" b="0" dirty="0">
                <a:solidFill>
                  <a:schemeClr val="accent3">
                    <a:lumMod val="75000"/>
                  </a:schemeClr>
                </a:solidFill>
              </a:rPr>
              <a:t>excessif</a:t>
            </a:r>
            <a:br>
              <a:rPr lang="fr-FR" sz="3200" b="0" dirty="0">
                <a:solidFill>
                  <a:schemeClr val="accent3">
                    <a:lumMod val="75000"/>
                  </a:schemeClr>
                </a:solidFill>
              </a:rPr>
            </a:br>
            <a:r>
              <a:rPr lang="fr-FR" sz="3200" b="0" dirty="0">
                <a:solidFill>
                  <a:schemeClr val="accent3">
                    <a:lumMod val="75000"/>
                  </a:schemeClr>
                </a:solidFill>
              </a:rPr>
              <a:t>aux PIF</a:t>
            </a:r>
          </a:p>
        </p:txBody>
      </p:sp>
      <p:sp>
        <p:nvSpPr>
          <p:cNvPr id="276491" name="Text Box 13"/>
          <p:cNvSpPr txBox="1">
            <a:spLocks noChangeArrowheads="1"/>
          </p:cNvSpPr>
          <p:nvPr/>
        </p:nvSpPr>
        <p:spPr bwMode="auto">
          <a:xfrm>
            <a:off x="0" y="6521450"/>
            <a:ext cx="6883400" cy="336550"/>
          </a:xfrm>
          <a:prstGeom prst="rect">
            <a:avLst/>
          </a:prstGeom>
          <a:noFill/>
          <a:ln w="12700">
            <a:noFill/>
            <a:miter lim="800000"/>
            <a:headEnd/>
            <a:tailEnd/>
          </a:ln>
        </p:spPr>
        <p:txBody>
          <a:bodyPr wrap="none">
            <a:spAutoFit/>
          </a:bodyPr>
          <a:lstStyle/>
          <a:p>
            <a:r>
              <a:rPr lang="fr-FR" sz="1600">
                <a:solidFill>
                  <a:schemeClr val="tx2"/>
                </a:solidFill>
              </a:rPr>
              <a:t>Patrick Lagadec Apprendre à gérer les crises Paris ed d’Organisation</a:t>
            </a:r>
          </a:p>
        </p:txBody>
      </p:sp>
      <p:graphicFrame>
        <p:nvGraphicFramePr>
          <p:cNvPr id="906269" name="Group 29"/>
          <p:cNvGraphicFramePr>
            <a:graphicFrameLocks noGrp="1"/>
          </p:cNvGraphicFramePr>
          <p:nvPr/>
        </p:nvGraphicFramePr>
        <p:xfrm>
          <a:off x="1619250" y="1196975"/>
          <a:ext cx="6000328" cy="4511040"/>
        </p:xfrm>
        <a:graphic>
          <a:graphicData uri="http://schemas.openxmlformats.org/drawingml/2006/table">
            <a:tbl>
              <a:tblPr/>
              <a:tblGrid>
                <a:gridCol w="3000164"/>
                <a:gridCol w="3000164"/>
              </a:tblGrid>
              <a:tr h="1992237">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2000" b="0" i="0" u="none" strike="noStrike" cap="none" normalizeH="0" baseline="0" dirty="0" smtClean="0">
                          <a:ln>
                            <a:noFill/>
                          </a:ln>
                          <a:solidFill>
                            <a:schemeClr val="tx1"/>
                          </a:solidFill>
                          <a:effectLst/>
                          <a:latin typeface="Arial" pitchFamily="34" charset="0"/>
                        </a:rPr>
                        <a:t>Sabotage</a:t>
                      </a:r>
                      <a:br>
                        <a:rPr kumimoji="0" lang="fr-FR" sz="2000" b="0" i="0" u="none" strike="noStrike" cap="none" normalizeH="0" baseline="0" dirty="0" smtClean="0">
                          <a:ln>
                            <a:noFill/>
                          </a:ln>
                          <a:solidFill>
                            <a:schemeClr val="tx1"/>
                          </a:solidFill>
                          <a:effectLst/>
                          <a:latin typeface="Arial" pitchFamily="34" charset="0"/>
                        </a:rPr>
                      </a:br>
                      <a:r>
                        <a:rPr kumimoji="0" lang="fr-FR" sz="2000" b="0" i="0" u="none" strike="noStrike" cap="none" normalizeH="0" baseline="0" dirty="0" smtClean="0">
                          <a:ln>
                            <a:noFill/>
                          </a:ln>
                          <a:solidFill>
                            <a:schemeClr val="tx1"/>
                          </a:solidFill>
                          <a:effectLst/>
                          <a:latin typeface="Arial" pitchFamily="34" charset="0"/>
                        </a:rPr>
                        <a:t>Terrorisme</a:t>
                      </a:r>
                      <a:br>
                        <a:rPr kumimoji="0" lang="fr-FR" sz="2000" b="0" i="0" u="none" strike="noStrike" cap="none" normalizeH="0" baseline="0" dirty="0" smtClean="0">
                          <a:ln>
                            <a:noFill/>
                          </a:ln>
                          <a:solidFill>
                            <a:schemeClr val="tx1"/>
                          </a:solidFill>
                          <a:effectLst/>
                          <a:latin typeface="Arial" pitchFamily="34" charset="0"/>
                        </a:rPr>
                      </a:br>
                      <a:r>
                        <a:rPr kumimoji="0" lang="fr-FR" sz="2000" b="0" i="0" u="none" strike="noStrike" cap="none" normalizeH="0" baseline="0" dirty="0" smtClean="0">
                          <a:ln>
                            <a:noFill/>
                          </a:ln>
                          <a:solidFill>
                            <a:schemeClr val="tx1"/>
                          </a:solidFill>
                          <a:effectLst/>
                          <a:latin typeface="Arial" pitchFamily="34" charset="0"/>
                        </a:rPr>
                        <a:t>Crise sociale </a:t>
                      </a:r>
                      <a:r>
                        <a:rPr kumimoji="0" lang="fr-FR" sz="2000" b="0" i="0" u="none" strike="noStrike" cap="none" normalizeH="0" baseline="0" dirty="0" err="1" smtClean="0">
                          <a:ln>
                            <a:noFill/>
                          </a:ln>
                          <a:solidFill>
                            <a:schemeClr val="tx1"/>
                          </a:solidFill>
                          <a:effectLst/>
                          <a:latin typeface="Arial" pitchFamily="34" charset="0"/>
                        </a:rPr>
                        <a:t>impliquante</a:t>
                      </a:r>
                      <a:r>
                        <a:rPr kumimoji="0" lang="fr-FR" sz="2000" b="0" i="0" u="none" strike="noStrike" cap="none" normalizeH="0" baseline="0" dirty="0" smtClean="0">
                          <a:ln>
                            <a:noFill/>
                          </a:ln>
                          <a:solidFill>
                            <a:schemeClr val="tx1"/>
                          </a:solidFill>
                          <a:effectLst/>
                          <a:latin typeface="Arial" pitchFamily="34" charset="0"/>
                        </a:rPr>
                        <a:t/>
                      </a:r>
                      <a:br>
                        <a:rPr kumimoji="0" lang="fr-FR" sz="2000" b="0" i="0" u="none" strike="noStrike" cap="none" normalizeH="0" baseline="0" dirty="0" smtClean="0">
                          <a:ln>
                            <a:noFill/>
                          </a:ln>
                          <a:solidFill>
                            <a:schemeClr val="tx1"/>
                          </a:solidFill>
                          <a:effectLst/>
                          <a:latin typeface="Arial" pitchFamily="34" charset="0"/>
                        </a:rPr>
                      </a:br>
                      <a:r>
                        <a:rPr kumimoji="0" lang="fr-FR" sz="2000" b="0" i="0" u="none" strike="noStrike" cap="none" normalizeH="0" baseline="0" dirty="0" smtClean="0">
                          <a:ln>
                            <a:noFill/>
                          </a:ln>
                          <a:solidFill>
                            <a:schemeClr val="tx1"/>
                          </a:solidFill>
                          <a:effectLst/>
                          <a:latin typeface="Arial" pitchFamily="34" charset="0"/>
                        </a:rPr>
                        <a:t>Rumeurs</a:t>
                      </a:r>
                      <a:br>
                        <a:rPr kumimoji="0" lang="fr-FR" sz="2000" b="0" i="0" u="none" strike="noStrike" cap="none" normalizeH="0" baseline="0" dirty="0" smtClean="0">
                          <a:ln>
                            <a:noFill/>
                          </a:ln>
                          <a:solidFill>
                            <a:schemeClr val="tx1"/>
                          </a:solidFill>
                          <a:effectLst/>
                          <a:latin typeface="Arial" pitchFamily="34" charset="0"/>
                        </a:rPr>
                      </a:br>
                      <a:r>
                        <a:rPr kumimoji="0" lang="fr-FR" sz="2000" b="0" i="0" u="none" strike="noStrike" cap="none" normalizeH="0" baseline="0" dirty="0" smtClean="0">
                          <a:ln>
                            <a:noFill/>
                          </a:ln>
                          <a:solidFill>
                            <a:schemeClr val="tx1"/>
                          </a:solidFill>
                          <a:effectLst/>
                          <a:latin typeface="Arial" pitchFamily="34" charset="0"/>
                        </a:rPr>
                        <a:t>Contrefaçons</a:t>
                      </a:r>
                      <a:br>
                        <a:rPr kumimoji="0" lang="fr-FR" sz="2000" b="0" i="0" u="none" strike="noStrike" cap="none" normalizeH="0" baseline="0" dirty="0" smtClean="0">
                          <a:ln>
                            <a:noFill/>
                          </a:ln>
                          <a:solidFill>
                            <a:schemeClr val="tx1"/>
                          </a:solidFill>
                          <a:effectLst/>
                          <a:latin typeface="Arial" pitchFamily="34" charset="0"/>
                        </a:rPr>
                      </a:br>
                      <a:r>
                        <a:rPr kumimoji="0" lang="fr-FR" sz="2000" b="0" i="0" u="none" strike="noStrike" cap="none" normalizeH="0" baseline="0" dirty="0" smtClean="0">
                          <a:ln>
                            <a:noFill/>
                          </a:ln>
                          <a:solidFill>
                            <a:schemeClr val="tx1"/>
                          </a:solidFill>
                          <a:effectLst/>
                          <a:latin typeface="Arial" pitchFamily="34" charset="0"/>
                        </a:rPr>
                        <a:t>Boycottage</a:t>
                      </a:r>
                    </a:p>
                  </a:txBody>
                  <a:tcPr horzOverflow="overflow">
                    <a:lnL w="28575"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2000" b="0" i="0" u="none" strike="noStrike" cap="none" normalizeH="0" baseline="0" smtClean="0">
                          <a:ln>
                            <a:noFill/>
                          </a:ln>
                          <a:solidFill>
                            <a:schemeClr val="tx1"/>
                          </a:solidFill>
                          <a:effectLst/>
                          <a:latin typeface="Arial" pitchFamily="34" charset="0"/>
                        </a:rPr>
                        <a:t>Défaillance organisation Mauvaise communication Sabotage, Rumeurs</a:t>
                      </a:r>
                      <a:br>
                        <a:rPr kumimoji="0" lang="fr-FR" sz="2000" b="0" i="0" u="none" strike="noStrike" cap="none" normalizeH="0" baseline="0" smtClean="0">
                          <a:ln>
                            <a:noFill/>
                          </a:ln>
                          <a:solidFill>
                            <a:schemeClr val="tx1"/>
                          </a:solidFill>
                          <a:effectLst/>
                          <a:latin typeface="Arial" pitchFamily="34" charset="0"/>
                        </a:rPr>
                      </a:br>
                      <a:r>
                        <a:rPr kumimoji="0" lang="fr-FR" sz="2000" b="0" i="0" u="none" strike="noStrike" cap="none" normalizeH="0" baseline="0" smtClean="0">
                          <a:ln>
                            <a:noFill/>
                          </a:ln>
                          <a:solidFill>
                            <a:schemeClr val="tx1"/>
                          </a:solidFill>
                          <a:effectLst/>
                          <a:latin typeface="Arial" pitchFamily="34" charset="0"/>
                        </a:rPr>
                        <a:t>Activités illégales</a:t>
                      </a:r>
                      <a:br>
                        <a:rPr kumimoji="0" lang="fr-FR" sz="2000" b="0" i="0" u="none" strike="noStrike" cap="none" normalizeH="0" baseline="0" smtClean="0">
                          <a:ln>
                            <a:noFill/>
                          </a:ln>
                          <a:solidFill>
                            <a:schemeClr val="tx1"/>
                          </a:solidFill>
                          <a:effectLst/>
                          <a:latin typeface="Arial" pitchFamily="34" charset="0"/>
                        </a:rPr>
                      </a:br>
                      <a:r>
                        <a:rPr kumimoji="0" lang="fr-FR" sz="2000" b="0" i="0" u="none" strike="noStrike" cap="none" normalizeH="0" baseline="0" smtClean="0">
                          <a:ln>
                            <a:noFill/>
                          </a:ln>
                          <a:solidFill>
                            <a:schemeClr val="tx1"/>
                          </a:solidFill>
                          <a:effectLst/>
                          <a:latin typeface="Arial" pitchFamily="34" charset="0"/>
                        </a:rPr>
                        <a:t>Harcèlement</a:t>
                      </a:r>
                      <a:br>
                        <a:rPr kumimoji="0" lang="fr-FR" sz="2000" b="0" i="0" u="none" strike="noStrike" cap="none" normalizeH="0" baseline="0" smtClean="0">
                          <a:ln>
                            <a:noFill/>
                          </a:ln>
                          <a:solidFill>
                            <a:schemeClr val="tx1"/>
                          </a:solidFill>
                          <a:effectLst/>
                          <a:latin typeface="Arial" pitchFamily="34" charset="0"/>
                        </a:rPr>
                      </a:br>
                      <a:r>
                        <a:rPr kumimoji="0" lang="fr-FR" sz="2000" b="0" i="0" u="none" strike="noStrike" cap="none" normalizeH="0" baseline="0" smtClean="0">
                          <a:ln>
                            <a:noFill/>
                          </a:ln>
                          <a:solidFill>
                            <a:schemeClr val="tx1"/>
                          </a:solidFill>
                          <a:effectLst/>
                          <a:latin typeface="Arial" pitchFamily="34" charset="0"/>
                        </a:rPr>
                        <a:t>Maladies</a:t>
                      </a:r>
                    </a:p>
                  </a:txBody>
                  <a:tcPr horzOverflow="overflow">
                    <a:lnL w="12700"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r>
              <a:tr h="204021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2000" b="0" i="0" u="none" strike="noStrike" cap="none" normalizeH="0" baseline="0" dirty="0" smtClean="0">
                          <a:ln>
                            <a:noFill/>
                          </a:ln>
                          <a:solidFill>
                            <a:schemeClr val="tx1"/>
                          </a:solidFill>
                          <a:effectLst/>
                          <a:latin typeface="Arial" pitchFamily="34" charset="0"/>
                        </a:rPr>
                        <a:t>Destruction majeure de l’environnement</a:t>
                      </a:r>
                      <a:br>
                        <a:rPr kumimoji="0" lang="fr-FR" sz="2000" b="0" i="0" u="none" strike="noStrike" cap="none" normalizeH="0" baseline="0" dirty="0" smtClean="0">
                          <a:ln>
                            <a:noFill/>
                          </a:ln>
                          <a:solidFill>
                            <a:schemeClr val="tx1"/>
                          </a:solidFill>
                          <a:effectLst/>
                          <a:latin typeface="Arial" pitchFamily="34" charset="0"/>
                        </a:rPr>
                      </a:br>
                      <a:r>
                        <a:rPr kumimoji="0" lang="fr-FR" sz="2000" b="0" i="0" u="none" strike="noStrike" cap="none" normalizeH="0" baseline="0" dirty="0" smtClean="0">
                          <a:ln>
                            <a:noFill/>
                          </a:ln>
                          <a:solidFill>
                            <a:schemeClr val="tx1"/>
                          </a:solidFill>
                          <a:effectLst/>
                          <a:latin typeface="Arial" pitchFamily="34" charset="0"/>
                        </a:rPr>
                        <a:t>Catastrophe naturelle</a:t>
                      </a:r>
                      <a:br>
                        <a:rPr kumimoji="0" lang="fr-FR" sz="2000" b="0" i="0" u="none" strike="noStrike" cap="none" normalizeH="0" baseline="0" dirty="0" smtClean="0">
                          <a:ln>
                            <a:noFill/>
                          </a:ln>
                          <a:solidFill>
                            <a:schemeClr val="tx1"/>
                          </a:solidFill>
                          <a:effectLst/>
                          <a:latin typeface="Arial" pitchFamily="34" charset="0"/>
                        </a:rPr>
                      </a:br>
                      <a:r>
                        <a:rPr kumimoji="0" lang="fr-FR" sz="2000" b="0" i="0" u="none" strike="noStrike" cap="none" normalizeH="0" baseline="0" dirty="0" smtClean="0">
                          <a:ln>
                            <a:noFill/>
                          </a:ln>
                          <a:solidFill>
                            <a:schemeClr val="tx1"/>
                          </a:solidFill>
                          <a:effectLst/>
                          <a:latin typeface="Arial" pitchFamily="34" charset="0"/>
                        </a:rPr>
                        <a:t>OPA</a:t>
                      </a:r>
                      <a:br>
                        <a:rPr kumimoji="0" lang="fr-FR" sz="2000" b="0" i="0" u="none" strike="noStrike" cap="none" normalizeH="0" baseline="0" dirty="0" smtClean="0">
                          <a:ln>
                            <a:noFill/>
                          </a:ln>
                          <a:solidFill>
                            <a:schemeClr val="tx1"/>
                          </a:solidFill>
                          <a:effectLst/>
                          <a:latin typeface="Arial" pitchFamily="34" charset="0"/>
                        </a:rPr>
                      </a:br>
                      <a:r>
                        <a:rPr kumimoji="0" lang="fr-FR" sz="2000" b="0" i="0" u="none" strike="noStrike" cap="none" normalizeH="0" baseline="0" dirty="0" smtClean="0">
                          <a:ln>
                            <a:noFill/>
                          </a:ln>
                          <a:solidFill>
                            <a:schemeClr val="tx1"/>
                          </a:solidFill>
                          <a:effectLst/>
                          <a:latin typeface="Arial" pitchFamily="34" charset="0"/>
                        </a:rPr>
                        <a:t>Crise politique</a:t>
                      </a:r>
                      <a:br>
                        <a:rPr kumimoji="0" lang="fr-FR" sz="2000" b="0" i="0" u="none" strike="noStrike" cap="none" normalizeH="0" baseline="0" dirty="0" smtClean="0">
                          <a:ln>
                            <a:noFill/>
                          </a:ln>
                          <a:solidFill>
                            <a:schemeClr val="tx1"/>
                          </a:solidFill>
                          <a:effectLst/>
                          <a:latin typeface="Arial" pitchFamily="34" charset="0"/>
                        </a:rPr>
                      </a:br>
                      <a:endParaRPr kumimoji="0" lang="fr-FR" sz="2000" b="0"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fr-FR" sz="2000" b="0"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2000" b="0" i="0" u="none" strike="noStrike" cap="none" normalizeH="0" baseline="0" dirty="0" smtClean="0">
                          <a:ln>
                            <a:noFill/>
                          </a:ln>
                          <a:solidFill>
                            <a:schemeClr val="tx1"/>
                          </a:solidFill>
                          <a:effectLst/>
                          <a:latin typeface="Arial" pitchFamily="34" charset="0"/>
                        </a:rPr>
                        <a:t>Défaut de produit</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2000" b="0" i="0" u="none" strike="noStrike" cap="none" normalizeH="0" baseline="0" dirty="0" smtClean="0">
                          <a:ln>
                            <a:noFill/>
                          </a:ln>
                          <a:solidFill>
                            <a:schemeClr val="tx1"/>
                          </a:solidFill>
                          <a:effectLst/>
                          <a:latin typeface="Arial" pitchFamily="34" charset="0"/>
                        </a:rPr>
                        <a:t> Accident dans installation</a:t>
                      </a:r>
                      <a:br>
                        <a:rPr kumimoji="0" lang="fr-FR" sz="2000" b="0" i="0" u="none" strike="noStrike" cap="none" normalizeH="0" baseline="0" dirty="0" smtClean="0">
                          <a:ln>
                            <a:noFill/>
                          </a:ln>
                          <a:solidFill>
                            <a:schemeClr val="tx1"/>
                          </a:solidFill>
                          <a:effectLst/>
                          <a:latin typeface="Arial" pitchFamily="34" charset="0"/>
                        </a:rPr>
                      </a:br>
                      <a:r>
                        <a:rPr kumimoji="0" lang="fr-FR" sz="2000" b="0" i="0" u="none" strike="noStrike" cap="none" normalizeH="0" baseline="0" dirty="0" smtClean="0">
                          <a:ln>
                            <a:noFill/>
                          </a:ln>
                          <a:solidFill>
                            <a:schemeClr val="tx1"/>
                          </a:solidFill>
                          <a:effectLst/>
                          <a:latin typeface="Arial" pitchFamily="34" charset="0"/>
                        </a:rPr>
                        <a:t>Panne informatique</a:t>
                      </a:r>
                      <a:br>
                        <a:rPr kumimoji="0" lang="fr-FR" sz="2000" b="0" i="0" u="none" strike="noStrike" cap="none" normalizeH="0" baseline="0" dirty="0" smtClean="0">
                          <a:ln>
                            <a:noFill/>
                          </a:ln>
                          <a:solidFill>
                            <a:schemeClr val="tx1"/>
                          </a:solidFill>
                          <a:effectLst/>
                          <a:latin typeface="Arial" pitchFamily="34" charset="0"/>
                        </a:rPr>
                      </a:br>
                      <a:r>
                        <a:rPr kumimoji="0" lang="fr-FR" sz="2000" b="0" i="0" u="none" strike="noStrike" cap="none" normalizeH="0" baseline="0" dirty="0" smtClean="0">
                          <a:ln>
                            <a:noFill/>
                          </a:ln>
                          <a:solidFill>
                            <a:schemeClr val="tx1"/>
                          </a:solidFill>
                          <a:effectLst/>
                          <a:latin typeface="Arial" pitchFamily="34" charset="0"/>
                        </a:rPr>
                        <a:t>Faillite </a:t>
                      </a:r>
                    </a:p>
                  </a:txBody>
                  <a:tcPr horzOverflow="overflow">
                    <a:lnL w="12700"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noFill/>
                  </a:tcPr>
                </a:tc>
              </a:tr>
            </a:tbl>
          </a:graphicData>
        </a:graphic>
      </p:graphicFrame>
      <p:sp>
        <p:nvSpPr>
          <p:cNvPr id="13" name="Espace réservé du numéro de diapositive 12"/>
          <p:cNvSpPr>
            <a:spLocks noGrp="1"/>
          </p:cNvSpPr>
          <p:nvPr>
            <p:ph type="sldNum" sz="quarter" idx="12"/>
          </p:nvPr>
        </p:nvSpPr>
        <p:spPr/>
        <p:txBody>
          <a:bodyPr/>
          <a:lstStyle/>
          <a:p>
            <a:pPr>
              <a:defRPr/>
            </a:pPr>
            <a:fld id="{BF75F506-0D46-4657-AE21-7D6A950C5764}" type="slidenum">
              <a:rPr lang="fr-FR" smtClean="0"/>
              <a:pPr>
                <a:defRPr/>
              </a:pPr>
              <a:t>277</a:t>
            </a:fld>
            <a:endParaRPr lang="fr-FR"/>
          </a:p>
        </p:txBody>
      </p:sp>
    </p:spTree>
  </p:cSld>
  <p:clrMapOvr>
    <a:masterClrMapping/>
  </p:clrMapOvr>
  <p:transition>
    <p:cut/>
  </p:transition>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a:xfrm>
            <a:off x="0" y="0"/>
            <a:ext cx="9144000" cy="1143000"/>
          </a:xfrm>
        </p:spPr>
        <p:txBody>
          <a:bodyPr>
            <a:normAutofit fontScale="90000"/>
          </a:bodyPr>
          <a:lstStyle/>
          <a:p>
            <a:pPr eaLnBrk="1" fontAlgn="auto" hangingPunct="1">
              <a:spcAft>
                <a:spcPts val="0"/>
              </a:spcAft>
              <a:defRPr/>
            </a:pPr>
            <a:r>
              <a:rPr lang="fr-FR" sz="4000" smtClean="0">
                <a:solidFill>
                  <a:schemeClr val="accent3">
                    <a:shade val="75000"/>
                  </a:schemeClr>
                </a:solidFill>
                <a:cs typeface="Arial" pitchFamily="34" charset="0"/>
              </a:rPr>
              <a:t>Typologie suivant le secteur de l’entreprise</a:t>
            </a:r>
            <a:endParaRPr lang="fr-FR" sz="4000" smtClean="0">
              <a:solidFill>
                <a:schemeClr val="accent3">
                  <a:shade val="75000"/>
                </a:schemeClr>
              </a:solidFill>
            </a:endParaRPr>
          </a:p>
        </p:txBody>
      </p:sp>
      <p:graphicFrame>
        <p:nvGraphicFramePr>
          <p:cNvPr id="1382488" name="Group 88"/>
          <p:cNvGraphicFramePr>
            <a:graphicFrameLocks noGrp="1"/>
          </p:cNvGraphicFramePr>
          <p:nvPr>
            <p:ph type="tbl" idx="1"/>
          </p:nvPr>
        </p:nvGraphicFramePr>
        <p:xfrm>
          <a:off x="179388" y="981075"/>
          <a:ext cx="8964612" cy="5799139"/>
        </p:xfrm>
        <a:graphic>
          <a:graphicData uri="http://schemas.openxmlformats.org/drawingml/2006/table">
            <a:tbl>
              <a:tblPr/>
              <a:tblGrid>
                <a:gridCol w="1276350"/>
                <a:gridCol w="2628900"/>
                <a:gridCol w="1782762"/>
                <a:gridCol w="622300"/>
                <a:gridCol w="2654300"/>
              </a:tblGrid>
              <a:tr h="48418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smtClean="0">
                          <a:ln>
                            <a:noFill/>
                          </a:ln>
                          <a:solidFill>
                            <a:schemeClr val="tx1"/>
                          </a:solidFill>
                          <a:effectLst/>
                          <a:latin typeface="Arial Narrow" pitchFamily="34" charset="0"/>
                        </a:rPr>
                        <a:t>Type de crise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smtClean="0">
                          <a:ln>
                            <a:noFill/>
                          </a:ln>
                          <a:solidFill>
                            <a:schemeClr val="tx1"/>
                          </a:solidFill>
                          <a:effectLst/>
                          <a:latin typeface="Arial Narrow" pitchFamily="34" charset="0"/>
                        </a:rPr>
                        <a:t>catégories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smtClean="0">
                          <a:ln>
                            <a:noFill/>
                          </a:ln>
                          <a:solidFill>
                            <a:schemeClr val="tx1"/>
                          </a:solidFill>
                          <a:effectLst/>
                          <a:latin typeface="Arial Narrow" pitchFamily="34" charset="0"/>
                        </a:rPr>
                        <a:t>illustrations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r>
              <a:tr h="4095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fr-FR" sz="1600" b="0" i="0" u="none" strike="noStrike" cap="none" normalizeH="0" baseline="0" smtClean="0">
                        <a:ln>
                          <a:noFill/>
                        </a:ln>
                        <a:solidFill>
                          <a:schemeClr val="tx1"/>
                        </a:solidFill>
                        <a:effectLst/>
                        <a:latin typeface="Arial Narrow"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fr-FR" sz="1600" b="0" i="0" u="none" strike="noStrike" cap="none" normalizeH="0" baseline="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smtClean="0">
                          <a:ln>
                            <a:noFill/>
                          </a:ln>
                          <a:solidFill>
                            <a:schemeClr val="tx1"/>
                          </a:solidFill>
                          <a:effectLst/>
                          <a:latin typeface="Arial Narrow" pitchFamily="34" charset="0"/>
                        </a:rPr>
                        <a:t>cas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smtClean="0">
                          <a:ln>
                            <a:noFill/>
                          </a:ln>
                          <a:solidFill>
                            <a:schemeClr val="tx1"/>
                          </a:solidFill>
                          <a:effectLst/>
                          <a:latin typeface="Arial Narrow" pitchFamily="34" charset="0"/>
                        </a:rPr>
                        <a:t>date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smtClean="0">
                          <a:ln>
                            <a:noFill/>
                          </a:ln>
                          <a:solidFill>
                            <a:schemeClr val="tx1"/>
                          </a:solidFill>
                          <a:effectLst/>
                          <a:latin typeface="Arial Narrow" pitchFamily="34" charset="0"/>
                        </a:rPr>
                        <a:t>événement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541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smtClean="0">
                          <a:ln>
                            <a:noFill/>
                          </a:ln>
                          <a:solidFill>
                            <a:schemeClr val="tx1"/>
                          </a:solidFill>
                          <a:effectLst/>
                          <a:latin typeface="Arial Narrow" pitchFamily="34" charset="0"/>
                        </a:rPr>
                        <a:t>Economique</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smtClean="0">
                          <a:ln>
                            <a:noFill/>
                          </a:ln>
                          <a:solidFill>
                            <a:schemeClr val="tx1"/>
                          </a:solidFill>
                          <a:effectLst/>
                          <a:latin typeface="Arial Narrow" pitchFamily="34" charset="0"/>
                        </a:rPr>
                        <a:t>Financière </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smtClean="0">
                          <a:ln>
                            <a:noFill/>
                          </a:ln>
                          <a:solidFill>
                            <a:schemeClr val="tx1"/>
                          </a:solidFill>
                          <a:effectLst/>
                          <a:latin typeface="Arial Narrow" pitchFamily="34" charset="0"/>
                        </a:rPr>
                        <a:t>Sociale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smtClean="0">
                          <a:ln>
                            <a:noFill/>
                          </a:ln>
                          <a:solidFill>
                            <a:schemeClr val="tx1"/>
                          </a:solidFill>
                          <a:effectLst/>
                          <a:latin typeface="Arial Narrow" pitchFamily="34" charset="0"/>
                        </a:rPr>
                        <a:t>Difficultés économiques</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smtClean="0">
                          <a:ln>
                            <a:noFill/>
                          </a:ln>
                          <a:solidFill>
                            <a:schemeClr val="tx1"/>
                          </a:solidFill>
                          <a:effectLst/>
                          <a:latin typeface="Arial Narrow" pitchFamily="34" charset="0"/>
                        </a:rPr>
                        <a:t>OPA</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smtClean="0">
                          <a:ln>
                            <a:noFill/>
                          </a:ln>
                          <a:solidFill>
                            <a:schemeClr val="tx1"/>
                          </a:solidFill>
                          <a:effectLst/>
                          <a:latin typeface="Arial Narrow" pitchFamily="34" charset="0"/>
                        </a:rPr>
                        <a:t>Effondrement boursier</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smtClean="0">
                          <a:ln>
                            <a:noFill/>
                          </a:ln>
                          <a:solidFill>
                            <a:schemeClr val="tx1"/>
                          </a:solidFill>
                          <a:effectLst/>
                          <a:latin typeface="Arial Narrow" pitchFamily="34" charset="0"/>
                        </a:rPr>
                        <a:t>Grève</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smtClean="0">
                          <a:ln>
                            <a:noFill/>
                          </a:ln>
                          <a:solidFill>
                            <a:schemeClr val="tx1"/>
                          </a:solidFill>
                          <a:effectLst/>
                          <a:latin typeface="Arial Narrow" pitchFamily="34" charset="0"/>
                        </a:rPr>
                        <a:t>problèmes individuel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smtClean="0">
                          <a:ln>
                            <a:noFill/>
                          </a:ln>
                          <a:solidFill>
                            <a:schemeClr val="tx1"/>
                          </a:solidFill>
                          <a:effectLst/>
                          <a:latin typeface="Arial Narrow" pitchFamily="34" charset="0"/>
                        </a:rPr>
                        <a:t>Renault</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fr-FR" sz="1600" b="0" i="0" u="none" strike="noStrike" cap="none" normalizeH="0" baseline="0" smtClean="0">
                        <a:ln>
                          <a:noFill/>
                        </a:ln>
                        <a:solidFill>
                          <a:schemeClr val="tx1"/>
                        </a:solidFill>
                        <a:effectLst/>
                        <a:latin typeface="Arial Narrow"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smtClean="0">
                          <a:ln>
                            <a:noFill/>
                          </a:ln>
                          <a:solidFill>
                            <a:schemeClr val="tx1"/>
                          </a:solidFill>
                          <a:effectLst/>
                          <a:latin typeface="Arial Narrow" pitchFamily="34" charset="0"/>
                        </a:rPr>
                        <a:t>BSN</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smtClean="0">
                          <a:ln>
                            <a:noFill/>
                          </a:ln>
                          <a:solidFill>
                            <a:schemeClr val="tx1"/>
                          </a:solidFill>
                          <a:effectLst/>
                          <a:latin typeface="Arial Narrow" pitchFamily="34" charset="0"/>
                        </a:rPr>
                        <a:t>Air France</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smtClean="0">
                          <a:ln>
                            <a:noFill/>
                          </a:ln>
                          <a:solidFill>
                            <a:schemeClr val="tx1"/>
                          </a:solidFill>
                          <a:effectLst/>
                          <a:latin typeface="Arial Narrow" pitchFamily="34" charset="0"/>
                        </a:rPr>
                        <a:t>Harcèlement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smtClean="0">
                          <a:ln>
                            <a:noFill/>
                          </a:ln>
                          <a:solidFill>
                            <a:schemeClr val="tx1"/>
                          </a:solidFill>
                          <a:effectLst/>
                          <a:latin typeface="Arial Narrow" pitchFamily="34" charset="0"/>
                        </a:rPr>
                        <a:t>1984</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fr-FR" sz="1600" b="0" i="0" u="none" strike="noStrike" cap="none" normalizeH="0" baseline="0" smtClean="0">
                        <a:ln>
                          <a:noFill/>
                        </a:ln>
                        <a:solidFill>
                          <a:schemeClr val="tx1"/>
                        </a:solidFill>
                        <a:effectLst/>
                        <a:latin typeface="Arial Narrow"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smtClean="0">
                          <a:ln>
                            <a:noFill/>
                          </a:ln>
                          <a:solidFill>
                            <a:schemeClr val="tx1"/>
                          </a:solidFill>
                          <a:effectLst/>
                          <a:latin typeface="Arial Narrow" pitchFamily="34" charset="0"/>
                        </a:rPr>
                        <a:t>1968</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smtClean="0">
                          <a:ln>
                            <a:noFill/>
                          </a:ln>
                          <a:solidFill>
                            <a:schemeClr val="tx1"/>
                          </a:solidFill>
                          <a:effectLst/>
                          <a:latin typeface="Arial Narrow" pitchFamily="34" charset="0"/>
                        </a:rPr>
                        <a:t>1998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smtClean="0">
                          <a:ln>
                            <a:noFill/>
                          </a:ln>
                          <a:solidFill>
                            <a:schemeClr val="tx1"/>
                          </a:solidFill>
                          <a:effectLst/>
                          <a:latin typeface="Arial Narrow" pitchFamily="34" charset="0"/>
                        </a:rPr>
                        <a:t>Pertes financières</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fr-FR" sz="1600" b="0" i="0" u="none" strike="noStrike" cap="none" normalizeH="0" baseline="0" smtClean="0">
                        <a:ln>
                          <a:noFill/>
                        </a:ln>
                        <a:solidFill>
                          <a:schemeClr val="tx1"/>
                        </a:solidFill>
                        <a:effectLst/>
                        <a:latin typeface="Arial Narrow"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smtClean="0">
                          <a:ln>
                            <a:noFill/>
                          </a:ln>
                          <a:solidFill>
                            <a:schemeClr val="tx1"/>
                          </a:solidFill>
                          <a:effectLst/>
                          <a:latin typeface="Arial Narrow" pitchFamily="34" charset="0"/>
                        </a:rPr>
                        <a:t>OPA hostile</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smtClean="0">
                          <a:ln>
                            <a:noFill/>
                          </a:ln>
                          <a:solidFill>
                            <a:schemeClr val="tx1"/>
                          </a:solidFill>
                          <a:effectLst/>
                          <a:latin typeface="Arial Narrow" pitchFamily="34" charset="0"/>
                        </a:rPr>
                        <a:t>Grève de pilotes ( W cup)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39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smtClean="0">
                          <a:ln>
                            <a:noFill/>
                          </a:ln>
                          <a:solidFill>
                            <a:schemeClr val="tx1"/>
                          </a:solidFill>
                          <a:effectLst/>
                          <a:latin typeface="Arial Narrow" pitchFamily="34" charset="0"/>
                        </a:rPr>
                        <a:t>Technique</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smtClean="0">
                          <a:ln>
                            <a:noFill/>
                          </a:ln>
                          <a:solidFill>
                            <a:schemeClr val="tx1"/>
                          </a:solidFill>
                          <a:effectLst/>
                          <a:latin typeface="Arial Narrow" pitchFamily="34" charset="0"/>
                        </a:rPr>
                        <a:t>Sanitaire</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fr-FR" sz="1600" b="0" i="0" u="none" strike="noStrike" cap="none" normalizeH="0" baseline="0" smtClean="0">
                        <a:ln>
                          <a:noFill/>
                        </a:ln>
                        <a:solidFill>
                          <a:schemeClr val="tx1"/>
                        </a:solidFill>
                        <a:effectLst/>
                        <a:latin typeface="Arial Narrow"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smtClean="0">
                          <a:ln>
                            <a:noFill/>
                          </a:ln>
                          <a:solidFill>
                            <a:schemeClr val="tx1"/>
                          </a:solidFill>
                          <a:effectLst/>
                          <a:latin typeface="Arial Narrow" pitchFamily="34" charset="0"/>
                        </a:rPr>
                        <a:t>Accident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smtClean="0">
                          <a:ln>
                            <a:noFill/>
                          </a:ln>
                          <a:solidFill>
                            <a:schemeClr val="tx1"/>
                          </a:solidFill>
                          <a:effectLst/>
                          <a:latin typeface="Arial Narrow" pitchFamily="34" charset="0"/>
                        </a:rPr>
                        <a:t>Défaillance de produits</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smtClean="0">
                          <a:ln>
                            <a:noFill/>
                          </a:ln>
                          <a:solidFill>
                            <a:schemeClr val="tx1"/>
                          </a:solidFill>
                          <a:effectLst/>
                          <a:latin typeface="Arial Narrow" pitchFamily="34" charset="0"/>
                        </a:rPr>
                        <a:t>Suspicion d’intoxication</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fr-FR" sz="1600" b="0" i="0" u="none" strike="noStrike" cap="none" normalizeH="0" baseline="0" smtClean="0">
                        <a:ln>
                          <a:noFill/>
                        </a:ln>
                        <a:solidFill>
                          <a:schemeClr val="tx1"/>
                        </a:solidFill>
                        <a:effectLst/>
                        <a:latin typeface="Arial Narrow"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smtClean="0">
                          <a:ln>
                            <a:noFill/>
                          </a:ln>
                          <a:solidFill>
                            <a:schemeClr val="tx1"/>
                          </a:solidFill>
                          <a:effectLst/>
                          <a:latin typeface="Arial Narrow" pitchFamily="34" charset="0"/>
                        </a:rPr>
                        <a:t>Explosion naufrage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smtClean="0">
                          <a:ln>
                            <a:noFill/>
                          </a:ln>
                          <a:solidFill>
                            <a:schemeClr val="tx1"/>
                          </a:solidFill>
                          <a:effectLst/>
                          <a:latin typeface="Arial Narrow" pitchFamily="34" charset="0"/>
                        </a:rPr>
                        <a:t>Mercedes classe A</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smtClean="0">
                          <a:ln>
                            <a:noFill/>
                          </a:ln>
                          <a:solidFill>
                            <a:schemeClr val="tx1"/>
                          </a:solidFill>
                          <a:effectLst/>
                          <a:latin typeface="Arial Narrow" pitchFamily="34" charset="0"/>
                        </a:rPr>
                        <a:t>Listeria</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fr-FR" sz="1600" b="0" i="0" u="none" strike="noStrike" cap="none" normalizeH="0" baseline="0" smtClean="0">
                        <a:ln>
                          <a:noFill/>
                        </a:ln>
                        <a:solidFill>
                          <a:schemeClr val="tx1"/>
                        </a:solidFill>
                        <a:effectLst/>
                        <a:latin typeface="Arial Narrow"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smtClean="0">
                          <a:ln>
                            <a:noFill/>
                          </a:ln>
                          <a:solidFill>
                            <a:schemeClr val="tx1"/>
                          </a:solidFill>
                          <a:effectLst/>
                          <a:latin typeface="Arial Narrow" pitchFamily="34" charset="0"/>
                        </a:rPr>
                        <a:t>Erika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smtClean="0">
                          <a:ln>
                            <a:noFill/>
                          </a:ln>
                          <a:solidFill>
                            <a:schemeClr val="tx1"/>
                          </a:solidFill>
                          <a:effectLst/>
                          <a:latin typeface="Arial Narrow" pitchFamily="34" charset="0"/>
                        </a:rPr>
                        <a:t>1998</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smtClean="0">
                          <a:ln>
                            <a:noFill/>
                          </a:ln>
                          <a:solidFill>
                            <a:schemeClr val="tx1"/>
                          </a:solidFill>
                          <a:effectLst/>
                          <a:latin typeface="Arial Narrow" pitchFamily="34" charset="0"/>
                        </a:rPr>
                        <a:t>1998</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fr-FR" sz="1600" b="0" i="0" u="none" strike="noStrike" cap="none" normalizeH="0" baseline="0" smtClean="0">
                        <a:ln>
                          <a:noFill/>
                        </a:ln>
                        <a:solidFill>
                          <a:schemeClr val="tx1"/>
                        </a:solidFill>
                        <a:effectLst/>
                        <a:latin typeface="Arial Narrow"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smtClean="0">
                          <a:ln>
                            <a:noFill/>
                          </a:ln>
                          <a:solidFill>
                            <a:schemeClr val="tx1"/>
                          </a:solidFill>
                          <a:effectLst/>
                          <a:latin typeface="Arial Narrow" pitchFamily="34" charset="0"/>
                        </a:rPr>
                        <a:t>1999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smtClean="0">
                          <a:ln>
                            <a:noFill/>
                          </a:ln>
                          <a:solidFill>
                            <a:schemeClr val="tx1"/>
                          </a:solidFill>
                          <a:effectLst/>
                          <a:latin typeface="Arial Narrow" pitchFamily="34" charset="0"/>
                        </a:rPr>
                        <a:t>Tenue de route</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smtClean="0">
                          <a:ln>
                            <a:noFill/>
                          </a:ln>
                          <a:solidFill>
                            <a:schemeClr val="tx1"/>
                          </a:solidFill>
                          <a:effectLst/>
                          <a:latin typeface="Arial Narrow" pitchFamily="34" charset="0"/>
                        </a:rPr>
                        <a:t>Fromages interdits de commercialisation</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smtClean="0">
                          <a:ln>
                            <a:noFill/>
                          </a:ln>
                          <a:solidFill>
                            <a:schemeClr val="tx1"/>
                          </a:solidFill>
                          <a:effectLst/>
                          <a:latin typeface="Arial Narrow" pitchFamily="34" charset="0"/>
                        </a:rPr>
                        <a:t>naufrage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36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smtClean="0">
                          <a:ln>
                            <a:noFill/>
                          </a:ln>
                          <a:solidFill>
                            <a:schemeClr val="tx1"/>
                          </a:solidFill>
                          <a:effectLst/>
                          <a:latin typeface="Arial Narrow" pitchFamily="34" charset="0"/>
                        </a:rPr>
                        <a:t>Politique</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smtClean="0">
                          <a:ln>
                            <a:noFill/>
                          </a:ln>
                          <a:solidFill>
                            <a:schemeClr val="tx1"/>
                          </a:solidFill>
                          <a:effectLst/>
                          <a:latin typeface="Arial Narrow" pitchFamily="34" charset="0"/>
                        </a:rPr>
                        <a:t>Juridique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smtClean="0">
                          <a:ln>
                            <a:noFill/>
                          </a:ln>
                          <a:solidFill>
                            <a:schemeClr val="tx1"/>
                          </a:solidFill>
                          <a:effectLst/>
                          <a:latin typeface="Arial Narrow" pitchFamily="34" charset="0"/>
                        </a:rPr>
                        <a:t>Corruption</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smtClean="0">
                          <a:ln>
                            <a:noFill/>
                          </a:ln>
                          <a:solidFill>
                            <a:schemeClr val="tx1"/>
                          </a:solidFill>
                          <a:effectLst/>
                          <a:latin typeface="Arial Narrow" pitchFamily="34" charset="0"/>
                        </a:rPr>
                        <a:t>Nouvelle réglementation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smtClean="0">
                          <a:ln>
                            <a:noFill/>
                          </a:ln>
                          <a:solidFill>
                            <a:schemeClr val="tx1"/>
                          </a:solidFill>
                          <a:effectLst/>
                          <a:latin typeface="Arial Narrow" pitchFamily="34" charset="0"/>
                        </a:rPr>
                        <a:t>Lyonnaise des Eaux</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smtClean="0">
                          <a:ln>
                            <a:noFill/>
                          </a:ln>
                          <a:solidFill>
                            <a:schemeClr val="tx1"/>
                          </a:solidFill>
                          <a:effectLst/>
                          <a:latin typeface="Arial Narrow" pitchFamily="34" charset="0"/>
                        </a:rPr>
                        <a:t>Cortal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smtClean="0">
                          <a:ln>
                            <a:noFill/>
                          </a:ln>
                          <a:solidFill>
                            <a:schemeClr val="tx1"/>
                          </a:solidFill>
                          <a:effectLst/>
                          <a:latin typeface="Arial Narrow" pitchFamily="34" charset="0"/>
                        </a:rPr>
                        <a:t>1994</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smtClean="0">
                          <a:ln>
                            <a:noFill/>
                          </a:ln>
                          <a:solidFill>
                            <a:schemeClr val="tx1"/>
                          </a:solidFill>
                          <a:effectLst/>
                          <a:latin typeface="Arial Narrow" pitchFamily="34" charset="0"/>
                        </a:rPr>
                        <a:t>1992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smtClean="0">
                          <a:ln>
                            <a:noFill/>
                          </a:ln>
                          <a:solidFill>
                            <a:schemeClr val="tx1"/>
                          </a:solidFill>
                          <a:effectLst/>
                          <a:latin typeface="Arial Narrow" pitchFamily="34" charset="0"/>
                        </a:rPr>
                        <a:t>Marché eau Grenoble</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smtClean="0">
                          <a:ln>
                            <a:noFill/>
                          </a:ln>
                          <a:solidFill>
                            <a:schemeClr val="tx1"/>
                          </a:solidFill>
                          <a:effectLst/>
                          <a:latin typeface="Arial Narrow" pitchFamily="34" charset="0"/>
                        </a:rPr>
                        <a:t>Suppression de comptes r rémunnérés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36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smtClean="0">
                          <a:ln>
                            <a:noFill/>
                          </a:ln>
                          <a:solidFill>
                            <a:schemeClr val="tx1"/>
                          </a:solidFill>
                          <a:effectLst/>
                          <a:latin typeface="Arial Narrow" pitchFamily="34" charset="0"/>
                        </a:rPr>
                        <a:t>Corporate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smtClean="0">
                          <a:ln>
                            <a:noFill/>
                          </a:ln>
                          <a:solidFill>
                            <a:schemeClr val="tx1"/>
                          </a:solidFill>
                          <a:effectLst/>
                          <a:latin typeface="Arial Narrow" pitchFamily="34" charset="0"/>
                        </a:rPr>
                        <a:t>Action non acceptable</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fr-FR" sz="1600" b="0" i="0" u="none" strike="noStrike" cap="none" normalizeH="0" baseline="0" smtClean="0">
                        <a:ln>
                          <a:noFill/>
                        </a:ln>
                        <a:solidFill>
                          <a:schemeClr val="tx1"/>
                        </a:solidFill>
                        <a:effectLst/>
                        <a:latin typeface="Arial Narrow"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smtClean="0">
                          <a:ln>
                            <a:noFill/>
                          </a:ln>
                          <a:solidFill>
                            <a:schemeClr val="tx1"/>
                          </a:solidFill>
                          <a:effectLst/>
                          <a:latin typeface="Arial Narrow" pitchFamily="34" charset="0"/>
                        </a:rPr>
                        <a:t>Rumeur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smtClean="0">
                          <a:ln>
                            <a:noFill/>
                          </a:ln>
                          <a:solidFill>
                            <a:schemeClr val="tx1"/>
                          </a:solidFill>
                          <a:effectLst/>
                          <a:latin typeface="Arial Narrow" pitchFamily="34" charset="0"/>
                        </a:rPr>
                        <a:t>Axa</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fr-FR" sz="1600" b="0" i="0" u="none" strike="noStrike" cap="none" normalizeH="0" baseline="0" smtClean="0">
                        <a:ln>
                          <a:noFill/>
                        </a:ln>
                        <a:solidFill>
                          <a:schemeClr val="tx1"/>
                        </a:solidFill>
                        <a:effectLst/>
                        <a:latin typeface="Arial Narrow"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smtClean="0">
                          <a:ln>
                            <a:noFill/>
                          </a:ln>
                          <a:solidFill>
                            <a:schemeClr val="tx1"/>
                          </a:solidFill>
                          <a:effectLst/>
                          <a:latin typeface="Arial Narrow" pitchFamily="34" charset="0"/>
                        </a:rPr>
                        <a:t>Schweppes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smtClean="0">
                          <a:ln>
                            <a:noFill/>
                          </a:ln>
                          <a:solidFill>
                            <a:schemeClr val="tx1"/>
                          </a:solidFill>
                          <a:effectLst/>
                          <a:latin typeface="Arial Narrow" pitchFamily="34" charset="0"/>
                        </a:rPr>
                        <a:t>2000</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fr-FR" sz="1600" b="0" i="0" u="none" strike="noStrike" cap="none" normalizeH="0" baseline="0" smtClean="0">
                        <a:ln>
                          <a:noFill/>
                        </a:ln>
                        <a:solidFill>
                          <a:schemeClr val="tx1"/>
                        </a:solidFill>
                        <a:effectLst/>
                        <a:latin typeface="Arial Narrow"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smtClean="0">
                          <a:ln>
                            <a:noFill/>
                          </a:ln>
                          <a:solidFill>
                            <a:schemeClr val="tx1"/>
                          </a:solidFill>
                          <a:effectLst/>
                          <a:latin typeface="Arial Narrow" pitchFamily="34" charset="0"/>
                        </a:rPr>
                        <a:t>1976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smtClean="0">
                          <a:ln>
                            <a:noFill/>
                          </a:ln>
                          <a:solidFill>
                            <a:schemeClr val="tx1"/>
                          </a:solidFill>
                          <a:effectLst/>
                          <a:latin typeface="Arial Narrow" pitchFamily="34" charset="0"/>
                        </a:rPr>
                        <a:t>Doublement cotisations handicapés</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smtClean="0">
                          <a:ln>
                            <a:noFill/>
                          </a:ln>
                          <a:solidFill>
                            <a:schemeClr val="tx1"/>
                          </a:solidFill>
                          <a:effectLst/>
                          <a:latin typeface="Arial Narrow" pitchFamily="34" charset="0"/>
                        </a:rPr>
                        <a:t>Agent cancerigène E330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Espace réservé du numéro de diapositive 3"/>
          <p:cNvSpPr>
            <a:spLocks noGrp="1"/>
          </p:cNvSpPr>
          <p:nvPr>
            <p:ph type="sldNum" sz="quarter" idx="12"/>
          </p:nvPr>
        </p:nvSpPr>
        <p:spPr/>
        <p:txBody>
          <a:bodyPr/>
          <a:lstStyle/>
          <a:p>
            <a:pPr>
              <a:defRPr/>
            </a:pPr>
            <a:fld id="{E9990DE8-91D7-4A03-A01A-2904FAA8A4C1}" type="slidenum">
              <a:rPr lang="fr-FR" smtClean="0"/>
              <a:pPr>
                <a:defRPr/>
              </a:pPr>
              <a:t>278</a:t>
            </a:fld>
            <a:endParaRPr lang="fr-FR"/>
          </a:p>
        </p:txBody>
      </p:sp>
    </p:spTree>
  </p:cSld>
  <p:clrMapOvr>
    <a:masterClrMapping/>
  </p:clrMapOvr>
  <p:transition>
    <p:cut/>
  </p:transition>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xfrm>
            <a:off x="381000" y="0"/>
            <a:ext cx="8288338" cy="620713"/>
          </a:xfrm>
        </p:spPr>
        <p:txBody>
          <a:bodyPr/>
          <a:lstStyle/>
          <a:p>
            <a:pPr eaLnBrk="1" hangingPunct="1"/>
            <a:r>
              <a:rPr lang="fr-FR" smtClean="0">
                <a:solidFill>
                  <a:schemeClr val="bg1"/>
                </a:solidFill>
                <a:cs typeface="Arial" pitchFamily="34" charset="0"/>
              </a:rPr>
              <a:t>L’accélération des crises</a:t>
            </a:r>
            <a:endParaRPr lang="fr-FR" smtClean="0">
              <a:solidFill>
                <a:schemeClr val="bg1"/>
              </a:solidFill>
            </a:endParaRPr>
          </a:p>
        </p:txBody>
      </p:sp>
      <p:sp>
        <p:nvSpPr>
          <p:cNvPr id="238595" name="Rectangle 3"/>
          <p:cNvSpPr>
            <a:spLocks noGrp="1" noChangeArrowheads="1"/>
          </p:cNvSpPr>
          <p:nvPr>
            <p:ph sz="quarter" idx="1"/>
          </p:nvPr>
        </p:nvSpPr>
        <p:spPr>
          <a:xfrm>
            <a:off x="304800" y="1676400"/>
            <a:ext cx="8839200" cy="3810000"/>
          </a:xfrm>
        </p:spPr>
        <p:txBody>
          <a:bodyPr>
            <a:normAutofit lnSpcReduction="10000"/>
          </a:bodyPr>
          <a:lstStyle/>
          <a:p>
            <a:pPr marL="274320" indent="-274320" eaLnBrk="1" fontAlgn="auto" hangingPunct="1">
              <a:lnSpc>
                <a:spcPct val="90000"/>
              </a:lnSpc>
              <a:spcAft>
                <a:spcPts val="0"/>
              </a:spcAft>
              <a:buFont typeface="Wingdings" pitchFamily="2" charset="2"/>
              <a:buNone/>
              <a:defRPr/>
            </a:pPr>
            <a:r>
              <a:rPr lang="fr-FR" sz="2400" dirty="0" smtClean="0"/>
              <a:t>Complexité technologique</a:t>
            </a:r>
          </a:p>
          <a:p>
            <a:pPr marL="274320" indent="-274320" eaLnBrk="1" fontAlgn="auto" hangingPunct="1">
              <a:lnSpc>
                <a:spcPct val="90000"/>
              </a:lnSpc>
              <a:spcAft>
                <a:spcPts val="0"/>
              </a:spcAft>
              <a:buFont typeface="Wingdings" pitchFamily="2" charset="2"/>
              <a:buNone/>
              <a:defRPr/>
            </a:pPr>
            <a:r>
              <a:rPr lang="fr-FR" sz="2400" dirty="0" smtClean="0"/>
              <a:t>Transformation des médias</a:t>
            </a:r>
          </a:p>
          <a:p>
            <a:pPr marL="274320" indent="-274320" eaLnBrk="1" fontAlgn="auto" hangingPunct="1">
              <a:lnSpc>
                <a:spcPct val="90000"/>
              </a:lnSpc>
              <a:spcAft>
                <a:spcPts val="0"/>
              </a:spcAft>
              <a:buFont typeface="Wingdings" pitchFamily="2" charset="2"/>
              <a:buNone/>
              <a:defRPr/>
            </a:pPr>
            <a:r>
              <a:rPr lang="fr-FR" sz="2400" dirty="0" smtClean="0"/>
              <a:t>Sensibilité à l’environnement</a:t>
            </a:r>
          </a:p>
          <a:p>
            <a:pPr marL="274320" indent="-274320" eaLnBrk="1" fontAlgn="auto" hangingPunct="1">
              <a:lnSpc>
                <a:spcPct val="90000"/>
              </a:lnSpc>
              <a:spcAft>
                <a:spcPts val="0"/>
              </a:spcAft>
              <a:buFont typeface="Wingdings" pitchFamily="2" charset="2"/>
              <a:buNone/>
              <a:defRPr/>
            </a:pPr>
            <a:r>
              <a:rPr lang="fr-FR" sz="2400" dirty="0" smtClean="0"/>
              <a:t>Progrès de la réglementation</a:t>
            </a:r>
          </a:p>
          <a:p>
            <a:pPr marL="274320" indent="-274320" eaLnBrk="1" fontAlgn="auto" hangingPunct="1">
              <a:lnSpc>
                <a:spcPct val="90000"/>
              </a:lnSpc>
              <a:spcAft>
                <a:spcPts val="0"/>
              </a:spcAft>
              <a:buFont typeface="Wingdings" pitchFamily="2" charset="2"/>
              <a:buNone/>
              <a:defRPr/>
            </a:pPr>
            <a:r>
              <a:rPr lang="fr-FR" sz="2400" dirty="0" smtClean="0"/>
              <a:t>Accroissement de la méfiance ( fin du paradigme scientiste)</a:t>
            </a:r>
          </a:p>
          <a:p>
            <a:pPr marL="274320" indent="-274320" eaLnBrk="1" fontAlgn="auto" hangingPunct="1">
              <a:lnSpc>
                <a:spcPct val="90000"/>
              </a:lnSpc>
              <a:spcAft>
                <a:spcPts val="0"/>
              </a:spcAft>
              <a:buFont typeface="Wingdings" pitchFamily="2" charset="2"/>
              <a:buNone/>
              <a:defRPr/>
            </a:pPr>
            <a:r>
              <a:rPr lang="fr-FR" sz="2400" dirty="0" smtClean="0"/>
              <a:t>Évolution de la justice</a:t>
            </a:r>
          </a:p>
          <a:p>
            <a:pPr marL="274320" indent="-274320" eaLnBrk="1" fontAlgn="auto" hangingPunct="1">
              <a:lnSpc>
                <a:spcPct val="90000"/>
              </a:lnSpc>
              <a:spcAft>
                <a:spcPts val="0"/>
              </a:spcAft>
              <a:buFont typeface="Wingdings" pitchFamily="2" charset="2"/>
              <a:buNone/>
              <a:defRPr/>
            </a:pPr>
            <a:r>
              <a:rPr lang="fr-FR" sz="2400" dirty="0" smtClean="0"/>
              <a:t>Montée du pouvoir du monde associatif</a:t>
            </a:r>
          </a:p>
          <a:p>
            <a:pPr marL="274320" indent="-274320" eaLnBrk="1" fontAlgn="auto" hangingPunct="1">
              <a:lnSpc>
                <a:spcPct val="90000"/>
              </a:lnSpc>
              <a:spcAft>
                <a:spcPts val="0"/>
              </a:spcAft>
              <a:buFont typeface="Wingdings" pitchFamily="2" charset="2"/>
              <a:buNone/>
              <a:defRPr/>
            </a:pPr>
            <a:r>
              <a:rPr lang="fr-FR" sz="2400" dirty="0" smtClean="0"/>
              <a:t>Fin du modèle d’autorité chez les salariés</a:t>
            </a:r>
          </a:p>
          <a:p>
            <a:pPr marL="274320" indent="-274320" eaLnBrk="1" fontAlgn="auto" hangingPunct="1">
              <a:lnSpc>
                <a:spcPct val="90000"/>
              </a:lnSpc>
              <a:spcAft>
                <a:spcPts val="0"/>
              </a:spcAft>
              <a:buFont typeface="Wingdings" pitchFamily="2" charset="2"/>
              <a:buNone/>
              <a:defRPr/>
            </a:pPr>
            <a:r>
              <a:rPr lang="fr-FR" sz="2400" dirty="0" smtClean="0"/>
              <a:t>Progrès de la métrologie</a:t>
            </a:r>
          </a:p>
          <a:p>
            <a:pPr marL="274320" indent="-274320" eaLnBrk="1" fontAlgn="auto" hangingPunct="1">
              <a:lnSpc>
                <a:spcPct val="90000"/>
              </a:lnSpc>
              <a:spcAft>
                <a:spcPts val="0"/>
              </a:spcAft>
              <a:buFont typeface="Wingdings" pitchFamily="2" charset="2"/>
              <a:buNone/>
              <a:defRPr/>
            </a:pPr>
            <a:r>
              <a:rPr lang="fr-FR" sz="2400" dirty="0" smtClean="0"/>
              <a:t>Mondialisation</a:t>
            </a:r>
          </a:p>
        </p:txBody>
      </p:sp>
      <p:sp>
        <p:nvSpPr>
          <p:cNvPr id="278532" name="Text Box 12"/>
          <p:cNvSpPr txBox="1">
            <a:spLocks noChangeArrowheads="1"/>
          </p:cNvSpPr>
          <p:nvPr/>
        </p:nvSpPr>
        <p:spPr bwMode="auto">
          <a:xfrm>
            <a:off x="1095375" y="6224588"/>
            <a:ext cx="5175250" cy="366712"/>
          </a:xfrm>
          <a:prstGeom prst="rect">
            <a:avLst/>
          </a:prstGeom>
          <a:noFill/>
          <a:ln w="12700">
            <a:noFill/>
            <a:miter lim="800000"/>
            <a:headEnd/>
            <a:tailEnd/>
          </a:ln>
        </p:spPr>
        <p:txBody>
          <a:bodyPr wrap="none">
            <a:spAutoFit/>
          </a:bodyPr>
          <a:lstStyle/>
          <a:p>
            <a:r>
              <a:rPr lang="fr-FR" sz="1800" b="0">
                <a:solidFill>
                  <a:schemeClr val="tx2"/>
                </a:solidFill>
              </a:rPr>
              <a:t>La communication de crise Thierry Libaert Dunod</a:t>
            </a:r>
          </a:p>
        </p:txBody>
      </p:sp>
      <p:sp>
        <p:nvSpPr>
          <p:cNvPr id="5" name="Espace réservé du numéro de diapositive 4"/>
          <p:cNvSpPr>
            <a:spLocks noGrp="1"/>
          </p:cNvSpPr>
          <p:nvPr>
            <p:ph type="sldNum" sz="quarter" idx="12"/>
          </p:nvPr>
        </p:nvSpPr>
        <p:spPr/>
        <p:txBody>
          <a:bodyPr/>
          <a:lstStyle/>
          <a:p>
            <a:pPr>
              <a:defRPr/>
            </a:pPr>
            <a:fld id="{BF75F506-0D46-4657-AE21-7D6A950C5764}" type="slidenum">
              <a:rPr lang="fr-FR" smtClean="0"/>
              <a:pPr>
                <a:defRPr/>
              </a:pPr>
              <a:t>279</a:t>
            </a:fld>
            <a:endParaRPr lang="fr-FR"/>
          </a:p>
        </p:txBody>
      </p:sp>
    </p:spTree>
  </p:cSld>
  <p:clrMapOvr>
    <a:masterClrMapping/>
  </p:clrMapOvr>
  <p:transition>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68313" y="0"/>
            <a:ext cx="8229600" cy="606425"/>
          </a:xfrm>
        </p:spPr>
        <p:txBody>
          <a:bodyPr/>
          <a:lstStyle/>
          <a:p>
            <a:pPr eaLnBrk="1" hangingPunct="1"/>
            <a:r>
              <a:rPr lang="fr-FR" smtClean="0">
                <a:solidFill>
                  <a:schemeClr val="bg1"/>
                </a:solidFill>
              </a:rPr>
              <a:t>Construction de l’image : vision</a:t>
            </a:r>
          </a:p>
        </p:txBody>
      </p:sp>
      <p:sp>
        <p:nvSpPr>
          <p:cNvPr id="44035" name="Rectangle 3"/>
          <p:cNvSpPr>
            <a:spLocks noGrp="1" noChangeArrowheads="1"/>
          </p:cNvSpPr>
          <p:nvPr>
            <p:ph sz="quarter" idx="1"/>
          </p:nvPr>
        </p:nvSpPr>
        <p:spPr>
          <a:xfrm>
            <a:off x="304800" y="1447800"/>
            <a:ext cx="8839200" cy="4114800"/>
          </a:xfrm>
        </p:spPr>
        <p:txBody>
          <a:bodyPr/>
          <a:lstStyle/>
          <a:p>
            <a:pPr eaLnBrk="1" hangingPunct="1">
              <a:lnSpc>
                <a:spcPct val="80000"/>
              </a:lnSpc>
            </a:pPr>
            <a:r>
              <a:rPr lang="fr-FR" sz="2400" b="1" smtClean="0"/>
              <a:t>Vision </a:t>
            </a:r>
            <a:r>
              <a:rPr lang="fr-FR" sz="2400" smtClean="0"/>
              <a:t>: ce qui est commun aux membres d’une organsiation ce qu’ils veulent faire ensemble,  les valeurs partagées, ce que l’organisation apporte à la société, la manière dont elle réalise un projet</a:t>
            </a:r>
          </a:p>
          <a:p>
            <a:pPr eaLnBrk="1" hangingPunct="1">
              <a:lnSpc>
                <a:spcPct val="80000"/>
              </a:lnSpc>
            </a:pPr>
            <a:r>
              <a:rPr lang="fr-FR" sz="2400" smtClean="0"/>
              <a:t> Ce que fait l’organisation  ( domaine de compétence, activité matérielle)</a:t>
            </a:r>
          </a:p>
          <a:p>
            <a:pPr eaLnBrk="1" hangingPunct="1">
              <a:lnSpc>
                <a:spcPct val="80000"/>
              </a:lnSpc>
            </a:pPr>
            <a:r>
              <a:rPr lang="fr-FR" sz="2400" smtClean="0"/>
              <a:t>Son identité ( qui est elle face à son environnement)</a:t>
            </a:r>
          </a:p>
          <a:p>
            <a:pPr eaLnBrk="1" hangingPunct="1">
              <a:lnSpc>
                <a:spcPct val="80000"/>
              </a:lnSpc>
            </a:pPr>
            <a:r>
              <a:rPr lang="fr-FR" sz="2400" smtClean="0"/>
              <a:t>Sa	mission ( sa raison d’être dans la société)</a:t>
            </a:r>
          </a:p>
          <a:p>
            <a:pPr eaLnBrk="1" hangingPunct="1">
              <a:lnSpc>
                <a:spcPct val="80000"/>
              </a:lnSpc>
            </a:pPr>
            <a:r>
              <a:rPr lang="fr-FR" sz="2400" smtClean="0"/>
              <a:t>Son ambition ( objectif correspondant à la mission)</a:t>
            </a:r>
          </a:p>
          <a:p>
            <a:pPr eaLnBrk="1" hangingPunct="1">
              <a:lnSpc>
                <a:spcPct val="80000"/>
              </a:lnSpc>
            </a:pPr>
            <a:r>
              <a:rPr lang="fr-FR" sz="2400" smtClean="0"/>
              <a:t>Les conditions du succès</a:t>
            </a:r>
          </a:p>
          <a:p>
            <a:pPr eaLnBrk="1" hangingPunct="1">
              <a:lnSpc>
                <a:spcPct val="80000"/>
              </a:lnSpc>
            </a:pPr>
            <a:r>
              <a:rPr lang="fr-FR" sz="2400" smtClean="0"/>
              <a:t>Les comportements et attitudes pour progresser ( valeurs)</a:t>
            </a:r>
          </a:p>
        </p:txBody>
      </p:sp>
      <p:sp>
        <p:nvSpPr>
          <p:cNvPr id="4" name="Espace réservé du numéro de diapositive 3"/>
          <p:cNvSpPr>
            <a:spLocks noGrp="1"/>
          </p:cNvSpPr>
          <p:nvPr>
            <p:ph type="sldNum" sz="quarter" idx="12"/>
          </p:nvPr>
        </p:nvSpPr>
        <p:spPr/>
        <p:txBody>
          <a:bodyPr/>
          <a:lstStyle/>
          <a:p>
            <a:pPr>
              <a:defRPr/>
            </a:pPr>
            <a:fld id="{BF75F506-0D46-4657-AE21-7D6A950C5764}" type="slidenum">
              <a:rPr lang="fr-FR" smtClean="0"/>
              <a:pPr>
                <a:defRPr/>
              </a:pPr>
              <a:t>28</a:t>
            </a:fld>
            <a:endParaRPr lang="fr-FR"/>
          </a:p>
        </p:txBody>
      </p:sp>
    </p:spTree>
  </p:cSld>
  <p:clrMapOvr>
    <a:masterClrMapping/>
  </p:clrMapOvr>
  <p:transition>
    <p:cut/>
  </p:transition>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a:xfrm>
            <a:off x="609600" y="0"/>
            <a:ext cx="8288338" cy="692150"/>
          </a:xfrm>
        </p:spPr>
        <p:txBody>
          <a:bodyPr/>
          <a:lstStyle/>
          <a:p>
            <a:pPr eaLnBrk="1" hangingPunct="1"/>
            <a:r>
              <a:rPr lang="fr-FR" smtClean="0">
                <a:solidFill>
                  <a:schemeClr val="bg1"/>
                </a:solidFill>
                <a:cs typeface="Arial" pitchFamily="34" charset="0"/>
              </a:rPr>
              <a:t>Rumeurs classique et e-rumeur</a:t>
            </a:r>
            <a:endParaRPr lang="fr-FR" smtClean="0">
              <a:solidFill>
                <a:schemeClr val="bg1"/>
              </a:solidFill>
            </a:endParaRPr>
          </a:p>
        </p:txBody>
      </p:sp>
      <p:sp>
        <p:nvSpPr>
          <p:cNvPr id="239619" name="Rectangle 3"/>
          <p:cNvSpPr>
            <a:spLocks noGrp="1" noChangeArrowheads="1"/>
          </p:cNvSpPr>
          <p:nvPr>
            <p:ph sz="quarter" idx="1"/>
          </p:nvPr>
        </p:nvSpPr>
        <p:spPr>
          <a:xfrm>
            <a:off x="684213" y="1295400"/>
            <a:ext cx="7991475" cy="4941888"/>
          </a:xfrm>
        </p:spPr>
        <p:txBody>
          <a:bodyPr>
            <a:normAutofit fontScale="85000" lnSpcReduction="20000"/>
          </a:bodyPr>
          <a:lstStyle/>
          <a:p>
            <a:pPr marL="274320" indent="-274320" eaLnBrk="1" fontAlgn="auto" hangingPunct="1">
              <a:lnSpc>
                <a:spcPct val="90000"/>
              </a:lnSpc>
              <a:spcAft>
                <a:spcPts val="0"/>
              </a:spcAft>
              <a:buFont typeface="Wingdings" pitchFamily="2" charset="2"/>
              <a:buNone/>
              <a:defRPr/>
            </a:pPr>
            <a:r>
              <a:rPr lang="fr-FR" sz="3300" dirty="0" smtClean="0">
                <a:solidFill>
                  <a:schemeClr val="tx2"/>
                </a:solidFill>
              </a:rPr>
              <a:t>La rumeur sociologique</a:t>
            </a:r>
          </a:p>
          <a:p>
            <a:pPr marL="274320" indent="-274320" eaLnBrk="1" fontAlgn="auto" hangingPunct="1">
              <a:lnSpc>
                <a:spcPct val="90000"/>
              </a:lnSpc>
              <a:spcAft>
                <a:spcPts val="0"/>
              </a:spcAft>
              <a:buFont typeface="Wingdings" pitchFamily="2" charset="2"/>
              <a:buNone/>
              <a:defRPr/>
            </a:pPr>
            <a:r>
              <a:rPr lang="fr-FR" sz="2100" dirty="0" err="1" smtClean="0"/>
              <a:t>E.Morin</a:t>
            </a:r>
            <a:r>
              <a:rPr lang="fr-FR" sz="2100" dirty="0" smtClean="0"/>
              <a:t>  La rumeur d’Orléans 1966</a:t>
            </a:r>
          </a:p>
          <a:p>
            <a:pPr marL="274320" indent="-274320" eaLnBrk="1" fontAlgn="auto" hangingPunct="1">
              <a:lnSpc>
                <a:spcPct val="90000"/>
              </a:lnSpc>
              <a:spcAft>
                <a:spcPts val="0"/>
              </a:spcAft>
              <a:buFont typeface="Wingdings" pitchFamily="2" charset="2"/>
              <a:buNone/>
              <a:defRPr/>
            </a:pPr>
            <a:r>
              <a:rPr lang="fr-FR" sz="2100" dirty="0" smtClean="0"/>
              <a:t>Les décalcomanies au LSD</a:t>
            </a:r>
          </a:p>
          <a:p>
            <a:pPr marL="274320" indent="-274320" eaLnBrk="1" fontAlgn="auto" hangingPunct="1">
              <a:lnSpc>
                <a:spcPct val="90000"/>
              </a:lnSpc>
              <a:spcAft>
                <a:spcPts val="0"/>
              </a:spcAft>
              <a:buFont typeface="Wingdings" pitchFamily="2" charset="2"/>
              <a:buNone/>
              <a:defRPr/>
            </a:pPr>
            <a:r>
              <a:rPr lang="fr-FR" sz="2100" dirty="0" smtClean="0"/>
              <a:t>En entreprise : </a:t>
            </a:r>
          </a:p>
          <a:p>
            <a:pPr marL="274320" indent="-274320" eaLnBrk="1" fontAlgn="auto" hangingPunct="1">
              <a:lnSpc>
                <a:spcPct val="90000"/>
              </a:lnSpc>
              <a:spcAft>
                <a:spcPts val="0"/>
              </a:spcAft>
              <a:buFont typeface="Wingdings" pitchFamily="2" charset="2"/>
              <a:buNone/>
              <a:defRPr/>
            </a:pPr>
            <a:r>
              <a:rPr lang="fr-FR" sz="2100" dirty="0" smtClean="0"/>
              <a:t>Nature et découvertes et l’Eglise de Scientologie</a:t>
            </a:r>
          </a:p>
          <a:p>
            <a:pPr marL="274320" indent="-274320" eaLnBrk="1" fontAlgn="auto" hangingPunct="1">
              <a:lnSpc>
                <a:spcPct val="90000"/>
              </a:lnSpc>
              <a:spcAft>
                <a:spcPts val="0"/>
              </a:spcAft>
              <a:buFont typeface="Wingdings" pitchFamily="2" charset="2"/>
              <a:buNone/>
              <a:defRPr/>
            </a:pPr>
            <a:r>
              <a:rPr lang="fr-FR" sz="2100" dirty="0" smtClean="0"/>
              <a:t>Hamburgers Mac Do et ver s </a:t>
            </a:r>
            <a:r>
              <a:rPr lang="fr-FR" sz="2100" dirty="0" err="1" smtClean="0"/>
              <a:t>det</a:t>
            </a:r>
            <a:r>
              <a:rPr lang="fr-FR" sz="2100" dirty="0" smtClean="0"/>
              <a:t> terre</a:t>
            </a:r>
          </a:p>
          <a:p>
            <a:pPr marL="274320" indent="-274320" eaLnBrk="1" fontAlgn="auto" hangingPunct="1">
              <a:lnSpc>
                <a:spcPct val="90000"/>
              </a:lnSpc>
              <a:spcAft>
                <a:spcPts val="0"/>
              </a:spcAft>
              <a:buFont typeface="Wingdings" pitchFamily="2" charset="2"/>
              <a:buNone/>
              <a:defRPr/>
            </a:pPr>
            <a:r>
              <a:rPr lang="fr-FR" sz="2100" dirty="0" smtClean="0"/>
              <a:t>Marlboro finance le Ku Klux Klan</a:t>
            </a:r>
            <a:br>
              <a:rPr lang="fr-FR" sz="2100" dirty="0" smtClean="0"/>
            </a:br>
            <a:endParaRPr lang="fr-FR" sz="2100" dirty="0" smtClean="0"/>
          </a:p>
          <a:p>
            <a:pPr marL="274320" indent="-274320" eaLnBrk="1" fontAlgn="auto" hangingPunct="1">
              <a:lnSpc>
                <a:spcPct val="90000"/>
              </a:lnSpc>
              <a:spcAft>
                <a:spcPts val="0"/>
              </a:spcAft>
              <a:buFont typeface="Wingdings" pitchFamily="2" charset="2"/>
              <a:buNone/>
              <a:defRPr/>
            </a:pPr>
            <a:r>
              <a:rPr lang="fr-FR" sz="3300" dirty="0" smtClean="0">
                <a:solidFill>
                  <a:schemeClr val="tx2"/>
                </a:solidFill>
              </a:rPr>
              <a:t>Les nouvelles rumeurs avec Internet</a:t>
            </a:r>
          </a:p>
          <a:p>
            <a:pPr marL="274320" indent="-274320" eaLnBrk="1" fontAlgn="auto" hangingPunct="1">
              <a:lnSpc>
                <a:spcPct val="90000"/>
              </a:lnSpc>
              <a:spcAft>
                <a:spcPts val="0"/>
              </a:spcAft>
              <a:buFont typeface="Wingdings" pitchFamily="2" charset="2"/>
              <a:buNone/>
              <a:defRPr/>
            </a:pPr>
            <a:r>
              <a:rPr lang="fr-FR" sz="2100" dirty="0" smtClean="0"/>
              <a:t>Les faux virus</a:t>
            </a:r>
          </a:p>
          <a:p>
            <a:pPr marL="274320" indent="-274320" eaLnBrk="1" fontAlgn="auto" hangingPunct="1">
              <a:lnSpc>
                <a:spcPct val="90000"/>
              </a:lnSpc>
              <a:spcAft>
                <a:spcPts val="0"/>
              </a:spcAft>
              <a:buFont typeface="Wingdings" pitchFamily="2" charset="2"/>
              <a:buNone/>
              <a:defRPr/>
            </a:pPr>
            <a:r>
              <a:rPr lang="fr-FR" sz="2100" dirty="0" smtClean="0"/>
              <a:t>Les fausses maladies</a:t>
            </a:r>
          </a:p>
          <a:p>
            <a:pPr marL="274320" indent="-274320" eaLnBrk="1" fontAlgn="auto" hangingPunct="1">
              <a:lnSpc>
                <a:spcPct val="90000"/>
              </a:lnSpc>
              <a:spcAft>
                <a:spcPts val="0"/>
              </a:spcAft>
              <a:buFont typeface="Wingdings" pitchFamily="2" charset="2"/>
              <a:buNone/>
              <a:defRPr/>
            </a:pPr>
            <a:endParaRPr lang="fr-FR" sz="2100" dirty="0" smtClean="0"/>
          </a:p>
          <a:p>
            <a:pPr marL="274320" indent="-274320" eaLnBrk="1" fontAlgn="auto" hangingPunct="1">
              <a:lnSpc>
                <a:spcPct val="90000"/>
              </a:lnSpc>
              <a:spcAft>
                <a:spcPts val="0"/>
              </a:spcAft>
              <a:buFont typeface="Wingdings" pitchFamily="2" charset="2"/>
              <a:buNone/>
              <a:defRPr/>
            </a:pPr>
            <a:r>
              <a:rPr lang="fr-FR" sz="3300" dirty="0" smtClean="0">
                <a:solidFill>
                  <a:schemeClr val="tx2"/>
                </a:solidFill>
              </a:rPr>
              <a:t>Stratégie  </a:t>
            </a:r>
          </a:p>
          <a:p>
            <a:pPr marL="274320" indent="-274320" eaLnBrk="1" fontAlgn="auto" hangingPunct="1">
              <a:lnSpc>
                <a:spcPct val="90000"/>
              </a:lnSpc>
              <a:spcAft>
                <a:spcPts val="0"/>
              </a:spcAft>
              <a:buFont typeface="Wingdings" pitchFamily="2" charset="2"/>
              <a:buNone/>
              <a:defRPr/>
            </a:pPr>
            <a:r>
              <a:rPr lang="fr-FR" sz="2100" dirty="0" smtClean="0"/>
              <a:t>Transparence : si quelques éléments fondés</a:t>
            </a:r>
          </a:p>
          <a:p>
            <a:pPr marL="274320" indent="-274320" eaLnBrk="1" fontAlgn="auto" hangingPunct="1">
              <a:lnSpc>
                <a:spcPct val="90000"/>
              </a:lnSpc>
              <a:spcAft>
                <a:spcPts val="0"/>
              </a:spcAft>
              <a:buFont typeface="Wingdings" pitchFamily="2" charset="2"/>
              <a:buNone/>
              <a:defRPr/>
            </a:pPr>
            <a:r>
              <a:rPr lang="fr-FR" sz="2100" dirty="0" smtClean="0"/>
              <a:t>Contre attaque : A qui profite le crime ( concurrent ?)</a:t>
            </a:r>
          </a:p>
          <a:p>
            <a:pPr marL="274320" indent="-274320" eaLnBrk="1" fontAlgn="auto" hangingPunct="1">
              <a:lnSpc>
                <a:spcPct val="90000"/>
              </a:lnSpc>
              <a:spcAft>
                <a:spcPts val="0"/>
              </a:spcAft>
              <a:buFont typeface="Wingdings" pitchFamily="2" charset="2"/>
              <a:buNone/>
              <a:defRPr/>
            </a:pPr>
            <a:r>
              <a:rPr lang="fr-FR" sz="2100" dirty="0" smtClean="0"/>
              <a:t>Culpabiliser les propagateurs : ex antisémitisme dans la rumeur d’Orléans</a:t>
            </a:r>
          </a:p>
          <a:p>
            <a:pPr marL="274320" indent="-274320" eaLnBrk="1" fontAlgn="auto" hangingPunct="1">
              <a:lnSpc>
                <a:spcPct val="90000"/>
              </a:lnSpc>
              <a:spcAft>
                <a:spcPts val="0"/>
              </a:spcAft>
              <a:buFont typeface="Wingdings" pitchFamily="2" charset="2"/>
              <a:buNone/>
              <a:defRPr/>
            </a:pPr>
            <a:r>
              <a:rPr lang="fr-FR" sz="2100" dirty="0" smtClean="0"/>
              <a:t>Saturation des récepteurs : si tout le monde sait ce n’est plus une rumeur</a:t>
            </a:r>
          </a:p>
          <a:p>
            <a:pPr marL="274320" indent="-274320" eaLnBrk="1" fontAlgn="auto" hangingPunct="1">
              <a:lnSpc>
                <a:spcPct val="90000"/>
              </a:lnSpc>
              <a:spcAft>
                <a:spcPts val="0"/>
              </a:spcAft>
              <a:buFont typeface="Wingdings" pitchFamily="2" charset="2"/>
              <a:buNone/>
              <a:defRPr/>
            </a:pPr>
            <a:endParaRPr lang="fr-FR" sz="2400" dirty="0" smtClean="0"/>
          </a:p>
        </p:txBody>
      </p:sp>
      <p:sp>
        <p:nvSpPr>
          <p:cNvPr id="4" name="Espace réservé du numéro de diapositive 3"/>
          <p:cNvSpPr>
            <a:spLocks noGrp="1"/>
          </p:cNvSpPr>
          <p:nvPr>
            <p:ph type="sldNum" sz="quarter" idx="12"/>
          </p:nvPr>
        </p:nvSpPr>
        <p:spPr/>
        <p:txBody>
          <a:bodyPr/>
          <a:lstStyle/>
          <a:p>
            <a:pPr>
              <a:defRPr/>
            </a:pPr>
            <a:fld id="{BF75F506-0D46-4657-AE21-7D6A950C5764}" type="slidenum">
              <a:rPr lang="fr-FR" smtClean="0"/>
              <a:pPr>
                <a:defRPr/>
              </a:pPr>
              <a:t>280</a:t>
            </a:fld>
            <a:endParaRPr lang="fr-FR"/>
          </a:p>
        </p:txBody>
      </p:sp>
    </p:spTree>
  </p:cSld>
  <p:clrMapOvr>
    <a:masterClrMapping/>
  </p:clrMapOvr>
  <p:transition>
    <p:cut/>
  </p:transition>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a:xfrm>
            <a:off x="0" y="0"/>
            <a:ext cx="8897938" cy="692150"/>
          </a:xfrm>
          <a:noFill/>
        </p:spPr>
        <p:txBody>
          <a:bodyPr/>
          <a:lstStyle/>
          <a:p>
            <a:pPr eaLnBrk="1" hangingPunct="1"/>
            <a:r>
              <a:rPr lang="fr-FR" smtClean="0">
                <a:solidFill>
                  <a:schemeClr val="bg1"/>
                </a:solidFill>
                <a:cs typeface="Arial" pitchFamily="34" charset="0"/>
              </a:rPr>
              <a:t>Les raisons des attitudes du public</a:t>
            </a:r>
            <a:endParaRPr lang="fr-FR" smtClean="0">
              <a:solidFill>
                <a:schemeClr val="bg1"/>
              </a:solidFill>
            </a:endParaRPr>
          </a:p>
        </p:txBody>
      </p:sp>
      <p:sp>
        <p:nvSpPr>
          <p:cNvPr id="240643" name="Rectangle 3"/>
          <p:cNvSpPr>
            <a:spLocks noGrp="1" noChangeArrowheads="1"/>
          </p:cNvSpPr>
          <p:nvPr>
            <p:ph sz="quarter" idx="1"/>
          </p:nvPr>
        </p:nvSpPr>
        <p:spPr>
          <a:xfrm>
            <a:off x="228600" y="1295400"/>
            <a:ext cx="8915400" cy="4114800"/>
          </a:xfrm>
        </p:spPr>
        <p:txBody>
          <a:bodyPr>
            <a:normAutofit fontScale="92500" lnSpcReduction="20000"/>
          </a:bodyPr>
          <a:lstStyle/>
          <a:p>
            <a:pPr marL="274320" indent="-274320" eaLnBrk="1" fontAlgn="auto" hangingPunct="1">
              <a:lnSpc>
                <a:spcPct val="90000"/>
              </a:lnSpc>
              <a:spcAft>
                <a:spcPts val="0"/>
              </a:spcAft>
              <a:buFont typeface="Wingdings" pitchFamily="2" charset="2"/>
              <a:buNone/>
              <a:defRPr/>
            </a:pPr>
            <a:r>
              <a:rPr lang="fr-FR" sz="2400" smtClean="0">
                <a:solidFill>
                  <a:schemeClr val="tx2"/>
                </a:solidFill>
              </a:rPr>
              <a:t>Montée des incertitudes </a:t>
            </a:r>
          </a:p>
          <a:p>
            <a:pPr marL="274320" indent="-274320" eaLnBrk="1" fontAlgn="auto" hangingPunct="1">
              <a:lnSpc>
                <a:spcPct val="90000"/>
              </a:lnSpc>
              <a:spcAft>
                <a:spcPts val="0"/>
              </a:spcAft>
              <a:buFont typeface="Wingdings" pitchFamily="2" charset="2"/>
              <a:buNone/>
              <a:defRPr/>
            </a:pPr>
            <a:r>
              <a:rPr lang="fr-FR" sz="1800" smtClean="0"/>
              <a:t>Plus de contrôles mais monde plus complexe</a:t>
            </a:r>
          </a:p>
          <a:p>
            <a:pPr marL="274320" indent="-274320" eaLnBrk="1" fontAlgn="auto" hangingPunct="1">
              <a:lnSpc>
                <a:spcPct val="90000"/>
              </a:lnSpc>
              <a:spcAft>
                <a:spcPts val="0"/>
              </a:spcAft>
              <a:buFont typeface="Wingdings" pitchFamily="2" charset="2"/>
              <a:buNone/>
              <a:defRPr/>
            </a:pPr>
            <a:r>
              <a:rPr lang="fr-FR" sz="1800" smtClean="0"/>
              <a:t>Ex: intoxications alimentaires</a:t>
            </a:r>
            <a:br>
              <a:rPr lang="fr-FR" sz="1800" smtClean="0"/>
            </a:br>
            <a:endParaRPr lang="fr-FR" sz="1800" smtClean="0"/>
          </a:p>
          <a:p>
            <a:pPr marL="274320" indent="-274320" eaLnBrk="1" fontAlgn="auto" hangingPunct="1">
              <a:lnSpc>
                <a:spcPct val="90000"/>
              </a:lnSpc>
              <a:spcAft>
                <a:spcPts val="0"/>
              </a:spcAft>
              <a:buFont typeface="Wingdings" pitchFamily="2" charset="2"/>
              <a:buNone/>
              <a:defRPr/>
            </a:pPr>
            <a:r>
              <a:rPr lang="fr-FR" sz="2400" smtClean="0">
                <a:solidFill>
                  <a:schemeClr val="tx2"/>
                </a:solidFill>
              </a:rPr>
              <a:t>Les limites de la science</a:t>
            </a:r>
          </a:p>
          <a:p>
            <a:pPr marL="274320" indent="-274320" eaLnBrk="1" fontAlgn="auto" hangingPunct="1">
              <a:lnSpc>
                <a:spcPct val="90000"/>
              </a:lnSpc>
              <a:spcAft>
                <a:spcPts val="0"/>
              </a:spcAft>
              <a:buFont typeface="Wingdings" pitchFamily="2" charset="2"/>
              <a:buNone/>
              <a:defRPr/>
            </a:pPr>
            <a:r>
              <a:rPr lang="fr-FR" sz="1800" smtClean="0"/>
              <a:t>Les controverses sur l’ESB</a:t>
            </a:r>
          </a:p>
          <a:p>
            <a:pPr marL="274320" indent="-274320" eaLnBrk="1" fontAlgn="auto" hangingPunct="1">
              <a:lnSpc>
                <a:spcPct val="90000"/>
              </a:lnSpc>
              <a:spcAft>
                <a:spcPts val="0"/>
              </a:spcAft>
              <a:buFont typeface="Wingdings" pitchFamily="2" charset="2"/>
              <a:buNone/>
              <a:defRPr/>
            </a:pPr>
            <a:endParaRPr lang="fr-FR" sz="1800" smtClean="0"/>
          </a:p>
          <a:p>
            <a:pPr marL="274320" indent="-274320" eaLnBrk="1" fontAlgn="auto" hangingPunct="1">
              <a:lnSpc>
                <a:spcPct val="90000"/>
              </a:lnSpc>
              <a:spcAft>
                <a:spcPts val="0"/>
              </a:spcAft>
              <a:buFont typeface="Wingdings" pitchFamily="2" charset="2"/>
              <a:buNone/>
              <a:defRPr/>
            </a:pPr>
            <a:r>
              <a:rPr lang="fr-FR" sz="2400" smtClean="0">
                <a:solidFill>
                  <a:schemeClr val="tx2"/>
                </a:solidFill>
              </a:rPr>
              <a:t>Amplification des attitudes anti-mondialisation  </a:t>
            </a:r>
          </a:p>
          <a:p>
            <a:pPr marL="274320" indent="-274320" eaLnBrk="1" fontAlgn="auto" hangingPunct="1">
              <a:lnSpc>
                <a:spcPct val="90000"/>
              </a:lnSpc>
              <a:spcAft>
                <a:spcPts val="0"/>
              </a:spcAft>
              <a:buFont typeface="Wingdings" pitchFamily="2" charset="2"/>
              <a:buNone/>
              <a:defRPr/>
            </a:pPr>
            <a:r>
              <a:rPr lang="fr-FR" sz="1800" smtClean="0"/>
              <a:t>Fin de la paysannerie européenne</a:t>
            </a:r>
          </a:p>
          <a:p>
            <a:pPr marL="274320" indent="-274320" eaLnBrk="1" fontAlgn="auto" hangingPunct="1">
              <a:lnSpc>
                <a:spcPct val="90000"/>
              </a:lnSpc>
              <a:spcAft>
                <a:spcPts val="0"/>
              </a:spcAft>
              <a:buFont typeface="Wingdings" pitchFamily="2" charset="2"/>
              <a:buNone/>
              <a:defRPr/>
            </a:pPr>
            <a:endParaRPr lang="fr-FR" sz="1800" smtClean="0"/>
          </a:p>
          <a:p>
            <a:pPr marL="274320" indent="-274320" eaLnBrk="1" fontAlgn="auto" hangingPunct="1">
              <a:lnSpc>
                <a:spcPct val="90000"/>
              </a:lnSpc>
              <a:spcAft>
                <a:spcPts val="0"/>
              </a:spcAft>
              <a:buFont typeface="Wingdings" pitchFamily="2" charset="2"/>
              <a:buNone/>
              <a:defRPr/>
            </a:pPr>
            <a:r>
              <a:rPr lang="fr-FR" sz="2400" smtClean="0">
                <a:solidFill>
                  <a:schemeClr val="tx2"/>
                </a:solidFill>
              </a:rPr>
              <a:t>Absence de responsabilités claires </a:t>
            </a:r>
          </a:p>
          <a:p>
            <a:pPr marL="274320" indent="-274320" eaLnBrk="1" fontAlgn="auto" hangingPunct="1">
              <a:lnSpc>
                <a:spcPct val="90000"/>
              </a:lnSpc>
              <a:spcAft>
                <a:spcPts val="0"/>
              </a:spcAft>
              <a:buFont typeface="Wingdings" pitchFamily="2" charset="2"/>
              <a:buNone/>
              <a:defRPr/>
            </a:pPr>
            <a:r>
              <a:rPr lang="fr-FR" sz="1800" smtClean="0"/>
              <a:t>Ex : crise de la filière bovine</a:t>
            </a:r>
          </a:p>
          <a:p>
            <a:pPr marL="274320" indent="-274320" eaLnBrk="1" fontAlgn="auto" hangingPunct="1">
              <a:lnSpc>
                <a:spcPct val="90000"/>
              </a:lnSpc>
              <a:spcAft>
                <a:spcPts val="0"/>
              </a:spcAft>
              <a:buFont typeface="Wingdings" pitchFamily="2" charset="2"/>
              <a:buNone/>
              <a:defRPr/>
            </a:pPr>
            <a:endParaRPr lang="fr-FR" sz="1800" smtClean="0"/>
          </a:p>
          <a:p>
            <a:pPr marL="274320" indent="-274320" eaLnBrk="1" fontAlgn="auto" hangingPunct="1">
              <a:lnSpc>
                <a:spcPct val="90000"/>
              </a:lnSpc>
              <a:spcAft>
                <a:spcPts val="0"/>
              </a:spcAft>
              <a:buFont typeface="Wingdings" pitchFamily="2" charset="2"/>
              <a:buNone/>
              <a:defRPr/>
            </a:pPr>
            <a:r>
              <a:rPr lang="fr-FR" sz="2400" smtClean="0">
                <a:solidFill>
                  <a:schemeClr val="tx2"/>
                </a:solidFill>
              </a:rPr>
              <a:t>L’impact de la médiatisation </a:t>
            </a:r>
          </a:p>
          <a:p>
            <a:pPr marL="274320" indent="-274320" eaLnBrk="1" fontAlgn="auto" hangingPunct="1">
              <a:lnSpc>
                <a:spcPct val="90000"/>
              </a:lnSpc>
              <a:spcAft>
                <a:spcPts val="0"/>
              </a:spcAft>
              <a:buFont typeface="Wingdings" pitchFamily="2" charset="2"/>
              <a:buNone/>
              <a:defRPr/>
            </a:pPr>
            <a:r>
              <a:rPr lang="fr-FR" sz="1800" smtClean="0"/>
              <a:t>Le poids des mots, choc…</a:t>
            </a:r>
            <a:endParaRPr lang="fr-FR" sz="2400" smtClean="0"/>
          </a:p>
        </p:txBody>
      </p:sp>
      <p:sp>
        <p:nvSpPr>
          <p:cNvPr id="4" name="Espace réservé du numéro de diapositive 3"/>
          <p:cNvSpPr>
            <a:spLocks noGrp="1"/>
          </p:cNvSpPr>
          <p:nvPr>
            <p:ph type="sldNum" sz="quarter" idx="12"/>
          </p:nvPr>
        </p:nvSpPr>
        <p:spPr/>
        <p:txBody>
          <a:bodyPr/>
          <a:lstStyle/>
          <a:p>
            <a:pPr>
              <a:defRPr/>
            </a:pPr>
            <a:fld id="{BF75F506-0D46-4657-AE21-7D6A950C5764}" type="slidenum">
              <a:rPr lang="fr-FR" smtClean="0"/>
              <a:pPr>
                <a:defRPr/>
              </a:pPr>
              <a:t>281</a:t>
            </a:fld>
            <a:endParaRPr lang="fr-FR"/>
          </a:p>
        </p:txBody>
      </p:sp>
    </p:spTree>
  </p:cSld>
  <p:clrMapOvr>
    <a:masterClrMapping/>
  </p:clrMapOvr>
  <p:transition>
    <p:cut/>
  </p:transition>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0" y="0"/>
            <a:ext cx="8897938" cy="620713"/>
          </a:xfrm>
          <a:noFill/>
        </p:spPr>
        <p:txBody>
          <a:bodyPr/>
          <a:lstStyle/>
          <a:p>
            <a:pPr eaLnBrk="1" hangingPunct="1"/>
            <a:r>
              <a:rPr lang="fr-FR" smtClean="0">
                <a:solidFill>
                  <a:schemeClr val="bg1"/>
                </a:solidFill>
                <a:cs typeface="Arial" pitchFamily="34" charset="0"/>
              </a:rPr>
              <a:t>Le traitement médiatique de la crise</a:t>
            </a:r>
            <a:endParaRPr lang="fr-FR" smtClean="0">
              <a:solidFill>
                <a:schemeClr val="bg1"/>
              </a:solidFill>
            </a:endParaRPr>
          </a:p>
        </p:txBody>
      </p:sp>
      <p:sp>
        <p:nvSpPr>
          <p:cNvPr id="241667" name="Rectangle 3"/>
          <p:cNvSpPr>
            <a:spLocks noGrp="1" noChangeArrowheads="1"/>
          </p:cNvSpPr>
          <p:nvPr>
            <p:ph sz="quarter" idx="1"/>
          </p:nvPr>
        </p:nvSpPr>
        <p:spPr>
          <a:xfrm>
            <a:off x="1258888" y="1557338"/>
            <a:ext cx="6985000" cy="4114800"/>
          </a:xfrm>
        </p:spPr>
        <p:txBody>
          <a:bodyPr>
            <a:normAutofit fontScale="92500" lnSpcReduction="20000"/>
          </a:bodyPr>
          <a:lstStyle/>
          <a:p>
            <a:pPr marL="274320" indent="-274320" eaLnBrk="1" fontAlgn="auto" hangingPunct="1">
              <a:lnSpc>
                <a:spcPct val="90000"/>
              </a:lnSpc>
              <a:spcAft>
                <a:spcPts val="0"/>
              </a:spcAft>
              <a:buFont typeface="Wingdings" pitchFamily="2" charset="2"/>
              <a:buNone/>
              <a:defRPr/>
            </a:pPr>
            <a:r>
              <a:rPr lang="fr-FR" sz="2400" dirty="0" smtClean="0">
                <a:solidFill>
                  <a:schemeClr val="tx2"/>
                </a:solidFill>
              </a:rPr>
              <a:t>Rapidité</a:t>
            </a:r>
          </a:p>
          <a:p>
            <a:pPr marL="274320" indent="-274320" eaLnBrk="1" fontAlgn="auto" hangingPunct="1">
              <a:lnSpc>
                <a:spcPct val="90000"/>
              </a:lnSpc>
              <a:spcAft>
                <a:spcPts val="0"/>
              </a:spcAft>
              <a:buFont typeface="Wingdings" pitchFamily="2" charset="2"/>
              <a:buNone/>
              <a:defRPr/>
            </a:pPr>
            <a:r>
              <a:rPr lang="fr-FR" sz="1800" dirty="0" smtClean="0"/>
              <a:t>Accélération Radios et Internet et Télés : 11 Septembre</a:t>
            </a:r>
          </a:p>
          <a:p>
            <a:pPr marL="274320" indent="-274320" eaLnBrk="1" fontAlgn="auto" hangingPunct="1">
              <a:lnSpc>
                <a:spcPct val="90000"/>
              </a:lnSpc>
              <a:spcAft>
                <a:spcPts val="0"/>
              </a:spcAft>
              <a:buFont typeface="Wingdings" pitchFamily="2" charset="2"/>
              <a:buNone/>
              <a:defRPr/>
            </a:pPr>
            <a:endParaRPr lang="fr-FR" sz="1800" dirty="0" smtClean="0"/>
          </a:p>
          <a:p>
            <a:pPr marL="274320" indent="-274320" eaLnBrk="1" fontAlgn="auto" hangingPunct="1">
              <a:lnSpc>
                <a:spcPct val="90000"/>
              </a:lnSpc>
              <a:spcAft>
                <a:spcPts val="0"/>
              </a:spcAft>
              <a:buFont typeface="Wingdings" pitchFamily="2" charset="2"/>
              <a:buNone/>
              <a:defRPr/>
            </a:pPr>
            <a:r>
              <a:rPr lang="fr-FR" sz="2400" dirty="0" smtClean="0">
                <a:solidFill>
                  <a:schemeClr val="tx2"/>
                </a:solidFill>
              </a:rPr>
              <a:t>Personnalisation </a:t>
            </a:r>
          </a:p>
          <a:p>
            <a:pPr marL="274320" indent="-274320" eaLnBrk="1" fontAlgn="auto" hangingPunct="1">
              <a:lnSpc>
                <a:spcPct val="90000"/>
              </a:lnSpc>
              <a:spcAft>
                <a:spcPts val="0"/>
              </a:spcAft>
              <a:buFont typeface="Wingdings" pitchFamily="2" charset="2"/>
              <a:buNone/>
              <a:defRPr/>
            </a:pPr>
            <a:r>
              <a:rPr lang="fr-FR" sz="1800" dirty="0" smtClean="0"/>
              <a:t>Elf -&gt; Dumas,  OM VA -&gt; Tapie, MNEF -&gt; Strauss Kahn</a:t>
            </a:r>
          </a:p>
          <a:p>
            <a:pPr marL="274320" indent="-274320" eaLnBrk="1" fontAlgn="auto" hangingPunct="1">
              <a:lnSpc>
                <a:spcPct val="90000"/>
              </a:lnSpc>
              <a:spcAft>
                <a:spcPts val="0"/>
              </a:spcAft>
              <a:buFont typeface="Wingdings" pitchFamily="2" charset="2"/>
              <a:buNone/>
              <a:defRPr/>
            </a:pPr>
            <a:endParaRPr lang="fr-FR" sz="1800" dirty="0" smtClean="0"/>
          </a:p>
          <a:p>
            <a:pPr marL="274320" indent="-274320" eaLnBrk="1" fontAlgn="auto" hangingPunct="1">
              <a:lnSpc>
                <a:spcPct val="90000"/>
              </a:lnSpc>
              <a:spcAft>
                <a:spcPts val="0"/>
              </a:spcAft>
              <a:buFont typeface="Wingdings" pitchFamily="2" charset="2"/>
              <a:buNone/>
              <a:defRPr/>
            </a:pPr>
            <a:r>
              <a:rPr lang="fr-FR" sz="2400" dirty="0" smtClean="0">
                <a:solidFill>
                  <a:schemeClr val="tx2"/>
                </a:solidFill>
              </a:rPr>
              <a:t>Alarmisme  </a:t>
            </a:r>
          </a:p>
          <a:p>
            <a:pPr marL="274320" indent="-274320" eaLnBrk="1" fontAlgn="auto" hangingPunct="1">
              <a:lnSpc>
                <a:spcPct val="90000"/>
              </a:lnSpc>
              <a:spcAft>
                <a:spcPts val="0"/>
              </a:spcAft>
              <a:buFont typeface="Wingdings" pitchFamily="2" charset="2"/>
              <a:buNone/>
              <a:defRPr/>
            </a:pPr>
            <a:r>
              <a:rPr lang="fr-FR" sz="1800" dirty="0" smtClean="0"/>
              <a:t>Grandissement épique des médias </a:t>
            </a:r>
            <a:r>
              <a:rPr lang="fr-FR" sz="1800" dirty="0" err="1" smtClean="0"/>
              <a:t>Three</a:t>
            </a:r>
            <a:r>
              <a:rPr lang="fr-FR" sz="1800" dirty="0" smtClean="0"/>
              <a:t> Mile Island</a:t>
            </a:r>
          </a:p>
          <a:p>
            <a:pPr marL="274320" indent="-274320" eaLnBrk="1" fontAlgn="auto" hangingPunct="1">
              <a:lnSpc>
                <a:spcPct val="90000"/>
              </a:lnSpc>
              <a:spcAft>
                <a:spcPts val="0"/>
              </a:spcAft>
              <a:buFont typeface="Wingdings" pitchFamily="2" charset="2"/>
              <a:buNone/>
              <a:defRPr/>
            </a:pPr>
            <a:r>
              <a:rPr lang="fr-FR" sz="1800" dirty="0" smtClean="0"/>
              <a:t>Procédure d’approches Nice Côte d’Azur</a:t>
            </a:r>
            <a:br>
              <a:rPr lang="fr-FR" sz="1800" dirty="0" smtClean="0"/>
            </a:br>
            <a:endParaRPr lang="fr-FR" sz="1800" dirty="0" smtClean="0"/>
          </a:p>
          <a:p>
            <a:pPr marL="274320" indent="-274320" eaLnBrk="1" fontAlgn="auto" hangingPunct="1">
              <a:lnSpc>
                <a:spcPct val="90000"/>
              </a:lnSpc>
              <a:spcAft>
                <a:spcPts val="0"/>
              </a:spcAft>
              <a:buFont typeface="Wingdings" pitchFamily="2" charset="2"/>
              <a:buNone/>
              <a:defRPr/>
            </a:pPr>
            <a:endParaRPr lang="fr-FR" sz="1800" dirty="0" smtClean="0"/>
          </a:p>
          <a:p>
            <a:pPr marL="274320" indent="-274320" eaLnBrk="1" fontAlgn="auto" hangingPunct="1">
              <a:lnSpc>
                <a:spcPct val="90000"/>
              </a:lnSpc>
              <a:spcAft>
                <a:spcPts val="0"/>
              </a:spcAft>
              <a:buFont typeface="Wingdings" pitchFamily="2" charset="2"/>
              <a:buNone/>
              <a:defRPr/>
            </a:pPr>
            <a:r>
              <a:rPr lang="fr-FR" sz="2400" dirty="0" smtClean="0">
                <a:solidFill>
                  <a:schemeClr val="tx2"/>
                </a:solidFill>
              </a:rPr>
              <a:t>Simplification </a:t>
            </a:r>
          </a:p>
          <a:p>
            <a:pPr marL="274320" indent="-274320" eaLnBrk="1" fontAlgn="auto" hangingPunct="1">
              <a:lnSpc>
                <a:spcPct val="90000"/>
              </a:lnSpc>
              <a:spcAft>
                <a:spcPts val="0"/>
              </a:spcAft>
              <a:buFont typeface="Wingdings" pitchFamily="2" charset="2"/>
              <a:buNone/>
              <a:defRPr/>
            </a:pPr>
            <a:r>
              <a:rPr lang="fr-FR" sz="1800" dirty="0" smtClean="0"/>
              <a:t>Rejet des controverse scientifiques ( ESB)</a:t>
            </a:r>
          </a:p>
          <a:p>
            <a:pPr marL="274320" indent="-274320" eaLnBrk="1" fontAlgn="auto" hangingPunct="1">
              <a:lnSpc>
                <a:spcPct val="90000"/>
              </a:lnSpc>
              <a:spcAft>
                <a:spcPts val="0"/>
              </a:spcAft>
              <a:buFont typeface="Wingdings" pitchFamily="2" charset="2"/>
              <a:buNone/>
              <a:defRPr/>
            </a:pPr>
            <a:endParaRPr lang="fr-FR" sz="1800" dirty="0" smtClean="0"/>
          </a:p>
          <a:p>
            <a:pPr marL="274320" indent="-274320" eaLnBrk="1" fontAlgn="auto" hangingPunct="1">
              <a:lnSpc>
                <a:spcPct val="90000"/>
              </a:lnSpc>
              <a:spcAft>
                <a:spcPts val="0"/>
              </a:spcAft>
              <a:buFont typeface="Wingdings" pitchFamily="2" charset="2"/>
              <a:buNone/>
              <a:defRPr/>
            </a:pPr>
            <a:r>
              <a:rPr lang="fr-FR" sz="2400" dirty="0" smtClean="0">
                <a:solidFill>
                  <a:schemeClr val="tx2"/>
                </a:solidFill>
              </a:rPr>
              <a:t>Internationalisation</a:t>
            </a:r>
          </a:p>
          <a:p>
            <a:pPr marL="274320" indent="-274320" eaLnBrk="1" fontAlgn="auto" hangingPunct="1">
              <a:lnSpc>
                <a:spcPct val="90000"/>
              </a:lnSpc>
              <a:spcAft>
                <a:spcPts val="0"/>
              </a:spcAft>
              <a:buFont typeface="Wingdings" pitchFamily="2" charset="2"/>
              <a:buNone/>
              <a:defRPr/>
            </a:pPr>
            <a:r>
              <a:rPr lang="fr-FR" sz="1800" dirty="0" smtClean="0"/>
              <a:t>Crises alimentaire sur des marques connues ( Coca Cola)</a:t>
            </a:r>
          </a:p>
        </p:txBody>
      </p:sp>
      <p:sp>
        <p:nvSpPr>
          <p:cNvPr id="4" name="Espace réservé du numéro de diapositive 3"/>
          <p:cNvSpPr>
            <a:spLocks noGrp="1"/>
          </p:cNvSpPr>
          <p:nvPr>
            <p:ph type="sldNum" sz="quarter" idx="12"/>
          </p:nvPr>
        </p:nvSpPr>
        <p:spPr/>
        <p:txBody>
          <a:bodyPr/>
          <a:lstStyle/>
          <a:p>
            <a:pPr>
              <a:defRPr/>
            </a:pPr>
            <a:fld id="{BF75F506-0D46-4657-AE21-7D6A950C5764}" type="slidenum">
              <a:rPr lang="fr-FR" smtClean="0"/>
              <a:pPr>
                <a:defRPr/>
              </a:pPr>
              <a:t>282</a:t>
            </a:fld>
            <a:endParaRPr lang="fr-FR"/>
          </a:p>
        </p:txBody>
      </p:sp>
    </p:spTree>
  </p:cSld>
  <p:clrMapOvr>
    <a:masterClrMapping/>
  </p:clrMapOvr>
  <p:transition>
    <p:cut/>
  </p:transition>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4979" name="Rectangle 2"/>
          <p:cNvSpPr>
            <a:spLocks noGrp="1" noChangeArrowheads="1"/>
          </p:cNvSpPr>
          <p:nvPr>
            <p:ph type="title"/>
          </p:nvPr>
        </p:nvSpPr>
        <p:spPr>
          <a:xfrm>
            <a:off x="468313" y="0"/>
            <a:ext cx="8288337" cy="554038"/>
          </a:xfrm>
        </p:spPr>
        <p:txBody>
          <a:bodyPr/>
          <a:lstStyle/>
          <a:p>
            <a:pPr eaLnBrk="1" hangingPunct="1">
              <a:defRPr/>
            </a:pPr>
            <a:r>
              <a:rPr lang="fr-FR" dirty="0" smtClean="0">
                <a:solidFill>
                  <a:schemeClr val="bg1"/>
                </a:solidFill>
                <a:latin typeface="+mn-lt"/>
                <a:cs typeface="Arial" pitchFamily="34" charset="0"/>
              </a:rPr>
              <a:t>Déroulement de la crise et éclairage médias</a:t>
            </a:r>
            <a:endParaRPr lang="fr-FR" dirty="0" smtClean="0">
              <a:solidFill>
                <a:schemeClr val="bg1"/>
              </a:solidFill>
              <a:latin typeface="+mn-lt"/>
            </a:endParaRPr>
          </a:p>
        </p:txBody>
      </p:sp>
      <p:sp>
        <p:nvSpPr>
          <p:cNvPr id="282627" name="Rectangle 7"/>
          <p:cNvSpPr>
            <a:spLocks noChangeArrowheads="1"/>
          </p:cNvSpPr>
          <p:nvPr/>
        </p:nvSpPr>
        <p:spPr bwMode="auto">
          <a:xfrm>
            <a:off x="827088" y="981075"/>
            <a:ext cx="7391400" cy="4191000"/>
          </a:xfrm>
          <a:prstGeom prst="rect">
            <a:avLst/>
          </a:prstGeom>
          <a:noFill/>
          <a:ln w="9525">
            <a:noFill/>
            <a:miter lim="800000"/>
            <a:headEnd/>
            <a:tailEnd/>
          </a:ln>
        </p:spPr>
        <p:txBody>
          <a:bodyPr lIns="92075" tIns="46038" rIns="92075" bIns="46038"/>
          <a:lstStyle/>
          <a:p>
            <a:pPr marL="342900" indent="-342900" algn="l">
              <a:spcBef>
                <a:spcPct val="20000"/>
              </a:spcBef>
              <a:buClr>
                <a:schemeClr val="hlink"/>
              </a:buClr>
              <a:buSzPct val="60000"/>
              <a:buFont typeface="Wingdings" pitchFamily="2" charset="2"/>
              <a:buChar char="n"/>
            </a:pPr>
            <a:r>
              <a:rPr lang="fr-FR" b="0">
                <a:latin typeface="Arial" pitchFamily="34" charset="0"/>
              </a:rPr>
              <a:t>Phase préliminaire</a:t>
            </a:r>
            <a:br>
              <a:rPr lang="fr-FR" b="0">
                <a:latin typeface="Arial" pitchFamily="34" charset="0"/>
              </a:rPr>
            </a:br>
            <a:r>
              <a:rPr lang="fr-FR" sz="2000" b="0">
                <a:latin typeface="Arial" pitchFamily="34" charset="0"/>
              </a:rPr>
              <a:t>première info, scoop journaliste</a:t>
            </a:r>
          </a:p>
          <a:p>
            <a:pPr marL="342900" indent="-342900" algn="l">
              <a:spcBef>
                <a:spcPct val="20000"/>
              </a:spcBef>
              <a:buClr>
                <a:schemeClr val="hlink"/>
              </a:buClr>
              <a:buSzPct val="60000"/>
              <a:buFont typeface="Wingdings" pitchFamily="2" charset="2"/>
              <a:buChar char="n"/>
            </a:pPr>
            <a:r>
              <a:rPr lang="fr-FR" b="0">
                <a:latin typeface="Arial" pitchFamily="34" charset="0"/>
              </a:rPr>
              <a:t>Phase aigüe</a:t>
            </a:r>
            <a:br>
              <a:rPr lang="fr-FR" b="0">
                <a:latin typeface="Arial" pitchFamily="34" charset="0"/>
              </a:rPr>
            </a:br>
            <a:r>
              <a:rPr lang="fr-FR" sz="2000" b="0">
                <a:latin typeface="Arial" pitchFamily="34" charset="0"/>
              </a:rPr>
              <a:t>impact maximum dans les médias</a:t>
            </a:r>
          </a:p>
          <a:p>
            <a:pPr marL="342900" indent="-342900" algn="l">
              <a:spcBef>
                <a:spcPct val="20000"/>
              </a:spcBef>
              <a:buClr>
                <a:schemeClr val="hlink"/>
              </a:buClr>
              <a:buSzPct val="60000"/>
              <a:buFont typeface="Wingdings" pitchFamily="2" charset="2"/>
              <a:buChar char="n"/>
            </a:pPr>
            <a:r>
              <a:rPr lang="fr-FR" b="0">
                <a:latin typeface="Arial" pitchFamily="34" charset="0"/>
              </a:rPr>
              <a:t>Phase chronique</a:t>
            </a:r>
            <a:br>
              <a:rPr lang="fr-FR" b="0">
                <a:latin typeface="Arial" pitchFamily="34" charset="0"/>
              </a:rPr>
            </a:br>
            <a:r>
              <a:rPr lang="fr-FR" sz="2000" b="0">
                <a:latin typeface="Arial" pitchFamily="34" charset="0"/>
              </a:rPr>
              <a:t>baisse de l’impact médiatique</a:t>
            </a:r>
            <a:r>
              <a:rPr lang="fr-FR" b="0">
                <a:latin typeface="Arial" pitchFamily="34" charset="0"/>
              </a:rPr>
              <a:t> </a:t>
            </a:r>
          </a:p>
          <a:p>
            <a:pPr marL="342900" indent="-342900" algn="l">
              <a:spcBef>
                <a:spcPct val="20000"/>
              </a:spcBef>
              <a:buClr>
                <a:schemeClr val="hlink"/>
              </a:buClr>
              <a:buSzPct val="60000"/>
              <a:buFont typeface="Wingdings" pitchFamily="2" charset="2"/>
              <a:buChar char="n"/>
            </a:pPr>
            <a:r>
              <a:rPr lang="fr-FR" b="0">
                <a:latin typeface="Arial" pitchFamily="34" charset="0"/>
              </a:rPr>
              <a:t>Phase de cicatrisation</a:t>
            </a:r>
            <a:br>
              <a:rPr lang="fr-FR" b="0">
                <a:latin typeface="Arial" pitchFamily="34" charset="0"/>
              </a:rPr>
            </a:br>
            <a:r>
              <a:rPr lang="fr-FR" sz="2000" b="0">
                <a:latin typeface="Arial" pitchFamily="34" charset="0"/>
              </a:rPr>
              <a:t>présence médias sur anniversaires réference dans autres crises, </a:t>
            </a:r>
          </a:p>
          <a:p>
            <a:pPr marL="342900" indent="-342900" algn="l">
              <a:spcBef>
                <a:spcPct val="20000"/>
              </a:spcBef>
              <a:buClr>
                <a:schemeClr val="hlink"/>
              </a:buClr>
              <a:buSzPct val="60000"/>
              <a:buFont typeface="Wingdings" pitchFamily="2" charset="2"/>
              <a:buChar char="n"/>
            </a:pPr>
            <a:endParaRPr lang="fr-FR" sz="2000" b="0">
              <a:latin typeface="Arial" pitchFamily="34" charset="0"/>
            </a:endParaRPr>
          </a:p>
          <a:p>
            <a:pPr marL="342900" indent="-342900" algn="l">
              <a:spcBef>
                <a:spcPct val="20000"/>
              </a:spcBef>
              <a:buClr>
                <a:schemeClr val="hlink"/>
              </a:buClr>
              <a:buSzPct val="60000"/>
              <a:buFont typeface="Wingdings" pitchFamily="2" charset="2"/>
              <a:buNone/>
            </a:pPr>
            <a:endParaRPr lang="fr-FR" b="0">
              <a:latin typeface="Arial" pitchFamily="34" charset="0"/>
            </a:endParaRPr>
          </a:p>
        </p:txBody>
      </p:sp>
      <p:sp>
        <p:nvSpPr>
          <p:cNvPr id="4" name="Espace réservé du numéro de diapositive 3"/>
          <p:cNvSpPr>
            <a:spLocks noGrp="1"/>
          </p:cNvSpPr>
          <p:nvPr>
            <p:ph type="sldNum" sz="quarter" idx="12"/>
          </p:nvPr>
        </p:nvSpPr>
        <p:spPr/>
        <p:txBody>
          <a:bodyPr/>
          <a:lstStyle/>
          <a:p>
            <a:pPr>
              <a:defRPr/>
            </a:pPr>
            <a:fld id="{BF75F506-0D46-4657-AE21-7D6A950C5764}" type="slidenum">
              <a:rPr lang="fr-FR" smtClean="0"/>
              <a:pPr>
                <a:defRPr/>
              </a:pPr>
              <a:t>283</a:t>
            </a:fld>
            <a:endParaRPr lang="fr-FR"/>
          </a:p>
        </p:txBody>
      </p:sp>
    </p:spTree>
  </p:cSld>
  <p:clrMapOvr>
    <a:masterClrMapping/>
  </p:clrMapOvr>
  <p:transition>
    <p:cut/>
  </p:transition>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a:xfrm>
            <a:off x="539750" y="0"/>
            <a:ext cx="8288338" cy="554038"/>
          </a:xfrm>
        </p:spPr>
        <p:txBody>
          <a:bodyPr>
            <a:normAutofit fontScale="90000"/>
          </a:bodyPr>
          <a:lstStyle/>
          <a:p>
            <a:pPr eaLnBrk="1" fontAlgn="auto" hangingPunct="1">
              <a:spcAft>
                <a:spcPts val="0"/>
              </a:spcAft>
              <a:defRPr/>
            </a:pPr>
            <a:r>
              <a:rPr lang="fr-FR" sz="3200" dirty="0" smtClean="0">
                <a:solidFill>
                  <a:schemeClr val="bg1"/>
                </a:solidFill>
                <a:cs typeface="Arial" pitchFamily="34" charset="0"/>
              </a:rPr>
              <a:t>La communication de crise doit être anticipée</a:t>
            </a:r>
            <a:r>
              <a:rPr lang="fr-FR" sz="3200" dirty="0" smtClean="0">
                <a:solidFill>
                  <a:schemeClr val="bg1"/>
                </a:solidFill>
              </a:rPr>
              <a:t> </a:t>
            </a:r>
          </a:p>
        </p:txBody>
      </p:sp>
      <p:sp>
        <p:nvSpPr>
          <p:cNvPr id="283651" name="Rectangle 3"/>
          <p:cNvSpPr>
            <a:spLocks noGrp="1" noChangeArrowheads="1"/>
          </p:cNvSpPr>
          <p:nvPr>
            <p:ph sz="quarter" idx="1"/>
          </p:nvPr>
        </p:nvSpPr>
        <p:spPr>
          <a:xfrm>
            <a:off x="762000" y="1981200"/>
            <a:ext cx="8153400" cy="4114800"/>
          </a:xfrm>
        </p:spPr>
        <p:txBody>
          <a:bodyPr/>
          <a:lstStyle/>
          <a:p>
            <a:pPr eaLnBrk="1" hangingPunct="1">
              <a:lnSpc>
                <a:spcPct val="90000"/>
              </a:lnSpc>
            </a:pPr>
            <a:r>
              <a:rPr lang="fr-FR" smtClean="0">
                <a:cs typeface="Arial" pitchFamily="34" charset="0"/>
              </a:rPr>
              <a:t>Procédures</a:t>
            </a:r>
            <a:br>
              <a:rPr lang="fr-FR" smtClean="0">
                <a:cs typeface="Arial" pitchFamily="34" charset="0"/>
              </a:rPr>
            </a:br>
            <a:r>
              <a:rPr lang="fr-FR" smtClean="0">
                <a:cs typeface="Arial" pitchFamily="34" charset="0"/>
              </a:rPr>
              <a:t> </a:t>
            </a:r>
            <a:endParaRPr lang="fr-FR" smtClean="0">
              <a:cs typeface="Times New Roman" pitchFamily="18" charset="0"/>
            </a:endParaRPr>
          </a:p>
          <a:p>
            <a:pPr eaLnBrk="1" hangingPunct="1">
              <a:lnSpc>
                <a:spcPct val="90000"/>
              </a:lnSpc>
            </a:pPr>
            <a:r>
              <a:rPr lang="fr-FR" smtClean="0">
                <a:cs typeface="Arial" pitchFamily="34" charset="0"/>
              </a:rPr>
              <a:t>Définition des rôles</a:t>
            </a:r>
            <a:br>
              <a:rPr lang="fr-FR" smtClean="0">
                <a:cs typeface="Arial" pitchFamily="34" charset="0"/>
              </a:rPr>
            </a:br>
            <a:r>
              <a:rPr lang="fr-FR" smtClean="0">
                <a:cs typeface="Arial" pitchFamily="34" charset="0"/>
              </a:rPr>
              <a:t> </a:t>
            </a:r>
            <a:endParaRPr lang="fr-FR" smtClean="0">
              <a:cs typeface="Times New Roman" pitchFamily="18" charset="0"/>
            </a:endParaRPr>
          </a:p>
          <a:p>
            <a:pPr eaLnBrk="1" hangingPunct="1">
              <a:lnSpc>
                <a:spcPct val="90000"/>
              </a:lnSpc>
            </a:pPr>
            <a:r>
              <a:rPr lang="fr-FR" smtClean="0">
                <a:cs typeface="Arial" pitchFamily="34" charset="0"/>
              </a:rPr>
              <a:t>Mise en place préalable des outils </a:t>
            </a:r>
            <a:br>
              <a:rPr lang="fr-FR" smtClean="0">
                <a:cs typeface="Arial" pitchFamily="34" charset="0"/>
              </a:rPr>
            </a:br>
            <a:endParaRPr lang="fr-FR" smtClean="0">
              <a:cs typeface="Times New Roman" pitchFamily="18" charset="0"/>
            </a:endParaRPr>
          </a:p>
          <a:p>
            <a:pPr lvl="1" eaLnBrk="1" hangingPunct="1">
              <a:lnSpc>
                <a:spcPct val="90000"/>
              </a:lnSpc>
            </a:pPr>
            <a:r>
              <a:rPr lang="fr-FR" sz="2000" smtClean="0">
                <a:cs typeface="Arial" pitchFamily="34" charset="0"/>
              </a:rPr>
              <a:t>outils internes</a:t>
            </a:r>
            <a:endParaRPr lang="fr-FR" sz="2000" smtClean="0">
              <a:cs typeface="Times New Roman" pitchFamily="18" charset="0"/>
            </a:endParaRPr>
          </a:p>
          <a:p>
            <a:pPr lvl="1" eaLnBrk="1" hangingPunct="1">
              <a:lnSpc>
                <a:spcPct val="90000"/>
              </a:lnSpc>
            </a:pPr>
            <a:r>
              <a:rPr lang="fr-FR" sz="2000" smtClean="0">
                <a:cs typeface="Arial" pitchFamily="34" charset="0"/>
              </a:rPr>
              <a:t>gestion de la presse ( salle de presse) </a:t>
            </a:r>
            <a:endParaRPr lang="fr-FR" sz="2000" smtClean="0">
              <a:cs typeface="Times New Roman" pitchFamily="18" charset="0"/>
            </a:endParaRPr>
          </a:p>
          <a:p>
            <a:pPr lvl="1" eaLnBrk="1" hangingPunct="1">
              <a:lnSpc>
                <a:spcPct val="90000"/>
              </a:lnSpc>
            </a:pPr>
            <a:r>
              <a:rPr lang="fr-FR" sz="2000" smtClean="0">
                <a:cs typeface="Arial" pitchFamily="34" charset="0"/>
              </a:rPr>
              <a:t>anticipation des situations dégradées </a:t>
            </a:r>
            <a:endParaRPr lang="fr-FR" sz="2000" smtClean="0">
              <a:cs typeface="Times New Roman" pitchFamily="18" charset="0"/>
            </a:endParaRPr>
          </a:p>
          <a:p>
            <a:pPr lvl="1" eaLnBrk="1" hangingPunct="1">
              <a:lnSpc>
                <a:spcPct val="90000"/>
              </a:lnSpc>
            </a:pPr>
            <a:r>
              <a:rPr lang="fr-FR" sz="2000" smtClean="0">
                <a:cs typeface="Arial" pitchFamily="34" charset="0"/>
              </a:rPr>
              <a:t>synthèse : cellule de crise </a:t>
            </a:r>
            <a:endParaRPr lang="fr-FR" sz="2000" smtClean="0">
              <a:cs typeface="Times New Roman" pitchFamily="18" charset="0"/>
            </a:endParaRPr>
          </a:p>
          <a:p>
            <a:pPr eaLnBrk="1" hangingPunct="1">
              <a:lnSpc>
                <a:spcPct val="90000"/>
              </a:lnSpc>
            </a:pPr>
            <a:endParaRPr lang="fr-FR" sz="2400" smtClean="0"/>
          </a:p>
        </p:txBody>
      </p:sp>
      <p:sp>
        <p:nvSpPr>
          <p:cNvPr id="4" name="Espace réservé du numéro de diapositive 3"/>
          <p:cNvSpPr>
            <a:spLocks noGrp="1"/>
          </p:cNvSpPr>
          <p:nvPr>
            <p:ph type="sldNum" sz="quarter" idx="12"/>
          </p:nvPr>
        </p:nvSpPr>
        <p:spPr/>
        <p:txBody>
          <a:bodyPr/>
          <a:lstStyle/>
          <a:p>
            <a:pPr>
              <a:defRPr/>
            </a:pPr>
            <a:fld id="{BF75F506-0D46-4657-AE21-7D6A950C5764}" type="slidenum">
              <a:rPr lang="fr-FR" smtClean="0"/>
              <a:pPr>
                <a:defRPr/>
              </a:pPr>
              <a:t>284</a:t>
            </a:fld>
            <a:endParaRPr lang="fr-FR"/>
          </a:p>
        </p:txBody>
      </p:sp>
    </p:spTree>
  </p:cSld>
  <p:clrMapOvr>
    <a:masterClrMapping/>
  </p:clrMapOvr>
  <p:transition>
    <p:cut/>
  </p:transition>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684213" y="188913"/>
            <a:ext cx="7907337" cy="457200"/>
          </a:xfrm>
        </p:spPr>
        <p:txBody>
          <a:bodyPr>
            <a:normAutofit fontScale="90000"/>
          </a:bodyPr>
          <a:lstStyle/>
          <a:p>
            <a:pPr eaLnBrk="1" fontAlgn="auto" hangingPunct="1">
              <a:spcAft>
                <a:spcPts val="0"/>
              </a:spcAft>
              <a:defRPr/>
            </a:pPr>
            <a:r>
              <a:rPr lang="fr-FR" dirty="0" smtClean="0">
                <a:solidFill>
                  <a:schemeClr val="bg1"/>
                </a:solidFill>
                <a:cs typeface="Arial" pitchFamily="34" charset="0"/>
              </a:rPr>
              <a:t>Traitement de la communication de crise</a:t>
            </a:r>
            <a:r>
              <a:rPr lang="fr-FR" dirty="0" smtClean="0">
                <a:solidFill>
                  <a:schemeClr val="bg1"/>
                </a:solidFill>
              </a:rPr>
              <a:t> </a:t>
            </a:r>
          </a:p>
        </p:txBody>
      </p:sp>
      <p:sp>
        <p:nvSpPr>
          <p:cNvPr id="284675" name="Rectangle 3"/>
          <p:cNvSpPr>
            <a:spLocks noGrp="1" noChangeArrowheads="1"/>
          </p:cNvSpPr>
          <p:nvPr>
            <p:ph sz="quarter" idx="1"/>
          </p:nvPr>
        </p:nvSpPr>
        <p:spPr>
          <a:xfrm>
            <a:off x="0" y="1295400"/>
            <a:ext cx="9144000" cy="4648200"/>
          </a:xfrm>
        </p:spPr>
        <p:txBody>
          <a:bodyPr/>
          <a:lstStyle/>
          <a:p>
            <a:pPr eaLnBrk="1" hangingPunct="1"/>
            <a:r>
              <a:rPr lang="fr-FR" smtClean="0">
                <a:solidFill>
                  <a:schemeClr val="tx2"/>
                </a:solidFill>
                <a:cs typeface="Arial" pitchFamily="34" charset="0"/>
              </a:rPr>
              <a:t>Définition des rôles</a:t>
            </a:r>
            <a:r>
              <a:rPr lang="fr-FR" smtClean="0">
                <a:cs typeface="Arial" pitchFamily="34" charset="0"/>
              </a:rPr>
              <a:t/>
            </a:r>
            <a:br>
              <a:rPr lang="fr-FR" smtClean="0">
                <a:cs typeface="Arial" pitchFamily="34" charset="0"/>
              </a:rPr>
            </a:br>
            <a:r>
              <a:rPr lang="fr-FR" sz="2000" smtClean="0">
                <a:cs typeface="Arial" pitchFamily="34" charset="0"/>
              </a:rPr>
              <a:t>Rôle du dirigeant</a:t>
            </a:r>
            <a:br>
              <a:rPr lang="fr-FR" sz="2000" smtClean="0">
                <a:cs typeface="Arial" pitchFamily="34" charset="0"/>
              </a:rPr>
            </a:br>
            <a:r>
              <a:rPr lang="fr-FR" sz="2000" smtClean="0">
                <a:cs typeface="Arial" pitchFamily="34" charset="0"/>
              </a:rPr>
              <a:t>Rôle du porte parole (responsable technique)</a:t>
            </a:r>
            <a:br>
              <a:rPr lang="fr-FR" sz="2000" smtClean="0">
                <a:cs typeface="Arial" pitchFamily="34" charset="0"/>
              </a:rPr>
            </a:br>
            <a:r>
              <a:rPr lang="fr-FR" sz="2000" smtClean="0">
                <a:cs typeface="Times New Roman" pitchFamily="18" charset="0"/>
              </a:rPr>
              <a:t>Rôle de la Communication</a:t>
            </a:r>
            <a:r>
              <a:rPr lang="fr-FR" sz="2000" smtClean="0"/>
              <a:t> </a:t>
            </a:r>
            <a:br>
              <a:rPr lang="fr-FR" sz="2000" smtClean="0"/>
            </a:br>
            <a:endParaRPr lang="fr-FR" sz="2000" smtClean="0"/>
          </a:p>
          <a:p>
            <a:pPr eaLnBrk="1" hangingPunct="1"/>
            <a:r>
              <a:rPr lang="fr-FR" smtClean="0">
                <a:solidFill>
                  <a:schemeClr val="tx2"/>
                </a:solidFill>
              </a:rPr>
              <a:t>Utilisation d’Internet</a:t>
            </a:r>
            <a:r>
              <a:rPr lang="fr-FR" smtClean="0"/>
              <a:t/>
            </a:r>
            <a:br>
              <a:rPr lang="fr-FR" smtClean="0"/>
            </a:br>
            <a:r>
              <a:rPr lang="fr-FR" sz="2000" smtClean="0"/>
              <a:t>Source de crises</a:t>
            </a:r>
            <a:br>
              <a:rPr lang="fr-FR" sz="2000" smtClean="0"/>
            </a:br>
            <a:r>
              <a:rPr lang="fr-FR" sz="2000" smtClean="0"/>
              <a:t>	technique  : piratage, virus</a:t>
            </a:r>
            <a:br>
              <a:rPr lang="fr-FR" sz="2000" smtClean="0"/>
            </a:br>
            <a:r>
              <a:rPr lang="fr-FR" sz="2000" smtClean="0"/>
              <a:t>	communicationnel  : 	dark sites </a:t>
            </a:r>
            <a:r>
              <a:rPr lang="fr-FR" sz="1800" smtClean="0"/>
              <a:t>( Coca, MacDo)</a:t>
            </a:r>
            <a:br>
              <a:rPr lang="fr-FR" sz="1800" smtClean="0"/>
            </a:br>
            <a:r>
              <a:rPr lang="fr-FR" sz="2000" smtClean="0"/>
              <a:t>				canulars </a:t>
            </a:r>
            <a:r>
              <a:rPr lang="fr-FR" sz="1800" smtClean="0"/>
              <a:t>(champ Veuve Clicquot, mob  Ericsson)</a:t>
            </a:r>
            <a:br>
              <a:rPr lang="fr-FR" sz="1800" smtClean="0"/>
            </a:br>
            <a:r>
              <a:rPr lang="fr-FR" sz="2000" smtClean="0"/>
              <a:t>Lieu d’amplification des crises</a:t>
            </a:r>
            <a:br>
              <a:rPr lang="fr-FR" sz="2000" smtClean="0"/>
            </a:br>
            <a:r>
              <a:rPr lang="fr-FR" sz="2000" smtClean="0"/>
              <a:t>Internet outil de gestion de la crise</a:t>
            </a:r>
          </a:p>
          <a:p>
            <a:pPr eaLnBrk="1" hangingPunct="1"/>
            <a:endParaRPr lang="fr-FR" sz="2000" smtClean="0"/>
          </a:p>
        </p:txBody>
      </p:sp>
      <p:sp>
        <p:nvSpPr>
          <p:cNvPr id="4" name="Espace réservé du numéro de diapositive 3"/>
          <p:cNvSpPr>
            <a:spLocks noGrp="1"/>
          </p:cNvSpPr>
          <p:nvPr>
            <p:ph type="sldNum" sz="quarter" idx="12"/>
          </p:nvPr>
        </p:nvSpPr>
        <p:spPr/>
        <p:txBody>
          <a:bodyPr/>
          <a:lstStyle/>
          <a:p>
            <a:pPr>
              <a:defRPr/>
            </a:pPr>
            <a:fld id="{BF75F506-0D46-4657-AE21-7D6A950C5764}" type="slidenum">
              <a:rPr lang="fr-FR" smtClean="0"/>
              <a:pPr>
                <a:defRPr/>
              </a:pPr>
              <a:t>285</a:t>
            </a:fld>
            <a:endParaRPr lang="fr-FR"/>
          </a:p>
        </p:txBody>
      </p:sp>
    </p:spTree>
  </p:cSld>
  <p:clrMapOvr>
    <a:masterClrMapping/>
  </p:clrMapOvr>
  <p:transition>
    <p:cut/>
  </p:transition>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a:xfrm>
            <a:off x="1619250" y="0"/>
            <a:ext cx="6096000" cy="647700"/>
          </a:xfrm>
        </p:spPr>
        <p:txBody>
          <a:bodyPr/>
          <a:lstStyle/>
          <a:p>
            <a:pPr eaLnBrk="1" hangingPunct="1"/>
            <a:r>
              <a:rPr lang="fr-FR" sz="3600" smtClean="0">
                <a:solidFill>
                  <a:schemeClr val="bg1"/>
                </a:solidFill>
                <a:cs typeface="Arial" pitchFamily="34" charset="0"/>
              </a:rPr>
              <a:t>Déroulement</a:t>
            </a:r>
            <a:endParaRPr lang="fr-FR" smtClean="0">
              <a:solidFill>
                <a:schemeClr val="bg1"/>
              </a:solidFill>
              <a:latin typeface="Times New Roman" pitchFamily="18" charset="0"/>
              <a:cs typeface="Times New Roman" pitchFamily="18" charset="0"/>
            </a:endParaRPr>
          </a:p>
        </p:txBody>
      </p:sp>
      <p:sp>
        <p:nvSpPr>
          <p:cNvPr id="245763" name="Rectangle 3"/>
          <p:cNvSpPr>
            <a:spLocks noGrp="1" noChangeArrowheads="1"/>
          </p:cNvSpPr>
          <p:nvPr>
            <p:ph sz="quarter" idx="1"/>
          </p:nvPr>
        </p:nvSpPr>
        <p:spPr>
          <a:xfrm>
            <a:off x="1066800" y="1524000"/>
            <a:ext cx="7848600" cy="4114800"/>
          </a:xfrm>
        </p:spPr>
        <p:txBody>
          <a:bodyPr>
            <a:normAutofit fontScale="92500" lnSpcReduction="20000"/>
          </a:bodyPr>
          <a:lstStyle/>
          <a:p>
            <a:pPr marL="274320" indent="-274320" eaLnBrk="1" fontAlgn="auto" hangingPunct="1">
              <a:lnSpc>
                <a:spcPct val="90000"/>
              </a:lnSpc>
              <a:spcAft>
                <a:spcPts val="0"/>
              </a:spcAft>
              <a:buFont typeface="Wingdings" pitchFamily="2" charset="2"/>
              <a:buNone/>
              <a:defRPr/>
            </a:pPr>
            <a:r>
              <a:rPr lang="fr-FR" b="1" smtClean="0">
                <a:cs typeface="Arial" pitchFamily="34" charset="0"/>
              </a:rPr>
              <a:t>Analyse processuelle</a:t>
            </a:r>
          </a:p>
          <a:p>
            <a:pPr marL="274320" indent="-274320" eaLnBrk="1" fontAlgn="auto" hangingPunct="1">
              <a:lnSpc>
                <a:spcPct val="90000"/>
              </a:lnSpc>
              <a:spcAft>
                <a:spcPts val="0"/>
              </a:spcAft>
              <a:buFont typeface="Wingdings 2"/>
              <a:buChar char=""/>
              <a:defRPr/>
            </a:pPr>
            <a:endParaRPr lang="fr-FR" b="1" smtClean="0">
              <a:cs typeface="Arial" pitchFamily="34" charset="0"/>
            </a:endParaRPr>
          </a:p>
          <a:p>
            <a:pPr marL="274320" indent="-274320" eaLnBrk="1" fontAlgn="auto" hangingPunct="1">
              <a:lnSpc>
                <a:spcPct val="90000"/>
              </a:lnSpc>
              <a:spcAft>
                <a:spcPts val="0"/>
              </a:spcAft>
              <a:buFont typeface="Wingdings 2"/>
              <a:buChar char=""/>
              <a:defRPr/>
            </a:pPr>
            <a:r>
              <a:rPr lang="fr-FR" sz="2400" smtClean="0">
                <a:cs typeface="Arial" pitchFamily="34" charset="0"/>
              </a:rPr>
              <a:t>Procédures préalables</a:t>
            </a:r>
            <a:br>
              <a:rPr lang="fr-FR" sz="2400" smtClean="0">
                <a:cs typeface="Arial" pitchFamily="34" charset="0"/>
              </a:rPr>
            </a:br>
            <a:r>
              <a:rPr lang="fr-FR" sz="2400" smtClean="0">
                <a:cs typeface="Arial" pitchFamily="34" charset="0"/>
              </a:rPr>
              <a:t> </a:t>
            </a:r>
            <a:endParaRPr lang="fr-FR" sz="2400" smtClean="0">
              <a:cs typeface="Times New Roman" pitchFamily="18" charset="0"/>
            </a:endParaRPr>
          </a:p>
          <a:p>
            <a:pPr marL="274320" indent="-274320" eaLnBrk="1" fontAlgn="auto" hangingPunct="1">
              <a:lnSpc>
                <a:spcPct val="90000"/>
              </a:lnSpc>
              <a:spcAft>
                <a:spcPts val="0"/>
              </a:spcAft>
              <a:buFont typeface="Wingdings 2"/>
              <a:buChar char=""/>
              <a:defRPr/>
            </a:pPr>
            <a:r>
              <a:rPr lang="fr-FR" sz="2400" smtClean="0">
                <a:cs typeface="Arial" pitchFamily="34" charset="0"/>
              </a:rPr>
              <a:t>L’entrée en communication de crise</a:t>
            </a:r>
            <a:br>
              <a:rPr lang="fr-FR" sz="2400" smtClean="0">
                <a:cs typeface="Arial" pitchFamily="34" charset="0"/>
              </a:rPr>
            </a:br>
            <a:r>
              <a:rPr lang="fr-FR" sz="2400" smtClean="0">
                <a:cs typeface="Arial" pitchFamily="34" charset="0"/>
              </a:rPr>
              <a:t> </a:t>
            </a:r>
            <a:endParaRPr lang="fr-FR" sz="2400" smtClean="0">
              <a:cs typeface="Times New Roman" pitchFamily="18" charset="0"/>
            </a:endParaRPr>
          </a:p>
          <a:p>
            <a:pPr marL="274320" indent="-274320" eaLnBrk="1" fontAlgn="auto" hangingPunct="1">
              <a:lnSpc>
                <a:spcPct val="90000"/>
              </a:lnSpc>
              <a:spcAft>
                <a:spcPts val="0"/>
              </a:spcAft>
              <a:buFont typeface="Wingdings 2"/>
              <a:buChar char=""/>
              <a:defRPr/>
            </a:pPr>
            <a:r>
              <a:rPr lang="fr-FR" sz="2400" smtClean="0">
                <a:cs typeface="Arial" pitchFamily="34" charset="0"/>
              </a:rPr>
              <a:t>Le déroulement de la crise</a:t>
            </a:r>
            <a:br>
              <a:rPr lang="fr-FR" sz="2400" smtClean="0">
                <a:cs typeface="Arial" pitchFamily="34" charset="0"/>
              </a:rPr>
            </a:br>
            <a:endParaRPr lang="fr-FR" sz="2400" smtClean="0">
              <a:cs typeface="Times New Roman" pitchFamily="18" charset="0"/>
            </a:endParaRPr>
          </a:p>
          <a:p>
            <a:pPr marL="274320" indent="-274320" eaLnBrk="1" fontAlgn="auto" hangingPunct="1">
              <a:lnSpc>
                <a:spcPct val="90000"/>
              </a:lnSpc>
              <a:spcAft>
                <a:spcPts val="0"/>
              </a:spcAft>
              <a:buFont typeface="Wingdings 2"/>
              <a:buChar char=""/>
              <a:defRPr/>
            </a:pPr>
            <a:r>
              <a:rPr lang="fr-FR" sz="2400" smtClean="0">
                <a:cs typeface="Arial" pitchFamily="34" charset="0"/>
              </a:rPr>
              <a:t>Les cibles de la communication de crise</a:t>
            </a:r>
            <a:br>
              <a:rPr lang="fr-FR" sz="2400" smtClean="0">
                <a:cs typeface="Arial" pitchFamily="34" charset="0"/>
              </a:rPr>
            </a:br>
            <a:r>
              <a:rPr lang="fr-FR" sz="2400" smtClean="0">
                <a:cs typeface="Arial" pitchFamily="34" charset="0"/>
              </a:rPr>
              <a:t>(interne, impliqués, presse)</a:t>
            </a:r>
            <a:br>
              <a:rPr lang="fr-FR" sz="2400" smtClean="0">
                <a:cs typeface="Arial" pitchFamily="34" charset="0"/>
              </a:rPr>
            </a:br>
            <a:endParaRPr lang="fr-FR" sz="2400" smtClean="0">
              <a:cs typeface="Times New Roman" pitchFamily="18" charset="0"/>
            </a:endParaRPr>
          </a:p>
          <a:p>
            <a:pPr marL="274320" indent="-274320" eaLnBrk="1" fontAlgn="auto" hangingPunct="1">
              <a:lnSpc>
                <a:spcPct val="90000"/>
              </a:lnSpc>
              <a:spcAft>
                <a:spcPts val="0"/>
              </a:spcAft>
              <a:buFont typeface="Wingdings 2"/>
              <a:buChar char=""/>
              <a:defRPr/>
            </a:pPr>
            <a:r>
              <a:rPr lang="fr-FR" sz="2400" smtClean="0">
                <a:cs typeface="Arial" pitchFamily="34" charset="0"/>
              </a:rPr>
              <a:t>La sortie de communication de crise</a:t>
            </a:r>
            <a:br>
              <a:rPr lang="fr-FR" sz="2400" smtClean="0">
                <a:cs typeface="Arial" pitchFamily="34" charset="0"/>
              </a:rPr>
            </a:br>
            <a:r>
              <a:rPr lang="fr-FR" sz="2400" smtClean="0">
                <a:cs typeface="Arial" pitchFamily="34" charset="0"/>
              </a:rPr>
              <a:t> </a:t>
            </a:r>
            <a:endParaRPr lang="fr-FR" sz="2400" smtClean="0">
              <a:cs typeface="Times New Roman" pitchFamily="18" charset="0"/>
            </a:endParaRPr>
          </a:p>
          <a:p>
            <a:pPr marL="274320" indent="-274320" eaLnBrk="1" fontAlgn="auto" hangingPunct="1">
              <a:lnSpc>
                <a:spcPct val="90000"/>
              </a:lnSpc>
              <a:spcAft>
                <a:spcPts val="0"/>
              </a:spcAft>
              <a:buFont typeface="Wingdings 2"/>
              <a:buChar char=""/>
              <a:defRPr/>
            </a:pPr>
            <a:r>
              <a:rPr lang="fr-FR" sz="2400" smtClean="0">
                <a:cs typeface="Times New Roman" pitchFamily="18" charset="0"/>
              </a:rPr>
              <a:t>Débriefing</a:t>
            </a:r>
            <a:r>
              <a:rPr lang="fr-FR" sz="2400" smtClean="0"/>
              <a:t> </a:t>
            </a:r>
          </a:p>
        </p:txBody>
      </p:sp>
      <p:sp>
        <p:nvSpPr>
          <p:cNvPr id="4" name="Espace réservé du numéro de diapositive 3"/>
          <p:cNvSpPr>
            <a:spLocks noGrp="1"/>
          </p:cNvSpPr>
          <p:nvPr>
            <p:ph type="sldNum" sz="quarter" idx="12"/>
          </p:nvPr>
        </p:nvSpPr>
        <p:spPr/>
        <p:txBody>
          <a:bodyPr/>
          <a:lstStyle/>
          <a:p>
            <a:pPr>
              <a:defRPr/>
            </a:pPr>
            <a:fld id="{BF75F506-0D46-4657-AE21-7D6A950C5764}" type="slidenum">
              <a:rPr lang="fr-FR" smtClean="0"/>
              <a:pPr>
                <a:defRPr/>
              </a:pPr>
              <a:t>286</a:t>
            </a:fld>
            <a:endParaRPr lang="fr-FR"/>
          </a:p>
        </p:txBody>
      </p:sp>
    </p:spTree>
  </p:cSld>
  <p:clrMapOvr>
    <a:masterClrMapping/>
  </p:clrMapOvr>
  <p:transition>
    <p:cut/>
  </p:transition>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a:xfrm>
            <a:off x="398463" y="0"/>
            <a:ext cx="8745537" cy="765175"/>
          </a:xfrm>
        </p:spPr>
        <p:txBody>
          <a:bodyPr/>
          <a:lstStyle/>
          <a:p>
            <a:pPr eaLnBrk="1" hangingPunct="1"/>
            <a:r>
              <a:rPr lang="fr-FR" sz="3600" b="1" smtClean="0">
                <a:solidFill>
                  <a:schemeClr val="bg1"/>
                </a:solidFill>
                <a:latin typeface="Arial" pitchFamily="34" charset="0"/>
                <a:cs typeface="Arial" pitchFamily="34" charset="0"/>
              </a:rPr>
              <a:t>Les crises réussies</a:t>
            </a:r>
            <a:endParaRPr lang="fr-FR" sz="3600" b="1" smtClean="0">
              <a:solidFill>
                <a:schemeClr val="bg1"/>
              </a:solidFill>
              <a:latin typeface="Times New Roman" pitchFamily="18" charset="0"/>
              <a:cs typeface="Times New Roman" pitchFamily="18" charset="0"/>
            </a:endParaRPr>
          </a:p>
        </p:txBody>
      </p:sp>
      <p:sp>
        <p:nvSpPr>
          <p:cNvPr id="286723" name="Text Box 105"/>
          <p:cNvSpPr txBox="1">
            <a:spLocks noChangeArrowheads="1"/>
          </p:cNvSpPr>
          <p:nvPr/>
        </p:nvSpPr>
        <p:spPr bwMode="auto">
          <a:xfrm>
            <a:off x="381000" y="6589713"/>
            <a:ext cx="6248400" cy="336550"/>
          </a:xfrm>
          <a:prstGeom prst="rect">
            <a:avLst/>
          </a:prstGeom>
          <a:noFill/>
          <a:ln w="12700">
            <a:noFill/>
            <a:miter lim="800000"/>
            <a:headEnd/>
            <a:tailEnd/>
          </a:ln>
        </p:spPr>
        <p:txBody>
          <a:bodyPr>
            <a:spAutoFit/>
          </a:bodyPr>
          <a:lstStyle/>
          <a:p>
            <a:r>
              <a:rPr lang="fr-FR" sz="1600" b="0">
                <a:solidFill>
                  <a:schemeClr val="tx2"/>
                </a:solidFill>
              </a:rPr>
              <a:t>Thierry Libaert La communication de crise Dunod</a:t>
            </a:r>
          </a:p>
        </p:txBody>
      </p:sp>
      <p:graphicFrame>
        <p:nvGraphicFramePr>
          <p:cNvPr id="7" name="Tableau 6"/>
          <p:cNvGraphicFramePr>
            <a:graphicFrameLocks noGrp="1"/>
          </p:cNvGraphicFramePr>
          <p:nvPr/>
        </p:nvGraphicFramePr>
        <p:xfrm>
          <a:off x="250825" y="765175"/>
          <a:ext cx="8712966" cy="5393780"/>
        </p:xfrm>
        <a:graphic>
          <a:graphicData uri="http://schemas.openxmlformats.org/drawingml/2006/table">
            <a:tbl>
              <a:tblPr firstRow="1" bandRow="1">
                <a:tableStyleId>{5C22544A-7EE6-4342-B048-85BDC9FD1C3A}</a:tableStyleId>
              </a:tblPr>
              <a:tblGrid>
                <a:gridCol w="1296144"/>
                <a:gridCol w="792088"/>
                <a:gridCol w="1944216"/>
                <a:gridCol w="1656184"/>
                <a:gridCol w="1572173"/>
                <a:gridCol w="1452161"/>
              </a:tblGrid>
              <a:tr h="8528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800" b="0" i="0" u="none" strike="noStrike" cap="none" normalizeH="0" baseline="0" dirty="0" smtClean="0">
                          <a:ln>
                            <a:noFill/>
                          </a:ln>
                          <a:solidFill>
                            <a:schemeClr val="bg1"/>
                          </a:solidFill>
                          <a:effectLst/>
                          <a:latin typeface="Arial" pitchFamily="34" charset="0"/>
                        </a:rPr>
                        <a:t>Entreprise</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dirty="0" smtClean="0">
                          <a:ln>
                            <a:noFill/>
                          </a:ln>
                          <a:solidFill>
                            <a:schemeClr val="bg1"/>
                          </a:solidFill>
                          <a:effectLst/>
                          <a:latin typeface="Arial" pitchFamily="34" charset="0"/>
                        </a:rPr>
                        <a:t>Année</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800" b="0" i="0" u="none" strike="noStrike" cap="none" normalizeH="0" baseline="0" dirty="0" smtClean="0">
                          <a:ln>
                            <a:noFill/>
                          </a:ln>
                          <a:solidFill>
                            <a:schemeClr val="bg1"/>
                          </a:solidFill>
                          <a:effectLst/>
                          <a:latin typeface="Arial" pitchFamily="34" charset="0"/>
                        </a:rPr>
                        <a:t>Résultats</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800" b="0" i="0" u="none" strike="noStrike" cap="none" normalizeH="0" baseline="0" smtClean="0">
                          <a:ln>
                            <a:noFill/>
                          </a:ln>
                          <a:solidFill>
                            <a:schemeClr val="bg1"/>
                          </a:solidFill>
                          <a:effectLst/>
                          <a:latin typeface="Arial" pitchFamily="34" charset="0"/>
                        </a:rPr>
                        <a:t>Conséquence C.T.</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800" b="0" i="0" u="none" strike="noStrike" cap="none" normalizeH="0" baseline="0" dirty="0" smtClean="0">
                          <a:ln>
                            <a:noFill/>
                          </a:ln>
                          <a:solidFill>
                            <a:schemeClr val="bg1"/>
                          </a:solidFill>
                          <a:effectLst/>
                          <a:latin typeface="Arial" pitchFamily="34" charset="0"/>
                        </a:rPr>
                        <a:t>Stratégie</a:t>
                      </a:r>
                    </a:p>
                  </a:txBody>
                  <a:tcPr horzOverflow="overflow"/>
                </a:tc>
                <a:tc>
                  <a:txBody>
                    <a:bodyPr/>
                    <a:lstStyle/>
                    <a:p>
                      <a:endParaRPr lang="fr-FR" dirty="0">
                        <a:solidFill>
                          <a:schemeClr val="bg1"/>
                        </a:solidFill>
                      </a:endParaRPr>
                    </a:p>
                  </a:txBody>
                  <a:tcPr horzOverflow="overflow"/>
                </a:tc>
              </a:tr>
              <a:tr h="8528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dirty="0" smtClean="0">
                          <a:ln>
                            <a:noFill/>
                          </a:ln>
                          <a:solidFill>
                            <a:schemeClr val="tx1"/>
                          </a:solidFill>
                          <a:effectLst/>
                          <a:latin typeface="+mn-lt"/>
                        </a:rPr>
                        <a:t>Johnson &amp; Johnson</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dirty="0" smtClean="0">
                          <a:ln>
                            <a:noFill/>
                          </a:ln>
                          <a:solidFill>
                            <a:schemeClr val="tx1"/>
                          </a:solidFill>
                          <a:effectLst/>
                          <a:latin typeface="+mn-lt"/>
                        </a:rPr>
                        <a:t>1982</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dirty="0" smtClean="0">
                          <a:ln>
                            <a:noFill/>
                          </a:ln>
                          <a:solidFill>
                            <a:schemeClr val="tx1"/>
                          </a:solidFill>
                          <a:effectLst/>
                          <a:latin typeface="+mn-lt"/>
                        </a:rPr>
                        <a:t>Cyanure dans un médicament le </a:t>
                      </a:r>
                      <a:r>
                        <a:rPr kumimoji="0" lang="fr-FR" sz="1600" b="0" i="0" u="none" strike="noStrike" cap="none" normalizeH="0" baseline="0" dirty="0" err="1" smtClean="0">
                          <a:ln>
                            <a:noFill/>
                          </a:ln>
                          <a:solidFill>
                            <a:schemeClr val="tx1"/>
                          </a:solidFill>
                          <a:effectLst/>
                          <a:latin typeface="+mn-lt"/>
                        </a:rPr>
                        <a:t>Tylenol</a:t>
                      </a:r>
                      <a:endParaRPr kumimoji="0" lang="fr-FR" sz="16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dirty="0" smtClean="0">
                          <a:ln>
                            <a:noFill/>
                          </a:ln>
                          <a:solidFill>
                            <a:schemeClr val="tx1"/>
                          </a:solidFill>
                          <a:effectLst/>
                          <a:latin typeface="+mn-lt"/>
                        </a:rPr>
                        <a:t>Retrait du produit</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dirty="0" smtClean="0">
                          <a:ln>
                            <a:noFill/>
                          </a:ln>
                          <a:solidFill>
                            <a:schemeClr val="tx1"/>
                          </a:solidFill>
                          <a:effectLst/>
                          <a:latin typeface="+mn-lt"/>
                        </a:rPr>
                        <a:t>Transparence</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dirty="0" smtClean="0">
                          <a:ln>
                            <a:noFill/>
                          </a:ln>
                          <a:solidFill>
                            <a:schemeClr val="tx1"/>
                          </a:solidFill>
                          <a:effectLst/>
                          <a:latin typeface="+mn-lt"/>
                        </a:rPr>
                        <a:t>Assurance offensive</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smtClean="0">
                          <a:ln>
                            <a:noFill/>
                          </a:ln>
                          <a:solidFill>
                            <a:schemeClr val="tx1"/>
                          </a:solidFill>
                          <a:effectLst/>
                          <a:latin typeface="+mn-lt"/>
                        </a:rPr>
                        <a:t>Confirmation de marque leader et innovante</a:t>
                      </a:r>
                    </a:p>
                  </a:txBody>
                  <a:tcPr horzOverflow="overflow"/>
                </a:tc>
              </a:tr>
              <a:tr h="8528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dirty="0" smtClean="0">
                          <a:ln>
                            <a:noFill/>
                          </a:ln>
                          <a:solidFill>
                            <a:schemeClr val="tx1"/>
                          </a:solidFill>
                          <a:effectLst/>
                          <a:latin typeface="+mn-lt"/>
                        </a:rPr>
                        <a:t>Lyonnaise des Eaux</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dirty="0" smtClean="0">
                          <a:ln>
                            <a:noFill/>
                          </a:ln>
                          <a:solidFill>
                            <a:schemeClr val="tx1"/>
                          </a:solidFill>
                          <a:effectLst/>
                          <a:latin typeface="+mn-lt"/>
                        </a:rPr>
                        <a:t>1997</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dirty="0" smtClean="0">
                          <a:ln>
                            <a:noFill/>
                          </a:ln>
                          <a:solidFill>
                            <a:schemeClr val="tx1"/>
                          </a:solidFill>
                          <a:effectLst/>
                          <a:latin typeface="+mn-lt"/>
                        </a:rPr>
                        <a:t>Taux de nitrate dans eau en Belgique</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dirty="0" smtClean="0">
                          <a:ln>
                            <a:noFill/>
                          </a:ln>
                          <a:solidFill>
                            <a:schemeClr val="tx1"/>
                          </a:solidFill>
                          <a:effectLst/>
                          <a:latin typeface="+mn-lt"/>
                        </a:rPr>
                        <a:t>Entreprise cible des </a:t>
                      </a:r>
                      <a:r>
                        <a:rPr kumimoji="0" lang="fr-FR" sz="1600" b="0" i="0" u="none" strike="noStrike" cap="none" normalizeH="0" baseline="0" dirty="0" err="1" smtClean="0">
                          <a:ln>
                            <a:noFill/>
                          </a:ln>
                          <a:solidFill>
                            <a:schemeClr val="tx1"/>
                          </a:solidFill>
                          <a:effectLst/>
                          <a:latin typeface="+mn-lt"/>
                        </a:rPr>
                        <a:t>asso</a:t>
                      </a:r>
                      <a:r>
                        <a:rPr kumimoji="0" lang="fr-FR" sz="1600" b="0" i="0" u="none" strike="noStrike" cap="none" normalizeH="0" baseline="0" dirty="0" smtClean="0">
                          <a:ln>
                            <a:noFill/>
                          </a:ln>
                          <a:solidFill>
                            <a:schemeClr val="tx1"/>
                          </a:solidFill>
                          <a:effectLst/>
                          <a:latin typeface="+mn-lt"/>
                        </a:rPr>
                        <a:t>. de conso.</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dirty="0" smtClean="0">
                          <a:ln>
                            <a:noFill/>
                          </a:ln>
                          <a:solidFill>
                            <a:schemeClr val="tx1"/>
                          </a:solidFill>
                          <a:effectLst/>
                          <a:latin typeface="+mn-lt"/>
                        </a:rPr>
                        <a:t>Contre attaque: action en </a:t>
                      </a:r>
                      <a:r>
                        <a:rPr kumimoji="0" lang="fr-FR" sz="1600" b="0" i="0" u="none" strike="noStrike" cap="none" normalizeH="0" baseline="0" dirty="0" err="1" smtClean="0">
                          <a:ln>
                            <a:noFill/>
                          </a:ln>
                          <a:solidFill>
                            <a:schemeClr val="tx1"/>
                          </a:solidFill>
                          <a:effectLst/>
                          <a:latin typeface="+mn-lt"/>
                        </a:rPr>
                        <a:t>resp</a:t>
                      </a:r>
                      <a:r>
                        <a:rPr kumimoji="0" lang="fr-FR" sz="1600" b="0" i="0" u="none" strike="noStrike" cap="none" normalizeH="0" baseline="0" dirty="0" smtClean="0">
                          <a:ln>
                            <a:noFill/>
                          </a:ln>
                          <a:solidFill>
                            <a:schemeClr val="tx1"/>
                          </a:solidFill>
                          <a:effectLst/>
                          <a:latin typeface="+mn-lt"/>
                        </a:rPr>
                        <a:t>. contre l’Etat</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smtClean="0">
                          <a:ln>
                            <a:noFill/>
                          </a:ln>
                          <a:solidFill>
                            <a:schemeClr val="tx1"/>
                          </a:solidFill>
                          <a:effectLst/>
                          <a:latin typeface="+mn-lt"/>
                        </a:rPr>
                        <a:t>Arret de crise Amélioration image</a:t>
                      </a:r>
                    </a:p>
                  </a:txBody>
                  <a:tcPr horzOverflow="overflow"/>
                </a:tc>
              </a:tr>
              <a:tr h="8528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dirty="0" smtClean="0">
                          <a:ln>
                            <a:noFill/>
                          </a:ln>
                          <a:solidFill>
                            <a:schemeClr val="tx1"/>
                          </a:solidFill>
                          <a:effectLst/>
                          <a:latin typeface="+mn-lt"/>
                        </a:rPr>
                        <a:t>Festina</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dirty="0" smtClean="0">
                          <a:ln>
                            <a:noFill/>
                          </a:ln>
                          <a:solidFill>
                            <a:schemeClr val="tx1"/>
                          </a:solidFill>
                          <a:effectLst/>
                          <a:latin typeface="+mn-lt"/>
                        </a:rPr>
                        <a:t>1998</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dirty="0" smtClean="0">
                          <a:ln>
                            <a:noFill/>
                          </a:ln>
                          <a:solidFill>
                            <a:schemeClr val="tx1"/>
                          </a:solidFill>
                          <a:effectLst/>
                          <a:latin typeface="+mn-lt"/>
                        </a:rPr>
                        <a:t>Dopage dans équipe cycliste</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dirty="0" smtClean="0">
                          <a:ln>
                            <a:noFill/>
                          </a:ln>
                          <a:solidFill>
                            <a:schemeClr val="tx1"/>
                          </a:solidFill>
                          <a:effectLst/>
                          <a:latin typeface="+mn-lt"/>
                        </a:rPr>
                        <a:t>Retrait équipe</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dirty="0" smtClean="0">
                          <a:ln>
                            <a:noFill/>
                          </a:ln>
                          <a:solidFill>
                            <a:schemeClr val="tx1"/>
                          </a:solidFill>
                          <a:effectLst/>
                          <a:latin typeface="+mn-lt"/>
                        </a:rPr>
                        <a:t>Dissociation coureur équipe </a:t>
                      </a:r>
                      <a:r>
                        <a:rPr kumimoji="0" lang="fr-FR" sz="1600" b="0" i="0" u="none" strike="noStrike" cap="none" normalizeH="0" baseline="0" dirty="0" err="1" smtClean="0">
                          <a:ln>
                            <a:noFill/>
                          </a:ln>
                          <a:solidFill>
                            <a:schemeClr val="tx1"/>
                          </a:solidFill>
                          <a:effectLst/>
                          <a:latin typeface="+mn-lt"/>
                        </a:rPr>
                        <a:t>Opé</a:t>
                      </a:r>
                      <a:r>
                        <a:rPr kumimoji="0" lang="fr-FR" sz="1600" b="0" i="0" u="none" strike="noStrike" cap="none" normalizeH="0" baseline="0" dirty="0" smtClean="0">
                          <a:ln>
                            <a:noFill/>
                          </a:ln>
                          <a:solidFill>
                            <a:schemeClr val="tx1"/>
                          </a:solidFill>
                          <a:effectLst/>
                          <a:latin typeface="+mn-lt"/>
                        </a:rPr>
                        <a:t>. Mains propres. Charte contre dopage</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smtClean="0">
                          <a:ln>
                            <a:noFill/>
                          </a:ln>
                          <a:solidFill>
                            <a:schemeClr val="tx1"/>
                          </a:solidFill>
                          <a:effectLst/>
                          <a:latin typeface="+mn-lt"/>
                        </a:rPr>
                        <a:t>Accroissement notoriété: attribution du produit horlogerie à la marque</a:t>
                      </a:r>
                    </a:p>
                  </a:txBody>
                  <a:tcPr horzOverflow="overflow"/>
                </a:tc>
              </a:tr>
              <a:tr h="8528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dirty="0" smtClean="0">
                          <a:ln>
                            <a:noFill/>
                          </a:ln>
                          <a:solidFill>
                            <a:schemeClr val="tx1"/>
                          </a:solidFill>
                          <a:effectLst/>
                          <a:latin typeface="+mn-lt"/>
                        </a:rPr>
                        <a:t>EDF</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smtClean="0">
                          <a:ln>
                            <a:noFill/>
                          </a:ln>
                          <a:solidFill>
                            <a:schemeClr val="tx1"/>
                          </a:solidFill>
                          <a:effectLst/>
                          <a:latin typeface="+mn-lt"/>
                        </a:rPr>
                        <a:t>1999</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dirty="0" smtClean="0">
                          <a:ln>
                            <a:noFill/>
                          </a:ln>
                          <a:solidFill>
                            <a:schemeClr val="tx1"/>
                          </a:solidFill>
                          <a:effectLst/>
                          <a:latin typeface="+mn-lt"/>
                        </a:rPr>
                        <a:t>Effondrement du réseau après </a:t>
                      </a:r>
                      <a:r>
                        <a:rPr kumimoji="0" lang="fr-FR" sz="1600" b="0" i="0" u="none" strike="noStrike" cap="none" normalizeH="0" baseline="0" dirty="0" err="1" smtClean="0">
                          <a:ln>
                            <a:noFill/>
                          </a:ln>
                          <a:solidFill>
                            <a:schemeClr val="tx1"/>
                          </a:solidFill>
                          <a:effectLst/>
                          <a:latin typeface="+mn-lt"/>
                        </a:rPr>
                        <a:t>tempete</a:t>
                      </a:r>
                      <a:endParaRPr kumimoji="0" lang="fr-FR" sz="16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dirty="0" smtClean="0">
                          <a:ln>
                            <a:noFill/>
                          </a:ln>
                          <a:solidFill>
                            <a:schemeClr val="tx1"/>
                          </a:solidFill>
                          <a:effectLst/>
                          <a:latin typeface="+mn-lt"/>
                        </a:rPr>
                        <a:t>Attaques sur faiblesses enfouissement des lignes</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dirty="0" smtClean="0">
                          <a:ln>
                            <a:noFill/>
                          </a:ln>
                          <a:solidFill>
                            <a:schemeClr val="tx1"/>
                          </a:solidFill>
                          <a:effectLst/>
                          <a:latin typeface="+mn-lt"/>
                        </a:rPr>
                        <a:t>Communication par la preuve proximité et relais d’opinion</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dirty="0" smtClean="0">
                          <a:ln>
                            <a:noFill/>
                          </a:ln>
                          <a:solidFill>
                            <a:schemeClr val="tx1"/>
                          </a:solidFill>
                          <a:effectLst/>
                          <a:latin typeface="+mn-lt"/>
                        </a:rPr>
                        <a:t>EDF devient entreprise préférée des Français </a:t>
                      </a:r>
                    </a:p>
                  </a:txBody>
                  <a:tcPr horzOverflow="overflow"/>
                </a:tc>
              </a:tr>
            </a:tbl>
          </a:graphicData>
        </a:graphic>
      </p:graphicFrame>
      <p:sp>
        <p:nvSpPr>
          <p:cNvPr id="5" name="Espace réservé du numéro de diapositive 4"/>
          <p:cNvSpPr>
            <a:spLocks noGrp="1"/>
          </p:cNvSpPr>
          <p:nvPr>
            <p:ph type="sldNum" sz="quarter" idx="12"/>
          </p:nvPr>
        </p:nvSpPr>
        <p:spPr/>
        <p:txBody>
          <a:bodyPr/>
          <a:lstStyle/>
          <a:p>
            <a:pPr>
              <a:defRPr/>
            </a:pPr>
            <a:fld id="{BF75F506-0D46-4657-AE21-7D6A950C5764}" type="slidenum">
              <a:rPr lang="fr-FR" smtClean="0"/>
              <a:pPr>
                <a:defRPr/>
              </a:pPr>
              <a:t>287</a:t>
            </a:fld>
            <a:endParaRPr lang="fr-FR"/>
          </a:p>
        </p:txBody>
      </p:sp>
    </p:spTree>
  </p:cSld>
  <p:clrMapOvr>
    <a:masterClrMapping/>
  </p:clrMapOvr>
  <p:transition>
    <p:cut/>
  </p:transition>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0" y="0"/>
            <a:ext cx="9144000" cy="495300"/>
          </a:xfrm>
        </p:spPr>
        <p:txBody>
          <a:bodyPr>
            <a:normAutofit fontScale="90000"/>
          </a:bodyPr>
          <a:lstStyle/>
          <a:p>
            <a:pPr eaLnBrk="1" fontAlgn="auto" hangingPunct="1">
              <a:spcAft>
                <a:spcPts val="0"/>
              </a:spcAft>
              <a:defRPr/>
            </a:pPr>
            <a:r>
              <a:rPr lang="fr-FR" sz="4400" dirty="0" smtClean="0"/>
              <a:t/>
            </a:r>
            <a:br>
              <a:rPr lang="fr-FR" sz="4400" dirty="0" smtClean="0"/>
            </a:br>
            <a:r>
              <a:rPr lang="fr-FR" sz="2400" b="1" dirty="0" smtClean="0">
                <a:solidFill>
                  <a:schemeClr val="bg1"/>
                </a:solidFill>
              </a:rPr>
              <a:t>Nouvelle problématique en communication :  le développement durable</a:t>
            </a:r>
            <a:endParaRPr lang="fr-FR" sz="1800" b="1" dirty="0" smtClean="0">
              <a:solidFill>
                <a:schemeClr val="bg1"/>
              </a:solidFill>
            </a:endParaRPr>
          </a:p>
        </p:txBody>
      </p:sp>
      <p:sp>
        <p:nvSpPr>
          <p:cNvPr id="287747" name="Rectangle 3"/>
          <p:cNvSpPr>
            <a:spLocks noGrp="1" noChangeArrowheads="1"/>
          </p:cNvSpPr>
          <p:nvPr>
            <p:ph sz="quarter" idx="1"/>
          </p:nvPr>
        </p:nvSpPr>
        <p:spPr>
          <a:xfrm>
            <a:off x="468313" y="1196975"/>
            <a:ext cx="7489825" cy="3240088"/>
          </a:xfrm>
        </p:spPr>
        <p:txBody>
          <a:bodyPr/>
          <a:lstStyle/>
          <a:p>
            <a:pPr eaLnBrk="1" hangingPunct="1"/>
            <a:r>
              <a:rPr lang="fr-FR" smtClean="0"/>
              <a:t>Rappel :</a:t>
            </a:r>
          </a:p>
          <a:p>
            <a:pPr lvl="1" eaLnBrk="1" hangingPunct="1"/>
            <a:r>
              <a:rPr lang="fr-FR" smtClean="0"/>
              <a:t>Communication économique</a:t>
            </a:r>
          </a:p>
          <a:p>
            <a:pPr lvl="1" eaLnBrk="1" hangingPunct="1"/>
            <a:r>
              <a:rPr lang="fr-FR" smtClean="0"/>
              <a:t>Communication sociétale</a:t>
            </a:r>
          </a:p>
          <a:p>
            <a:pPr lvl="1" eaLnBrk="1" hangingPunct="1"/>
            <a:r>
              <a:rPr lang="fr-FR" smtClean="0"/>
              <a:t>Communication environnementale</a:t>
            </a:r>
          </a:p>
          <a:p>
            <a:pPr lvl="1" eaLnBrk="1" hangingPunct="1"/>
            <a:endParaRPr lang="fr-FR" smtClean="0"/>
          </a:p>
          <a:p>
            <a:pPr eaLnBrk="1" hangingPunct="1"/>
            <a:r>
              <a:rPr lang="fr-FR" smtClean="0"/>
              <a:t>Une communication par la preuve</a:t>
            </a:r>
          </a:p>
          <a:p>
            <a:pPr eaLnBrk="1" hangingPunct="1"/>
            <a:endParaRPr lang="fr-FR" smtClean="0"/>
          </a:p>
        </p:txBody>
      </p:sp>
      <p:sp>
        <p:nvSpPr>
          <p:cNvPr id="4" name="Espace réservé du numéro de diapositive 3"/>
          <p:cNvSpPr>
            <a:spLocks noGrp="1"/>
          </p:cNvSpPr>
          <p:nvPr>
            <p:ph type="sldNum" sz="quarter" idx="12"/>
          </p:nvPr>
        </p:nvSpPr>
        <p:spPr/>
        <p:txBody>
          <a:bodyPr/>
          <a:lstStyle/>
          <a:p>
            <a:pPr>
              <a:defRPr/>
            </a:pPr>
            <a:fld id="{BF75F506-0D46-4657-AE21-7D6A950C5764}" type="slidenum">
              <a:rPr lang="fr-FR" smtClean="0"/>
              <a:pPr>
                <a:defRPr/>
              </a:pPr>
              <a:t>288</a:t>
            </a:fld>
            <a:endParaRPr lang="fr-FR"/>
          </a:p>
        </p:txBody>
      </p:sp>
    </p:spTree>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a:xfrm>
            <a:off x="395288" y="0"/>
            <a:ext cx="8304212" cy="555625"/>
          </a:xfrm>
        </p:spPr>
        <p:txBody>
          <a:bodyPr>
            <a:normAutofit fontScale="90000"/>
          </a:bodyPr>
          <a:lstStyle/>
          <a:p>
            <a:pPr eaLnBrk="1" fontAlgn="auto" hangingPunct="1">
              <a:spcAft>
                <a:spcPts val="0"/>
              </a:spcAft>
              <a:defRPr/>
            </a:pPr>
            <a:r>
              <a:rPr lang="fr-FR" sz="3600" b="1" dirty="0" smtClean="0">
                <a:solidFill>
                  <a:schemeClr val="bg1"/>
                </a:solidFill>
              </a:rPr>
              <a:t>La communication éthique: </a:t>
            </a:r>
          </a:p>
        </p:txBody>
      </p:sp>
      <p:sp>
        <p:nvSpPr>
          <p:cNvPr id="288771" name="Rectangle 3"/>
          <p:cNvSpPr>
            <a:spLocks noGrp="1" noChangeArrowheads="1"/>
          </p:cNvSpPr>
          <p:nvPr>
            <p:ph sz="quarter" idx="1"/>
          </p:nvPr>
        </p:nvSpPr>
        <p:spPr>
          <a:xfrm>
            <a:off x="250825" y="2205038"/>
            <a:ext cx="8504238" cy="2808287"/>
          </a:xfrm>
        </p:spPr>
        <p:txBody>
          <a:bodyPr/>
          <a:lstStyle/>
          <a:p>
            <a:pPr eaLnBrk="1" hangingPunct="1"/>
            <a:r>
              <a:rPr lang="fr-FR" sz="2800" smtClean="0"/>
              <a:t>Communication sur les valeurs</a:t>
            </a:r>
          </a:p>
          <a:p>
            <a:pPr eaLnBrk="1" hangingPunct="1"/>
            <a:r>
              <a:rPr lang="fr-FR" sz="2800" smtClean="0"/>
              <a:t>Communication prétexte</a:t>
            </a:r>
          </a:p>
        </p:txBody>
      </p:sp>
      <p:sp>
        <p:nvSpPr>
          <p:cNvPr id="4" name="Espace réservé du numéro de diapositive 3"/>
          <p:cNvSpPr>
            <a:spLocks noGrp="1"/>
          </p:cNvSpPr>
          <p:nvPr>
            <p:ph type="sldNum" sz="quarter" idx="12"/>
          </p:nvPr>
        </p:nvSpPr>
        <p:spPr/>
        <p:txBody>
          <a:bodyPr/>
          <a:lstStyle/>
          <a:p>
            <a:pPr>
              <a:defRPr/>
            </a:pPr>
            <a:fld id="{BF75F506-0D46-4657-AE21-7D6A950C5764}" type="slidenum">
              <a:rPr lang="fr-FR" smtClean="0"/>
              <a:pPr>
                <a:defRPr/>
              </a:pPr>
              <a:t>289</a:t>
            </a:fld>
            <a:endParaRPr lang="fr-F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68313" y="0"/>
            <a:ext cx="8229600" cy="606425"/>
          </a:xfrm>
          <a:noFill/>
        </p:spPr>
        <p:txBody>
          <a:bodyPr/>
          <a:lstStyle/>
          <a:p>
            <a:pPr eaLnBrk="1" hangingPunct="1"/>
            <a:r>
              <a:rPr lang="fr-FR" smtClean="0">
                <a:solidFill>
                  <a:schemeClr val="bg1"/>
                </a:solidFill>
              </a:rPr>
              <a:t>Construction de l’image : vision</a:t>
            </a:r>
          </a:p>
        </p:txBody>
      </p:sp>
      <p:sp>
        <p:nvSpPr>
          <p:cNvPr id="45059" name="Rectangle 3"/>
          <p:cNvSpPr>
            <a:spLocks noGrp="1" noChangeArrowheads="1"/>
          </p:cNvSpPr>
          <p:nvPr>
            <p:ph sz="quarter" idx="1"/>
          </p:nvPr>
        </p:nvSpPr>
        <p:spPr>
          <a:xfrm>
            <a:off x="304800" y="1447800"/>
            <a:ext cx="8839200" cy="4114800"/>
          </a:xfrm>
        </p:spPr>
        <p:txBody>
          <a:bodyPr/>
          <a:lstStyle/>
          <a:p>
            <a:pPr eaLnBrk="1" hangingPunct="1">
              <a:lnSpc>
                <a:spcPct val="80000"/>
              </a:lnSpc>
            </a:pPr>
            <a:r>
              <a:rPr lang="fr-FR" sz="2000" b="1" smtClean="0"/>
              <a:t>Pourquoi formuler  une vision </a:t>
            </a:r>
            <a:r>
              <a:rPr lang="fr-FR" sz="2000" smtClean="0"/>
              <a:t>: </a:t>
            </a:r>
          </a:p>
          <a:p>
            <a:pPr lvl="1" eaLnBrk="1" hangingPunct="1">
              <a:lnSpc>
                <a:spcPct val="80000"/>
              </a:lnSpc>
            </a:pPr>
            <a:r>
              <a:rPr lang="fr-FR" sz="2000" smtClean="0">
                <a:solidFill>
                  <a:schemeClr val="tx1"/>
                </a:solidFill>
              </a:rPr>
              <a:t>définit le cap  à atteindre, les finalités de l’organisation ( qui se traduiront par des objectifs)</a:t>
            </a:r>
          </a:p>
          <a:p>
            <a:pPr eaLnBrk="1" hangingPunct="1">
              <a:lnSpc>
                <a:spcPct val="80000"/>
              </a:lnSpc>
            </a:pPr>
            <a:r>
              <a:rPr lang="fr-FR" sz="2000" smtClean="0"/>
              <a:t> </a:t>
            </a:r>
            <a:r>
              <a:rPr lang="fr-FR" sz="2000" b="1" smtClean="0"/>
              <a:t>Quand formuler une vision :</a:t>
            </a:r>
            <a:r>
              <a:rPr lang="fr-FR" sz="2000" smtClean="0"/>
              <a:t> </a:t>
            </a:r>
          </a:p>
          <a:p>
            <a:pPr lvl="1" eaLnBrk="1" hangingPunct="1">
              <a:lnSpc>
                <a:spcPct val="80000"/>
              </a:lnSpc>
            </a:pPr>
            <a:r>
              <a:rPr lang="fr-FR" sz="2000" smtClean="0">
                <a:solidFill>
                  <a:schemeClr val="tx1"/>
                </a:solidFill>
              </a:rPr>
              <a:t>quand les membres de l’organisation ne savent plus quelles sont les finalités de leur action</a:t>
            </a:r>
          </a:p>
          <a:p>
            <a:pPr lvl="1" eaLnBrk="1" hangingPunct="1">
              <a:lnSpc>
                <a:spcPct val="80000"/>
              </a:lnSpc>
            </a:pPr>
            <a:r>
              <a:rPr lang="fr-FR" sz="2000" smtClean="0">
                <a:solidFill>
                  <a:schemeClr val="tx1"/>
                </a:solidFill>
              </a:rPr>
              <a:t>Quand  des changement structurels apparaissent dans l’organisation</a:t>
            </a:r>
          </a:p>
          <a:p>
            <a:pPr eaLnBrk="1" hangingPunct="1">
              <a:lnSpc>
                <a:spcPct val="80000"/>
              </a:lnSpc>
            </a:pPr>
            <a:endParaRPr lang="fr-FR" sz="2000" smtClean="0"/>
          </a:p>
          <a:p>
            <a:pPr eaLnBrk="1" hangingPunct="1">
              <a:lnSpc>
                <a:spcPct val="80000"/>
              </a:lnSpc>
            </a:pPr>
            <a:r>
              <a:rPr lang="fr-FR" sz="2000" b="1" smtClean="0"/>
              <a:t>Comment formuler une vision</a:t>
            </a:r>
          </a:p>
          <a:p>
            <a:pPr lvl="1" eaLnBrk="1" hangingPunct="1">
              <a:lnSpc>
                <a:spcPct val="80000"/>
              </a:lnSpc>
            </a:pPr>
            <a:r>
              <a:rPr lang="fr-FR" sz="2000" smtClean="0">
                <a:solidFill>
                  <a:schemeClr val="tx1"/>
                </a:solidFill>
              </a:rPr>
              <a:t>Par l’écoute des différents acteurs et publics de l’organisation</a:t>
            </a:r>
          </a:p>
          <a:p>
            <a:pPr lvl="1" eaLnBrk="1" hangingPunct="1">
              <a:lnSpc>
                <a:spcPct val="80000"/>
              </a:lnSpc>
            </a:pPr>
            <a:r>
              <a:rPr lang="fr-FR" sz="2000" smtClean="0">
                <a:solidFill>
                  <a:schemeClr val="tx1"/>
                </a:solidFill>
              </a:rPr>
              <a:t>Dans une organisation déjà existante  la vision ne peut  être le résultat de la seule volonté du seul dirigeant (charisme ?) elle doit être partagée par les membres</a:t>
            </a:r>
          </a:p>
          <a:p>
            <a:pPr lvl="1" eaLnBrk="1" hangingPunct="1">
              <a:lnSpc>
                <a:spcPct val="80000"/>
              </a:lnSpc>
            </a:pPr>
            <a:r>
              <a:rPr lang="fr-FR" sz="2000" smtClean="0">
                <a:solidFill>
                  <a:schemeClr val="tx1"/>
                </a:solidFill>
              </a:rPr>
              <a:t>Elle doit être formulée explicitement dans uen projet d’entreprise</a:t>
            </a:r>
          </a:p>
        </p:txBody>
      </p:sp>
      <p:sp>
        <p:nvSpPr>
          <p:cNvPr id="4" name="Espace réservé du numéro de diapositive 3"/>
          <p:cNvSpPr>
            <a:spLocks noGrp="1"/>
          </p:cNvSpPr>
          <p:nvPr>
            <p:ph type="sldNum" sz="quarter" idx="12"/>
          </p:nvPr>
        </p:nvSpPr>
        <p:spPr/>
        <p:txBody>
          <a:bodyPr/>
          <a:lstStyle/>
          <a:p>
            <a:pPr>
              <a:defRPr/>
            </a:pPr>
            <a:fld id="{BF75F506-0D46-4657-AE21-7D6A950C5764}" type="slidenum">
              <a:rPr lang="fr-FR" smtClean="0"/>
              <a:pPr>
                <a:defRPr/>
              </a:pPr>
              <a:t>29</a:t>
            </a:fld>
            <a:endParaRPr lang="fr-FR"/>
          </a:p>
        </p:txBody>
      </p:sp>
    </p:spTree>
  </p:cSld>
  <p:clrMapOvr>
    <a:masterClrMapping/>
  </p:clrMapOvr>
  <p:transition>
    <p:cut/>
  </p:transition>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5427" y="1"/>
            <a:ext cx="8534400" cy="620688"/>
          </a:xfrm>
        </p:spPr>
        <p:txBody>
          <a:bodyPr/>
          <a:lstStyle/>
          <a:p>
            <a:r>
              <a:rPr lang="fr-FR" dirty="0" smtClean="0"/>
              <a:t>La revue de presse</a:t>
            </a:r>
            <a:endParaRPr lang="fr-FR" dirty="0"/>
          </a:p>
        </p:txBody>
      </p:sp>
      <p:sp>
        <p:nvSpPr>
          <p:cNvPr id="4" name="Espace réservé du numéro de diapositive 3"/>
          <p:cNvSpPr>
            <a:spLocks noGrp="1"/>
          </p:cNvSpPr>
          <p:nvPr>
            <p:ph type="sldNum" sz="quarter" idx="12"/>
          </p:nvPr>
        </p:nvSpPr>
        <p:spPr/>
        <p:txBody>
          <a:bodyPr/>
          <a:lstStyle/>
          <a:p>
            <a:pPr>
              <a:defRPr/>
            </a:pPr>
            <a:fld id="{BF75F506-0D46-4657-AE21-7D6A950C5764}" type="slidenum">
              <a:rPr lang="fr-FR" smtClean="0"/>
              <a:pPr>
                <a:defRPr/>
              </a:pPr>
              <a:t>290</a:t>
            </a:fld>
            <a:endParaRPr lang="fr-FR"/>
          </a:p>
        </p:txBody>
      </p:sp>
      <p:pic>
        <p:nvPicPr>
          <p:cNvPr id="409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744" y="764705"/>
            <a:ext cx="4608207" cy="4680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2627" y="548680"/>
            <a:ext cx="4461259"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3332" y="4087341"/>
            <a:ext cx="4426818"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0971464"/>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Revue de presse de site ( </a:t>
            </a:r>
            <a:r>
              <a:rPr lang="fr-FR" dirty="0" err="1" smtClean="0"/>
              <a:t>Clubic</a:t>
            </a:r>
            <a:r>
              <a:rPr lang="fr-FR" dirty="0" smtClean="0"/>
              <a:t>)</a:t>
            </a:r>
            <a:endParaRPr lang="fr-FR" dirty="0"/>
          </a:p>
        </p:txBody>
      </p:sp>
      <p:sp>
        <p:nvSpPr>
          <p:cNvPr id="4" name="Espace réservé du numéro de diapositive 3"/>
          <p:cNvSpPr>
            <a:spLocks noGrp="1"/>
          </p:cNvSpPr>
          <p:nvPr>
            <p:ph type="sldNum" sz="quarter" idx="12"/>
          </p:nvPr>
        </p:nvSpPr>
        <p:spPr/>
        <p:txBody>
          <a:bodyPr/>
          <a:lstStyle/>
          <a:p>
            <a:pPr>
              <a:defRPr/>
            </a:pPr>
            <a:fld id="{BF75F506-0D46-4657-AE21-7D6A950C5764}" type="slidenum">
              <a:rPr lang="fr-FR" smtClean="0"/>
              <a:pPr>
                <a:defRPr/>
              </a:pPr>
              <a:t>291</a:t>
            </a:fld>
            <a:endParaRPr lang="fr-FR"/>
          </a:p>
        </p:txBody>
      </p:sp>
      <p:pic>
        <p:nvPicPr>
          <p:cNvPr id="5122"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411760" y="1186214"/>
            <a:ext cx="4248471" cy="5210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014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900113" y="0"/>
            <a:ext cx="6648450" cy="792163"/>
          </a:xfrm>
        </p:spPr>
        <p:txBody>
          <a:bodyPr>
            <a:normAutofit fontScale="90000"/>
          </a:bodyPr>
          <a:lstStyle/>
          <a:p>
            <a:pPr eaLnBrk="1" fontAlgn="auto" hangingPunct="1">
              <a:spcAft>
                <a:spcPts val="0"/>
              </a:spcAft>
              <a:defRPr/>
            </a:pPr>
            <a:r>
              <a:rPr lang="fr-FR" sz="5400" dirty="0" smtClean="0">
                <a:solidFill>
                  <a:schemeClr val="bg1"/>
                </a:solidFill>
              </a:rPr>
              <a:t>La relation Presse</a:t>
            </a:r>
            <a:endParaRPr lang="fr-FR" sz="3600" dirty="0" smtClean="0">
              <a:solidFill>
                <a:schemeClr val="bg1"/>
              </a:solidFill>
            </a:endParaRPr>
          </a:p>
        </p:txBody>
      </p:sp>
      <p:sp>
        <p:nvSpPr>
          <p:cNvPr id="19459" name="Text Box 6"/>
          <p:cNvSpPr txBox="1">
            <a:spLocks noChangeArrowheads="1"/>
          </p:cNvSpPr>
          <p:nvPr/>
        </p:nvSpPr>
        <p:spPr bwMode="auto">
          <a:xfrm>
            <a:off x="323850" y="2276475"/>
            <a:ext cx="2427288" cy="1311275"/>
          </a:xfrm>
          <a:prstGeom prst="rect">
            <a:avLst/>
          </a:prstGeom>
          <a:noFill/>
          <a:ln w="12700">
            <a:noFill/>
            <a:miter lim="800000"/>
            <a:headEnd/>
            <a:tailEnd/>
          </a:ln>
        </p:spPr>
        <p:txBody>
          <a:bodyPr wrap="none">
            <a:spAutoFit/>
          </a:bodyPr>
          <a:lstStyle/>
          <a:p>
            <a:r>
              <a:rPr lang="fr-FR" sz="2000">
                <a:latin typeface="Arial" pitchFamily="34" charset="0"/>
              </a:rPr>
              <a:t>Construction</a:t>
            </a:r>
          </a:p>
          <a:p>
            <a:r>
              <a:rPr lang="fr-FR" sz="2000">
                <a:latin typeface="Arial" pitchFamily="34" charset="0"/>
              </a:rPr>
              <a:t>du discours</a:t>
            </a:r>
          </a:p>
          <a:p>
            <a:r>
              <a:rPr lang="fr-FR" sz="2000">
                <a:latin typeface="Arial" pitchFamily="34" charset="0"/>
              </a:rPr>
              <a:t>de communication</a:t>
            </a:r>
          </a:p>
        </p:txBody>
      </p:sp>
      <p:sp>
        <p:nvSpPr>
          <p:cNvPr id="19460" name="Text Box 7"/>
          <p:cNvSpPr txBox="1">
            <a:spLocks noChangeArrowheads="1"/>
          </p:cNvSpPr>
          <p:nvPr/>
        </p:nvSpPr>
        <p:spPr bwMode="auto">
          <a:xfrm>
            <a:off x="6877050" y="2276475"/>
            <a:ext cx="1765300" cy="1311275"/>
          </a:xfrm>
          <a:prstGeom prst="rect">
            <a:avLst/>
          </a:prstGeom>
          <a:noFill/>
          <a:ln w="12700">
            <a:noFill/>
            <a:miter lim="800000"/>
            <a:headEnd/>
            <a:tailEnd/>
          </a:ln>
        </p:spPr>
        <p:txBody>
          <a:bodyPr wrap="none">
            <a:spAutoFit/>
          </a:bodyPr>
          <a:lstStyle/>
          <a:p>
            <a:r>
              <a:rPr lang="fr-FR" sz="2000">
                <a:latin typeface="Arial" pitchFamily="34" charset="0"/>
              </a:rPr>
              <a:t>Construction</a:t>
            </a:r>
          </a:p>
          <a:p>
            <a:r>
              <a:rPr lang="fr-FR" sz="2000">
                <a:latin typeface="Arial" pitchFamily="34" charset="0"/>
              </a:rPr>
              <a:t>du discours</a:t>
            </a:r>
          </a:p>
          <a:p>
            <a:r>
              <a:rPr lang="fr-FR" sz="2000">
                <a:latin typeface="Arial" pitchFamily="34" charset="0"/>
              </a:rPr>
              <a:t>médiatique</a:t>
            </a:r>
          </a:p>
        </p:txBody>
      </p:sp>
      <p:sp>
        <p:nvSpPr>
          <p:cNvPr id="19461" name="Text Box 8"/>
          <p:cNvSpPr txBox="1">
            <a:spLocks noChangeArrowheads="1"/>
          </p:cNvSpPr>
          <p:nvPr/>
        </p:nvSpPr>
        <p:spPr bwMode="auto">
          <a:xfrm>
            <a:off x="3594100" y="2420938"/>
            <a:ext cx="2146300" cy="1311275"/>
          </a:xfrm>
          <a:prstGeom prst="rect">
            <a:avLst/>
          </a:prstGeom>
          <a:noFill/>
          <a:ln w="12700">
            <a:noFill/>
            <a:miter lim="800000"/>
            <a:headEnd/>
            <a:tailEnd/>
          </a:ln>
        </p:spPr>
        <p:txBody>
          <a:bodyPr wrap="none">
            <a:spAutoFit/>
          </a:bodyPr>
          <a:lstStyle/>
          <a:p>
            <a:r>
              <a:rPr lang="fr-FR" sz="2000">
                <a:latin typeface="Arial" pitchFamily="34" charset="0"/>
              </a:rPr>
              <a:t>Moment de la</a:t>
            </a:r>
          </a:p>
          <a:p>
            <a:r>
              <a:rPr lang="fr-FR" sz="2000">
                <a:latin typeface="Arial" pitchFamily="34" charset="0"/>
              </a:rPr>
              <a:t>Co-construction</a:t>
            </a:r>
          </a:p>
          <a:p>
            <a:r>
              <a:rPr lang="fr-FR" sz="2000">
                <a:latin typeface="Arial" pitchFamily="34" charset="0"/>
              </a:rPr>
              <a:t>du discours</a:t>
            </a:r>
          </a:p>
        </p:txBody>
      </p:sp>
      <p:sp>
        <p:nvSpPr>
          <p:cNvPr id="19462" name="Text Box 9"/>
          <p:cNvSpPr txBox="1">
            <a:spLocks noChangeArrowheads="1"/>
          </p:cNvSpPr>
          <p:nvPr/>
        </p:nvSpPr>
        <p:spPr bwMode="auto">
          <a:xfrm>
            <a:off x="827088" y="4292600"/>
            <a:ext cx="1554162" cy="396875"/>
          </a:xfrm>
          <a:prstGeom prst="rect">
            <a:avLst/>
          </a:prstGeom>
          <a:noFill/>
          <a:ln w="12700">
            <a:noFill/>
            <a:miter lim="800000"/>
            <a:headEnd/>
            <a:tailEnd/>
          </a:ln>
        </p:spPr>
        <p:txBody>
          <a:bodyPr wrap="none">
            <a:spAutoFit/>
          </a:bodyPr>
          <a:lstStyle/>
          <a:p>
            <a:r>
              <a:rPr lang="fr-FR" sz="2000">
                <a:latin typeface="Arial" pitchFamily="34" charset="0"/>
              </a:rPr>
              <a:t>monologue</a:t>
            </a:r>
          </a:p>
        </p:txBody>
      </p:sp>
      <p:sp>
        <p:nvSpPr>
          <p:cNvPr id="19463" name="Text Box 10"/>
          <p:cNvSpPr txBox="1">
            <a:spLocks noChangeArrowheads="1"/>
          </p:cNvSpPr>
          <p:nvPr/>
        </p:nvSpPr>
        <p:spPr bwMode="auto">
          <a:xfrm>
            <a:off x="4211638" y="4365625"/>
            <a:ext cx="1228725" cy="396875"/>
          </a:xfrm>
          <a:prstGeom prst="rect">
            <a:avLst/>
          </a:prstGeom>
          <a:noFill/>
          <a:ln w="12700">
            <a:noFill/>
            <a:miter lim="800000"/>
            <a:headEnd/>
            <a:tailEnd/>
          </a:ln>
        </p:spPr>
        <p:txBody>
          <a:bodyPr wrap="none">
            <a:spAutoFit/>
          </a:bodyPr>
          <a:lstStyle/>
          <a:p>
            <a:r>
              <a:rPr lang="fr-FR" sz="2000">
                <a:latin typeface="Arial" pitchFamily="34" charset="0"/>
              </a:rPr>
              <a:t>dialogue</a:t>
            </a:r>
          </a:p>
        </p:txBody>
      </p:sp>
      <p:sp>
        <p:nvSpPr>
          <p:cNvPr id="19464" name="Text Box 11"/>
          <p:cNvSpPr txBox="1">
            <a:spLocks noChangeArrowheads="1"/>
          </p:cNvSpPr>
          <p:nvPr/>
        </p:nvSpPr>
        <p:spPr bwMode="auto">
          <a:xfrm>
            <a:off x="7019925" y="4292600"/>
            <a:ext cx="1554163" cy="396875"/>
          </a:xfrm>
          <a:prstGeom prst="rect">
            <a:avLst/>
          </a:prstGeom>
          <a:noFill/>
          <a:ln w="12700">
            <a:noFill/>
            <a:miter lim="800000"/>
            <a:headEnd/>
            <a:tailEnd/>
          </a:ln>
        </p:spPr>
        <p:txBody>
          <a:bodyPr wrap="none">
            <a:spAutoFit/>
          </a:bodyPr>
          <a:lstStyle/>
          <a:p>
            <a:r>
              <a:rPr lang="fr-FR" sz="2000">
                <a:latin typeface="Arial" pitchFamily="34" charset="0"/>
              </a:rPr>
              <a:t>monologue</a:t>
            </a:r>
          </a:p>
        </p:txBody>
      </p:sp>
      <p:sp>
        <p:nvSpPr>
          <p:cNvPr id="19465" name="AutoShape 12"/>
          <p:cNvSpPr>
            <a:spLocks noChangeArrowheads="1"/>
          </p:cNvSpPr>
          <p:nvPr/>
        </p:nvSpPr>
        <p:spPr bwMode="auto">
          <a:xfrm>
            <a:off x="2916238" y="2924175"/>
            <a:ext cx="503237" cy="217488"/>
          </a:xfrm>
          <a:prstGeom prst="leftRightArrow">
            <a:avLst>
              <a:gd name="adj1" fmla="val 50000"/>
              <a:gd name="adj2" fmla="val 46277"/>
            </a:avLst>
          </a:prstGeom>
          <a:solidFill>
            <a:schemeClr val="tx1"/>
          </a:solidFill>
          <a:ln w="12700">
            <a:solidFill>
              <a:schemeClr val="tx2"/>
            </a:solidFill>
            <a:miter lim="800000"/>
            <a:headEnd/>
            <a:tailEnd/>
          </a:ln>
        </p:spPr>
        <p:txBody>
          <a:bodyPr wrap="none" anchor="ctr">
            <a:spAutoFit/>
          </a:bodyPr>
          <a:lstStyle/>
          <a:p>
            <a:endParaRPr lang="fr-FR"/>
          </a:p>
        </p:txBody>
      </p:sp>
      <p:sp>
        <p:nvSpPr>
          <p:cNvPr id="19466" name="AutoShape 13"/>
          <p:cNvSpPr>
            <a:spLocks noChangeArrowheads="1"/>
          </p:cNvSpPr>
          <p:nvPr/>
        </p:nvSpPr>
        <p:spPr bwMode="auto">
          <a:xfrm>
            <a:off x="6084888" y="2924175"/>
            <a:ext cx="503237" cy="217488"/>
          </a:xfrm>
          <a:prstGeom prst="leftRightArrow">
            <a:avLst>
              <a:gd name="adj1" fmla="val 50000"/>
              <a:gd name="adj2" fmla="val 46277"/>
            </a:avLst>
          </a:prstGeom>
          <a:solidFill>
            <a:schemeClr val="tx1"/>
          </a:solidFill>
          <a:ln w="12700">
            <a:solidFill>
              <a:schemeClr val="tx2"/>
            </a:solidFill>
            <a:miter lim="800000"/>
            <a:headEnd/>
            <a:tailEnd/>
          </a:ln>
        </p:spPr>
        <p:txBody>
          <a:bodyPr wrap="none" anchor="ctr">
            <a:spAutoFit/>
          </a:bodyPr>
          <a:lstStyle/>
          <a:p>
            <a:endParaRPr lang="fr-F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68313" y="0"/>
            <a:ext cx="8229600" cy="679450"/>
          </a:xfrm>
          <a:noFill/>
        </p:spPr>
        <p:txBody>
          <a:bodyPr/>
          <a:lstStyle/>
          <a:p>
            <a:pPr eaLnBrk="1" hangingPunct="1"/>
            <a:r>
              <a:rPr lang="fr-FR" smtClean="0">
                <a:solidFill>
                  <a:schemeClr val="bg1"/>
                </a:solidFill>
              </a:rPr>
              <a:t>Construction de l’image : mission</a:t>
            </a:r>
          </a:p>
        </p:txBody>
      </p:sp>
      <p:sp>
        <p:nvSpPr>
          <p:cNvPr id="54275" name="Rectangle 3"/>
          <p:cNvSpPr>
            <a:spLocks noGrp="1" noChangeArrowheads="1"/>
          </p:cNvSpPr>
          <p:nvPr>
            <p:ph sz="quarter" idx="1"/>
          </p:nvPr>
        </p:nvSpPr>
        <p:spPr>
          <a:xfrm>
            <a:off x="304800" y="1447800"/>
            <a:ext cx="8839200" cy="4114800"/>
          </a:xfrm>
        </p:spPr>
        <p:txBody>
          <a:bodyPr>
            <a:normAutofit lnSpcReduction="10000"/>
          </a:bodyPr>
          <a:lstStyle/>
          <a:p>
            <a:pPr marL="274320" indent="-274320" eaLnBrk="1" fontAlgn="auto" hangingPunct="1">
              <a:lnSpc>
                <a:spcPct val="90000"/>
              </a:lnSpc>
              <a:spcAft>
                <a:spcPts val="0"/>
              </a:spcAft>
              <a:buFont typeface="Wingdings 2"/>
              <a:buChar char=""/>
              <a:defRPr/>
            </a:pPr>
            <a:r>
              <a:rPr lang="fr-FR" sz="2400" b="1" dirty="0" smtClean="0"/>
              <a:t>Mission</a:t>
            </a:r>
            <a:r>
              <a:rPr lang="fr-FR" sz="2400" dirty="0" smtClean="0"/>
              <a:t> : objectif de l’entreprise / de la marque réalisée par ses produits </a:t>
            </a:r>
            <a:br>
              <a:rPr lang="fr-FR" sz="2400" dirty="0" smtClean="0"/>
            </a:br>
            <a:endParaRPr lang="fr-FR" sz="2400" dirty="0" smtClean="0"/>
          </a:p>
          <a:p>
            <a:pPr marL="274320" indent="-274320" eaLnBrk="1" fontAlgn="auto" hangingPunct="1">
              <a:lnSpc>
                <a:spcPct val="90000"/>
              </a:lnSpc>
              <a:spcAft>
                <a:spcPts val="0"/>
              </a:spcAft>
              <a:buFont typeface="Wingdings 2"/>
              <a:buChar char=""/>
              <a:defRPr/>
            </a:pPr>
            <a:r>
              <a:rPr lang="fr-FR" sz="2400" dirty="0" smtClean="0"/>
              <a:t>Thème fédérateur </a:t>
            </a:r>
            <a:r>
              <a:rPr lang="fr-FR" sz="2400" u="sng" dirty="0" smtClean="0"/>
              <a:t>d’abord pour l’interne</a:t>
            </a:r>
            <a:r>
              <a:rPr lang="fr-FR" sz="2400" dirty="0" smtClean="0"/>
              <a:t> :</a:t>
            </a:r>
            <a:br>
              <a:rPr lang="fr-FR" sz="2400" dirty="0" smtClean="0"/>
            </a:br>
            <a:r>
              <a:rPr lang="fr-FR" sz="1800" dirty="0" smtClean="0"/>
              <a:t>Ford : démocratiser l’automobile</a:t>
            </a:r>
            <a:br>
              <a:rPr lang="fr-FR" sz="1800" dirty="0" smtClean="0"/>
            </a:br>
            <a:r>
              <a:rPr lang="fr-FR" sz="1800" dirty="0" smtClean="0"/>
              <a:t>Walt Disney : répandre le  bonheur</a:t>
            </a:r>
            <a:br>
              <a:rPr lang="fr-FR" sz="1800" dirty="0" smtClean="0"/>
            </a:br>
            <a:r>
              <a:rPr lang="fr-FR" sz="1800" dirty="0" smtClean="0"/>
              <a:t>Sony : revaloriser l’image des produits japonais</a:t>
            </a:r>
            <a:br>
              <a:rPr lang="fr-FR" sz="1800" dirty="0" smtClean="0"/>
            </a:br>
            <a:r>
              <a:rPr lang="fr-FR" sz="1800" dirty="0" smtClean="0"/>
              <a:t>Laboratoire </a:t>
            </a:r>
            <a:r>
              <a:rPr lang="fr-FR" sz="1800" dirty="0" err="1" smtClean="0"/>
              <a:t>Merck</a:t>
            </a:r>
            <a:r>
              <a:rPr lang="fr-FR" sz="1800" dirty="0" smtClean="0"/>
              <a:t> : préserver la vie humaine</a:t>
            </a:r>
            <a:r>
              <a:rPr lang="fr-FR" sz="1800" dirty="0" smtClean="0">
                <a:solidFill>
                  <a:srgbClr val="FFCC99"/>
                </a:solidFill>
              </a:rPr>
              <a:t/>
            </a:r>
            <a:br>
              <a:rPr lang="fr-FR" sz="1800" dirty="0" smtClean="0">
                <a:solidFill>
                  <a:srgbClr val="FFCC99"/>
                </a:solidFill>
              </a:rPr>
            </a:br>
            <a:r>
              <a:rPr lang="fr-FR" sz="1800" dirty="0" smtClean="0"/>
              <a:t>Bad ! : </a:t>
            </a:r>
            <a:r>
              <a:rPr lang="fr-FR" sz="1800" dirty="0" err="1" smtClean="0"/>
              <a:t>Philipps</a:t>
            </a:r>
            <a:r>
              <a:rPr lang="fr-FR" sz="1800" dirty="0" smtClean="0"/>
              <a:t> toujours une longueur d’avance</a:t>
            </a:r>
            <a:r>
              <a:rPr lang="fr-FR" sz="1800" dirty="0" smtClean="0">
                <a:sym typeface="Wingdings" pitchFamily="2" charset="2"/>
              </a:rPr>
              <a:t> interne</a:t>
            </a:r>
            <a:r>
              <a:rPr lang="fr-FR" sz="2000" dirty="0" smtClean="0">
                <a:sym typeface="Wingdings" pitchFamily="2" charset="2"/>
              </a:rPr>
              <a:t/>
            </a:r>
            <a:br>
              <a:rPr lang="fr-FR" sz="2000" dirty="0" smtClean="0">
                <a:sym typeface="Wingdings" pitchFamily="2" charset="2"/>
              </a:rPr>
            </a:br>
            <a:endParaRPr lang="fr-FR" sz="2000" dirty="0" smtClean="0">
              <a:sym typeface="Wingdings" pitchFamily="2" charset="2"/>
            </a:endParaRPr>
          </a:p>
          <a:p>
            <a:pPr marL="274320" indent="-274320" eaLnBrk="1" fontAlgn="auto" hangingPunct="1">
              <a:lnSpc>
                <a:spcPct val="90000"/>
              </a:lnSpc>
              <a:spcAft>
                <a:spcPts val="0"/>
              </a:spcAft>
              <a:buFont typeface="Wingdings 2"/>
              <a:buChar char=""/>
              <a:defRPr/>
            </a:pPr>
            <a:r>
              <a:rPr lang="fr-FR" sz="2400" dirty="0" smtClean="0">
                <a:sym typeface="Wingdings" pitchFamily="2" charset="2"/>
              </a:rPr>
              <a:t> Aux origines : les mythes fondateurs</a:t>
            </a:r>
            <a:br>
              <a:rPr lang="fr-FR" sz="2400" dirty="0" smtClean="0">
                <a:sym typeface="Wingdings" pitchFamily="2" charset="2"/>
              </a:rPr>
            </a:br>
            <a:r>
              <a:rPr lang="fr-FR" sz="1800" dirty="0" smtClean="0"/>
              <a:t>Mythe de l’entrepreneur, père fondateur ( Rockefeller, Francis Bouygues)</a:t>
            </a:r>
            <a:br>
              <a:rPr lang="fr-FR" sz="1800" dirty="0" smtClean="0"/>
            </a:br>
            <a:r>
              <a:rPr lang="fr-FR" sz="1800" dirty="0" smtClean="0"/>
              <a:t>Passage du héros au compétiteur,</a:t>
            </a:r>
            <a:br>
              <a:rPr lang="fr-FR" sz="1800" dirty="0" smtClean="0"/>
            </a:br>
            <a:r>
              <a:rPr lang="fr-FR" sz="1800" dirty="0" smtClean="0"/>
              <a:t>changement de normes (capitaine d’équipe, ex Tapie et implication dans le foot)</a:t>
            </a:r>
          </a:p>
          <a:p>
            <a:pPr marL="274320" indent="-274320" eaLnBrk="1" fontAlgn="auto" hangingPunct="1">
              <a:lnSpc>
                <a:spcPct val="90000"/>
              </a:lnSpc>
              <a:spcAft>
                <a:spcPts val="0"/>
              </a:spcAft>
              <a:buFont typeface="Wingdings 2"/>
              <a:buChar char=""/>
              <a:defRPr/>
            </a:pPr>
            <a:r>
              <a:rPr lang="fr-FR" sz="1800" dirty="0" smtClean="0"/>
              <a:t>Mystique de l’entreprise EDF : apporter la Lumière</a:t>
            </a:r>
          </a:p>
        </p:txBody>
      </p:sp>
      <p:sp>
        <p:nvSpPr>
          <p:cNvPr id="4" name="Espace réservé du numéro de diapositive 3"/>
          <p:cNvSpPr>
            <a:spLocks noGrp="1"/>
          </p:cNvSpPr>
          <p:nvPr>
            <p:ph type="sldNum" sz="quarter" idx="12"/>
          </p:nvPr>
        </p:nvSpPr>
        <p:spPr/>
        <p:txBody>
          <a:bodyPr/>
          <a:lstStyle/>
          <a:p>
            <a:pPr>
              <a:defRPr/>
            </a:pPr>
            <a:fld id="{BF75F506-0D46-4657-AE21-7D6A950C5764}" type="slidenum">
              <a:rPr lang="fr-FR" smtClean="0"/>
              <a:pPr>
                <a:defRPr/>
              </a:pPr>
              <a:t>30</a:t>
            </a:fld>
            <a:endParaRPr lang="fr-FR"/>
          </a:p>
        </p:txBody>
      </p:sp>
    </p:spTree>
  </p:cSld>
  <p:clrMapOvr>
    <a:masterClrMapping/>
  </p:clrMapOvr>
  <p:transition>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533400" y="0"/>
            <a:ext cx="8610600" cy="765175"/>
          </a:xfrm>
          <a:noFill/>
        </p:spPr>
        <p:txBody>
          <a:bodyPr/>
          <a:lstStyle/>
          <a:p>
            <a:pPr eaLnBrk="1" hangingPunct="1"/>
            <a:r>
              <a:rPr lang="fr-FR" smtClean="0">
                <a:solidFill>
                  <a:schemeClr val="bg1"/>
                </a:solidFill>
              </a:rPr>
              <a:t>Construction de l’image : valeurs</a:t>
            </a:r>
          </a:p>
        </p:txBody>
      </p:sp>
      <p:sp>
        <p:nvSpPr>
          <p:cNvPr id="55299" name="Rectangle 3"/>
          <p:cNvSpPr>
            <a:spLocks noGrp="1" noChangeArrowheads="1"/>
          </p:cNvSpPr>
          <p:nvPr>
            <p:ph sz="quarter" idx="1"/>
          </p:nvPr>
        </p:nvSpPr>
        <p:spPr>
          <a:xfrm>
            <a:off x="304800" y="1557338"/>
            <a:ext cx="8839200" cy="4648200"/>
          </a:xfrm>
        </p:spPr>
        <p:txBody>
          <a:bodyPr>
            <a:normAutofit fontScale="92500" lnSpcReduction="20000"/>
          </a:bodyPr>
          <a:lstStyle/>
          <a:p>
            <a:pPr marL="274320" indent="-274320" eaLnBrk="1" fontAlgn="auto" hangingPunct="1">
              <a:lnSpc>
                <a:spcPct val="90000"/>
              </a:lnSpc>
              <a:spcAft>
                <a:spcPts val="0"/>
              </a:spcAft>
              <a:buFont typeface="Wingdings 2"/>
              <a:buChar char=""/>
              <a:defRPr/>
            </a:pPr>
            <a:r>
              <a:rPr lang="fr-FR" sz="2400" b="1" dirty="0" smtClean="0"/>
              <a:t>Valeurs</a:t>
            </a:r>
            <a:r>
              <a:rPr lang="fr-FR" sz="2400" dirty="0" smtClean="0"/>
              <a:t> : 	expression de l’éthique de l’entreprise</a:t>
            </a:r>
            <a:br>
              <a:rPr lang="fr-FR" sz="2400" dirty="0" smtClean="0"/>
            </a:br>
            <a:r>
              <a:rPr lang="fr-FR" sz="2400" dirty="0" smtClean="0"/>
              <a:t>		Principes d’action </a:t>
            </a:r>
          </a:p>
          <a:p>
            <a:pPr marL="274320" indent="-274320" eaLnBrk="1" fontAlgn="auto" hangingPunct="1">
              <a:lnSpc>
                <a:spcPct val="90000"/>
              </a:lnSpc>
              <a:spcAft>
                <a:spcPts val="0"/>
              </a:spcAft>
              <a:buFont typeface="Wingdings 2"/>
              <a:buChar char=""/>
              <a:defRPr/>
            </a:pPr>
            <a:r>
              <a:rPr lang="fr-FR" sz="2400" b="1" dirty="0" smtClean="0"/>
              <a:t>Les valeurs doivent faire l’objet d’un projet interne</a:t>
            </a:r>
          </a:p>
          <a:p>
            <a:pPr marL="274320" indent="-274320" eaLnBrk="1" fontAlgn="auto" hangingPunct="1">
              <a:lnSpc>
                <a:spcPct val="90000"/>
              </a:lnSpc>
              <a:spcAft>
                <a:spcPts val="0"/>
              </a:spcAft>
              <a:buFont typeface="Wingdings 2"/>
              <a:buChar char=""/>
              <a:defRPr/>
            </a:pPr>
            <a:r>
              <a:rPr lang="fr-FR" sz="2400" i="1" dirty="0" smtClean="0"/>
              <a:t>Une société ne se manage pas par des procédures mais par des valeurs. (Michel </a:t>
            </a:r>
            <a:r>
              <a:rPr lang="fr-FR" sz="2400" i="1" dirty="0" err="1" smtClean="0"/>
              <a:t>Perchet</a:t>
            </a:r>
            <a:r>
              <a:rPr lang="fr-FR" sz="2400" i="1" dirty="0" smtClean="0"/>
              <a:t> Disneyland)</a:t>
            </a:r>
          </a:p>
          <a:p>
            <a:pPr marL="274320" indent="-274320" eaLnBrk="1" fontAlgn="auto" hangingPunct="1">
              <a:lnSpc>
                <a:spcPct val="90000"/>
              </a:lnSpc>
              <a:spcAft>
                <a:spcPts val="0"/>
              </a:spcAft>
              <a:buFont typeface="Wingdings 2"/>
              <a:buChar char=""/>
              <a:defRPr/>
            </a:pPr>
            <a:endParaRPr lang="fr-FR" sz="2400" i="1" dirty="0" smtClean="0"/>
          </a:p>
          <a:p>
            <a:pPr marL="274320" indent="-274320" eaLnBrk="1" fontAlgn="auto" hangingPunct="1">
              <a:lnSpc>
                <a:spcPct val="90000"/>
              </a:lnSpc>
              <a:spcAft>
                <a:spcPts val="0"/>
              </a:spcAft>
              <a:buFont typeface="Wingdings 2"/>
              <a:buChar char=""/>
              <a:defRPr/>
            </a:pPr>
            <a:r>
              <a:rPr lang="fr-FR" sz="2400" dirty="0" smtClean="0"/>
              <a:t>Exemples :</a:t>
            </a:r>
          </a:p>
          <a:p>
            <a:pPr marL="274320" indent="-274320" eaLnBrk="1" fontAlgn="auto" hangingPunct="1">
              <a:lnSpc>
                <a:spcPct val="90000"/>
              </a:lnSpc>
              <a:spcAft>
                <a:spcPts val="0"/>
              </a:spcAft>
              <a:buFont typeface="Wingdings 2"/>
              <a:buChar char=""/>
              <a:defRPr/>
            </a:pPr>
            <a:r>
              <a:rPr lang="fr-FR" sz="2400" dirty="0" smtClean="0"/>
              <a:t>Groupama assurances</a:t>
            </a:r>
          </a:p>
          <a:p>
            <a:pPr marL="274320" indent="-274320" eaLnBrk="1" fontAlgn="auto" hangingPunct="1">
              <a:lnSpc>
                <a:spcPct val="90000"/>
              </a:lnSpc>
              <a:spcAft>
                <a:spcPts val="0"/>
              </a:spcAft>
              <a:buFont typeface="Wingdings 2"/>
              <a:buChar char=""/>
              <a:defRPr/>
            </a:pPr>
            <a:r>
              <a:rPr lang="fr-FR" sz="2000" b="1" dirty="0" smtClean="0"/>
              <a:t>Transparence</a:t>
            </a:r>
            <a:r>
              <a:rPr lang="fr-FR" sz="2000" dirty="0" smtClean="0"/>
              <a:t> ( vis à vis des sociétaires)</a:t>
            </a:r>
          </a:p>
          <a:p>
            <a:pPr marL="274320" indent="-274320" eaLnBrk="1" fontAlgn="auto" hangingPunct="1">
              <a:lnSpc>
                <a:spcPct val="90000"/>
              </a:lnSpc>
              <a:spcAft>
                <a:spcPts val="0"/>
              </a:spcAft>
              <a:buFont typeface="Wingdings 2"/>
              <a:buChar char=""/>
              <a:defRPr/>
            </a:pPr>
            <a:r>
              <a:rPr lang="fr-FR" sz="2000" b="1" dirty="0" smtClean="0"/>
              <a:t>Responsabilité</a:t>
            </a:r>
            <a:r>
              <a:rPr lang="fr-FR" sz="2000" dirty="0" smtClean="0"/>
              <a:t> ( de l’assureur) :</a:t>
            </a:r>
          </a:p>
          <a:p>
            <a:pPr marL="274320" indent="-274320" eaLnBrk="1" fontAlgn="auto" hangingPunct="1">
              <a:lnSpc>
                <a:spcPct val="90000"/>
              </a:lnSpc>
              <a:spcAft>
                <a:spcPts val="0"/>
              </a:spcAft>
              <a:buFont typeface="Wingdings 2"/>
              <a:buChar char=""/>
              <a:defRPr/>
            </a:pPr>
            <a:r>
              <a:rPr lang="fr-FR" sz="2000" b="1" dirty="0" smtClean="0"/>
              <a:t>Solidarité</a:t>
            </a:r>
            <a:r>
              <a:rPr lang="fr-FR" sz="2000" dirty="0" smtClean="0"/>
              <a:t> : pour les assurés dans l’indemnisation des sinistres</a:t>
            </a:r>
          </a:p>
          <a:p>
            <a:pPr marL="274320" indent="-274320" eaLnBrk="1" fontAlgn="auto" hangingPunct="1">
              <a:lnSpc>
                <a:spcPct val="90000"/>
              </a:lnSpc>
              <a:spcAft>
                <a:spcPts val="0"/>
              </a:spcAft>
              <a:buFont typeface="Wingdings 2"/>
              <a:buChar char=""/>
              <a:defRPr/>
            </a:pPr>
            <a:endParaRPr lang="fr-FR" sz="2000" dirty="0" smtClean="0"/>
          </a:p>
          <a:p>
            <a:pPr marL="274320" indent="-274320" eaLnBrk="1" fontAlgn="auto" hangingPunct="1">
              <a:lnSpc>
                <a:spcPct val="90000"/>
              </a:lnSpc>
              <a:spcAft>
                <a:spcPts val="0"/>
              </a:spcAft>
              <a:buFont typeface="Wingdings 2"/>
              <a:buChar char=""/>
              <a:defRPr/>
            </a:pPr>
            <a:r>
              <a:rPr lang="fr-FR" sz="2400" dirty="0" smtClean="0"/>
              <a:t>Intermarché : </a:t>
            </a:r>
            <a:r>
              <a:rPr lang="fr-FR" sz="2000" dirty="0" smtClean="0"/>
              <a:t>Indépendance partage, amitié solidarité</a:t>
            </a:r>
          </a:p>
          <a:p>
            <a:pPr marL="274320" indent="-274320" eaLnBrk="1" fontAlgn="auto" hangingPunct="1">
              <a:lnSpc>
                <a:spcPct val="90000"/>
              </a:lnSpc>
              <a:spcAft>
                <a:spcPts val="0"/>
              </a:spcAft>
              <a:buFont typeface="Wingdings 2"/>
              <a:buChar char=""/>
              <a:defRPr/>
            </a:pPr>
            <a:endParaRPr lang="fr-FR" sz="2000" dirty="0" smtClean="0"/>
          </a:p>
          <a:p>
            <a:pPr marL="274320" indent="-274320" eaLnBrk="1" fontAlgn="auto" hangingPunct="1">
              <a:lnSpc>
                <a:spcPct val="90000"/>
              </a:lnSpc>
              <a:spcAft>
                <a:spcPts val="0"/>
              </a:spcAft>
              <a:buFont typeface="Wingdings 2"/>
              <a:buChar char=""/>
              <a:defRPr/>
            </a:pPr>
            <a:r>
              <a:rPr lang="fr-FR" sz="2400" dirty="0" err="1" smtClean="0"/>
              <a:t>Reebook</a:t>
            </a:r>
            <a:r>
              <a:rPr lang="fr-FR" sz="2400" dirty="0" smtClean="0"/>
              <a:t> : </a:t>
            </a:r>
            <a:r>
              <a:rPr lang="fr-FR" sz="2000" dirty="0" smtClean="0"/>
              <a:t>Défier</a:t>
            </a:r>
          </a:p>
          <a:p>
            <a:pPr marL="274320" indent="-274320" eaLnBrk="1" fontAlgn="auto" hangingPunct="1">
              <a:lnSpc>
                <a:spcPct val="90000"/>
              </a:lnSpc>
              <a:spcAft>
                <a:spcPts val="0"/>
              </a:spcAft>
              <a:buFont typeface="Wingdings 2"/>
              <a:buChar char=""/>
              <a:defRPr/>
            </a:pPr>
            <a:r>
              <a:rPr lang="fr-FR" sz="2400" dirty="0" smtClean="0"/>
              <a:t>Carrefour</a:t>
            </a:r>
            <a:r>
              <a:rPr lang="fr-FR" sz="2000" dirty="0" smtClean="0"/>
              <a:t> : Positiver</a:t>
            </a:r>
          </a:p>
        </p:txBody>
      </p:sp>
      <p:sp>
        <p:nvSpPr>
          <p:cNvPr id="4" name="Espace réservé du numéro de diapositive 3"/>
          <p:cNvSpPr>
            <a:spLocks noGrp="1"/>
          </p:cNvSpPr>
          <p:nvPr>
            <p:ph type="sldNum" sz="quarter" idx="12"/>
          </p:nvPr>
        </p:nvSpPr>
        <p:spPr/>
        <p:txBody>
          <a:bodyPr/>
          <a:lstStyle/>
          <a:p>
            <a:pPr>
              <a:defRPr/>
            </a:pPr>
            <a:fld id="{BF75F506-0D46-4657-AE21-7D6A950C5764}" type="slidenum">
              <a:rPr lang="fr-FR" smtClean="0"/>
              <a:pPr>
                <a:defRPr/>
              </a:pPr>
              <a:t>31</a:t>
            </a:fld>
            <a:endParaRPr lang="fr-FR"/>
          </a:p>
        </p:txBody>
      </p:sp>
    </p:spTree>
  </p:cSld>
  <p:clrMapOvr>
    <a:masterClrMapping/>
  </p:clrMapOvr>
  <p:transition>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533400" y="0"/>
            <a:ext cx="8610600" cy="914400"/>
          </a:xfrm>
          <a:prstGeom prst="rect">
            <a:avLst/>
          </a:prstGeom>
          <a:noFill/>
          <a:ln w="9525">
            <a:noFill/>
            <a:miter lim="800000"/>
            <a:headEnd/>
            <a:tailEnd/>
          </a:ln>
        </p:spPr>
        <p:txBody>
          <a:bodyPr lIns="92075" tIns="46038" rIns="92075" bIns="46038" anchor="ctr"/>
          <a:lstStyle/>
          <a:p>
            <a:pPr algn="l">
              <a:lnSpc>
                <a:spcPct val="70000"/>
              </a:lnSpc>
              <a:spcBef>
                <a:spcPct val="0"/>
              </a:spcBef>
              <a:defRPr/>
            </a:pPr>
            <a:r>
              <a:rPr lang="fr-FR" sz="3600" dirty="0">
                <a:solidFill>
                  <a:schemeClr val="bg1"/>
                </a:solidFill>
                <a:latin typeface="+mj-lt"/>
              </a:rPr>
              <a:t>Des valeurs à la culture d’entreprise</a:t>
            </a:r>
          </a:p>
        </p:txBody>
      </p:sp>
      <p:sp>
        <p:nvSpPr>
          <p:cNvPr id="48131" name="Rectangle 3"/>
          <p:cNvSpPr>
            <a:spLocks noChangeArrowheads="1"/>
          </p:cNvSpPr>
          <p:nvPr/>
        </p:nvSpPr>
        <p:spPr bwMode="auto">
          <a:xfrm>
            <a:off x="539750" y="1196975"/>
            <a:ext cx="8604250" cy="4864100"/>
          </a:xfrm>
          <a:prstGeom prst="rect">
            <a:avLst/>
          </a:prstGeom>
          <a:noFill/>
          <a:ln w="9525">
            <a:noFill/>
            <a:miter lim="800000"/>
            <a:headEnd/>
            <a:tailEnd/>
          </a:ln>
        </p:spPr>
        <p:txBody>
          <a:bodyPr lIns="92075" tIns="46038" rIns="92075" bIns="46038"/>
          <a:lstStyle/>
          <a:p>
            <a:pPr marL="342900" indent="-342900" algn="l">
              <a:lnSpc>
                <a:spcPct val="90000"/>
              </a:lnSpc>
              <a:spcBef>
                <a:spcPct val="20000"/>
              </a:spcBef>
              <a:buClr>
                <a:schemeClr val="hlink"/>
              </a:buClr>
              <a:buSzPct val="60000"/>
              <a:buFont typeface="Wingdings" pitchFamily="2" charset="2"/>
              <a:buChar char="n"/>
            </a:pPr>
            <a:r>
              <a:rPr lang="fr-FR" sz="2400">
                <a:latin typeface="Arial" pitchFamily="34" charset="0"/>
              </a:rPr>
              <a:t>La culture d’entreprise comme ensemble de :</a:t>
            </a:r>
          </a:p>
          <a:p>
            <a:pPr marL="342900" indent="-342900" algn="l">
              <a:lnSpc>
                <a:spcPct val="90000"/>
              </a:lnSpc>
              <a:spcBef>
                <a:spcPct val="20000"/>
              </a:spcBef>
              <a:buClr>
                <a:schemeClr val="hlink"/>
              </a:buClr>
              <a:buSzPct val="60000"/>
              <a:buFont typeface="Wingdings" pitchFamily="2" charset="2"/>
              <a:buChar char="n"/>
            </a:pPr>
            <a:r>
              <a:rPr lang="fr-FR" sz="2400">
                <a:latin typeface="Arial" pitchFamily="34" charset="0"/>
              </a:rPr>
              <a:t>Valeurs</a:t>
            </a:r>
            <a:r>
              <a:rPr lang="fr-FR" sz="2400" b="0">
                <a:latin typeface="Arial" pitchFamily="34" charset="0"/>
              </a:rPr>
              <a:t>  </a:t>
            </a:r>
            <a:r>
              <a:rPr lang="fr-FR" sz="2400" b="0" i="1">
                <a:latin typeface="Arial" pitchFamily="34" charset="0"/>
              </a:rPr>
              <a:t>( bien / mal)</a:t>
            </a:r>
            <a:r>
              <a:rPr lang="fr-FR" sz="2400" b="0">
                <a:latin typeface="Arial" pitchFamily="34" charset="0"/>
              </a:rPr>
              <a:t>	</a:t>
            </a:r>
          </a:p>
          <a:p>
            <a:pPr marL="342900" indent="-342900" algn="l">
              <a:lnSpc>
                <a:spcPct val="90000"/>
              </a:lnSpc>
              <a:spcBef>
                <a:spcPct val="20000"/>
              </a:spcBef>
              <a:buClr>
                <a:schemeClr val="hlink"/>
              </a:buClr>
              <a:buSzPct val="60000"/>
              <a:buFont typeface="Wingdings" pitchFamily="2" charset="2"/>
              <a:buChar char="n"/>
            </a:pPr>
            <a:r>
              <a:rPr lang="fr-FR" sz="2400" b="0">
                <a:latin typeface="Arial" pitchFamily="34" charset="0"/>
              </a:rPr>
              <a:t>Croyances </a:t>
            </a:r>
            <a:r>
              <a:rPr lang="fr-FR" sz="2400" b="0" i="1">
                <a:latin typeface="Arial" pitchFamily="34" charset="0"/>
              </a:rPr>
              <a:t>( vrai / faux)</a:t>
            </a:r>
          </a:p>
          <a:p>
            <a:pPr marL="342900" indent="-342900" algn="l">
              <a:lnSpc>
                <a:spcPct val="90000"/>
              </a:lnSpc>
              <a:spcBef>
                <a:spcPct val="20000"/>
              </a:spcBef>
              <a:buClr>
                <a:schemeClr val="hlink"/>
              </a:buClr>
              <a:buSzPct val="60000"/>
              <a:buFont typeface="Wingdings" pitchFamily="2" charset="2"/>
              <a:buChar char="n"/>
            </a:pPr>
            <a:r>
              <a:rPr lang="fr-FR" sz="2400" b="0">
                <a:latin typeface="Arial" pitchFamily="34" charset="0"/>
              </a:rPr>
              <a:t>Normes de comportement</a:t>
            </a:r>
            <a:br>
              <a:rPr lang="fr-FR" sz="2400" b="0">
                <a:latin typeface="Arial" pitchFamily="34" charset="0"/>
              </a:rPr>
            </a:br>
            <a:r>
              <a:rPr lang="fr-FR" sz="2400" b="0">
                <a:latin typeface="Arial" pitchFamily="34" charset="0"/>
              </a:rPr>
              <a:t/>
            </a:r>
            <a:br>
              <a:rPr lang="fr-FR" sz="2400" b="0">
                <a:latin typeface="Arial" pitchFamily="34" charset="0"/>
              </a:rPr>
            </a:br>
            <a:r>
              <a:rPr lang="fr-FR" sz="2400" b="0">
                <a:latin typeface="Arial" pitchFamily="34" charset="0"/>
              </a:rPr>
              <a:t/>
            </a:r>
            <a:br>
              <a:rPr lang="fr-FR" sz="2400" b="0">
                <a:latin typeface="Arial" pitchFamily="34" charset="0"/>
              </a:rPr>
            </a:br>
            <a:r>
              <a:rPr lang="fr-FR" sz="2000" b="0">
                <a:latin typeface="Arial" pitchFamily="34" charset="0"/>
              </a:rPr>
              <a:t>Caractéristique de la culture : l’évidence</a:t>
            </a:r>
            <a:br>
              <a:rPr lang="fr-FR" sz="2000" b="0">
                <a:latin typeface="Arial" pitchFamily="34" charset="0"/>
              </a:rPr>
            </a:br>
            <a:r>
              <a:rPr lang="fr-FR" sz="2000" b="0">
                <a:latin typeface="Arial" pitchFamily="34" charset="0"/>
              </a:rPr>
              <a:t>(manière de percevoir le monde dont on a oublié l’origine et la raison d’être)</a:t>
            </a:r>
            <a:br>
              <a:rPr lang="fr-FR" sz="2000" b="0">
                <a:latin typeface="Arial" pitchFamily="34" charset="0"/>
              </a:rPr>
            </a:br>
            <a:r>
              <a:rPr lang="fr-FR" sz="2000" b="0">
                <a:latin typeface="Arial" pitchFamily="34" charset="0"/>
              </a:rPr>
              <a:t/>
            </a:r>
            <a:br>
              <a:rPr lang="fr-FR" sz="2000" b="0">
                <a:latin typeface="Arial" pitchFamily="34" charset="0"/>
              </a:rPr>
            </a:br>
            <a:r>
              <a:rPr lang="fr-FR" sz="2000" b="0">
                <a:latin typeface="Arial" pitchFamily="34" charset="0"/>
              </a:rPr>
              <a:t>Discordance entre le discours managérial  (le client) et la perception réelle des salariés (valeurs axées sur la technique)</a:t>
            </a:r>
            <a:br>
              <a:rPr lang="fr-FR" sz="2000" b="0">
                <a:latin typeface="Arial" pitchFamily="34" charset="0"/>
              </a:rPr>
            </a:br>
            <a:r>
              <a:rPr lang="fr-FR" sz="2000" b="0">
                <a:latin typeface="Arial" pitchFamily="34" charset="0"/>
              </a:rPr>
              <a:t>distinction entre les valeurs partagées et les valeurs de la direction</a:t>
            </a:r>
            <a:br>
              <a:rPr lang="fr-FR" sz="2000" b="0">
                <a:latin typeface="Arial" pitchFamily="34" charset="0"/>
              </a:rPr>
            </a:br>
            <a:r>
              <a:rPr lang="fr-FR" sz="2000" b="0">
                <a:latin typeface="Arial" pitchFamily="34" charset="0"/>
              </a:rPr>
              <a:t>(valeurs opérantes et valeurs déclarées) </a:t>
            </a:r>
            <a:br>
              <a:rPr lang="fr-FR" sz="2000" b="0">
                <a:latin typeface="Arial" pitchFamily="34" charset="0"/>
              </a:rPr>
            </a:br>
            <a:endParaRPr lang="fr-FR" sz="2000" b="0">
              <a:latin typeface="Arial" pitchFamily="34" charset="0"/>
            </a:endParaRPr>
          </a:p>
          <a:p>
            <a:pPr marL="342900" indent="-342900" algn="l">
              <a:lnSpc>
                <a:spcPct val="90000"/>
              </a:lnSpc>
              <a:spcBef>
                <a:spcPct val="20000"/>
              </a:spcBef>
              <a:buClr>
                <a:schemeClr val="hlink"/>
              </a:buClr>
              <a:buSzPct val="60000"/>
              <a:buFont typeface="Wingdings" pitchFamily="2" charset="2"/>
              <a:buChar char="n"/>
            </a:pPr>
            <a:r>
              <a:rPr lang="fr-FR" sz="1800" b="0">
                <a:latin typeface="Arial" pitchFamily="34" charset="0"/>
              </a:rPr>
              <a:t>Eric Delavallée  : la culture d’entreprise ed d’organisation</a:t>
            </a:r>
          </a:p>
          <a:p>
            <a:pPr marL="342900" indent="-342900" algn="l">
              <a:lnSpc>
                <a:spcPct val="90000"/>
              </a:lnSpc>
              <a:spcBef>
                <a:spcPct val="20000"/>
              </a:spcBef>
              <a:buClr>
                <a:schemeClr val="hlink"/>
              </a:buClr>
              <a:buSzPct val="60000"/>
              <a:buFont typeface="Wingdings" pitchFamily="2" charset="2"/>
              <a:buChar char="n"/>
            </a:pPr>
            <a:r>
              <a:rPr lang="fr-FR" sz="1800" b="0">
                <a:latin typeface="Arial" pitchFamily="34" charset="0"/>
              </a:rPr>
              <a:t>Argyris et Schon 1978 Organisationnal learning  Addisons Wesley</a:t>
            </a:r>
          </a:p>
        </p:txBody>
      </p:sp>
      <p:sp>
        <p:nvSpPr>
          <p:cNvPr id="4" name="Espace réservé du numéro de diapositive 3"/>
          <p:cNvSpPr>
            <a:spLocks noGrp="1"/>
          </p:cNvSpPr>
          <p:nvPr>
            <p:ph type="sldNum" sz="quarter" idx="12"/>
          </p:nvPr>
        </p:nvSpPr>
        <p:spPr/>
        <p:txBody>
          <a:bodyPr/>
          <a:lstStyle/>
          <a:p>
            <a:pPr>
              <a:defRPr/>
            </a:pPr>
            <a:fld id="{0C562DD5-AB3E-408D-993A-1756AEA75B50}" type="slidenum">
              <a:rPr lang="fr-FR" smtClean="0"/>
              <a:pPr>
                <a:defRPr/>
              </a:pPr>
              <a:t>32</a:t>
            </a:fld>
            <a:endParaRPr lang="fr-F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611188" y="981075"/>
            <a:ext cx="8243887" cy="5337175"/>
          </a:xfrm>
          <a:prstGeom prst="rect">
            <a:avLst/>
          </a:prstGeom>
          <a:noFill/>
          <a:ln w="12700">
            <a:noFill/>
            <a:miter lim="800000"/>
            <a:headEnd/>
            <a:tailEnd/>
          </a:ln>
        </p:spPr>
        <p:txBody>
          <a:bodyPr>
            <a:spAutoFit/>
          </a:bodyPr>
          <a:lstStyle/>
          <a:p>
            <a:pPr algn="l"/>
            <a:r>
              <a:rPr kumimoji="1" lang="fr-FR" sz="1600" b="0">
                <a:latin typeface="Arial" pitchFamily="34" charset="0"/>
                <a:cs typeface="Arial" pitchFamily="34" charset="0"/>
              </a:rPr>
              <a:t>Regrouper les évidences de comportement culturels en catégories.</a:t>
            </a:r>
          </a:p>
          <a:p>
            <a:pPr algn="l"/>
            <a:r>
              <a:rPr kumimoji="1" lang="fr-FR" sz="1600" b="0">
                <a:latin typeface="Arial" pitchFamily="34" charset="0"/>
                <a:cs typeface="Arial" pitchFamily="34" charset="0"/>
              </a:rPr>
              <a:t>Elles constituent alors  des traits culturels. </a:t>
            </a:r>
          </a:p>
          <a:p>
            <a:pPr algn="l"/>
            <a:r>
              <a:rPr kumimoji="1" lang="fr-FR" sz="1600" b="0">
                <a:latin typeface="Arial" pitchFamily="34" charset="0"/>
                <a:cs typeface="Arial" pitchFamily="34" charset="0"/>
              </a:rPr>
              <a:t>L’ensemble des traits constituent un paradigme </a:t>
            </a:r>
            <a:br>
              <a:rPr kumimoji="1" lang="fr-FR" sz="1600" b="0">
                <a:latin typeface="Arial" pitchFamily="34" charset="0"/>
                <a:cs typeface="Arial" pitchFamily="34" charset="0"/>
              </a:rPr>
            </a:br>
            <a:r>
              <a:rPr kumimoji="1" lang="fr-FR" sz="1600" b="0">
                <a:latin typeface="Arial" pitchFamily="34" charset="0"/>
                <a:cs typeface="Arial" pitchFamily="34" charset="0"/>
              </a:rPr>
              <a:t>Typologie des traits culturels ( Schein 1995)</a:t>
            </a:r>
          </a:p>
          <a:p>
            <a:pPr algn="l">
              <a:lnSpc>
                <a:spcPct val="90000"/>
              </a:lnSpc>
            </a:pPr>
            <a:r>
              <a:rPr kumimoji="1" lang="fr-FR" sz="1600" b="0">
                <a:latin typeface="Arial" pitchFamily="34" charset="0"/>
                <a:cs typeface="Arial" pitchFamily="34" charset="0"/>
              </a:rPr>
              <a:t>	</a:t>
            </a:r>
            <a:r>
              <a:rPr kumimoji="1" lang="fr-FR" sz="1600">
                <a:latin typeface="Arial" pitchFamily="34" charset="0"/>
                <a:cs typeface="Arial" pitchFamily="34" charset="0"/>
              </a:rPr>
              <a:t>Métiers</a:t>
            </a:r>
            <a:r>
              <a:rPr kumimoji="1" lang="fr-FR" sz="1600" b="0">
                <a:latin typeface="Arial" pitchFamily="34" charset="0"/>
                <a:cs typeface="Arial" pitchFamily="34" charset="0"/>
              </a:rPr>
              <a:t>  : satisfaction du client ou des actionnaires ?</a:t>
            </a:r>
          </a:p>
          <a:p>
            <a:pPr algn="l">
              <a:lnSpc>
                <a:spcPct val="90000"/>
              </a:lnSpc>
            </a:pPr>
            <a:r>
              <a:rPr kumimoji="1" lang="fr-FR" sz="1600" b="0">
                <a:latin typeface="Arial" pitchFamily="34" charset="0"/>
                <a:cs typeface="Arial" pitchFamily="34" charset="0"/>
              </a:rPr>
              <a:t>		   quelle définition du métier par les salariés ?</a:t>
            </a:r>
          </a:p>
          <a:p>
            <a:pPr algn="l">
              <a:lnSpc>
                <a:spcPct val="90000"/>
              </a:lnSpc>
            </a:pPr>
            <a:r>
              <a:rPr kumimoji="1" lang="fr-FR" sz="1600" b="0">
                <a:latin typeface="Arial" pitchFamily="34" charset="0"/>
                <a:cs typeface="Arial" pitchFamily="34" charset="0"/>
              </a:rPr>
              <a:t>		   quelle est la compétence distinctive de l’entreprise ?		</a:t>
            </a:r>
          </a:p>
          <a:p>
            <a:pPr algn="l">
              <a:lnSpc>
                <a:spcPct val="90000"/>
              </a:lnSpc>
            </a:pPr>
            <a:r>
              <a:rPr kumimoji="1" lang="fr-FR" sz="1600" b="0">
                <a:latin typeface="Arial" pitchFamily="34" charset="0"/>
                <a:cs typeface="Arial" pitchFamily="34" charset="0"/>
              </a:rPr>
              <a:t>	</a:t>
            </a:r>
            <a:r>
              <a:rPr kumimoji="1" lang="fr-FR" sz="1600">
                <a:latin typeface="Arial" pitchFamily="34" charset="0"/>
                <a:cs typeface="Arial" pitchFamily="34" charset="0"/>
              </a:rPr>
              <a:t>Environnement</a:t>
            </a:r>
            <a:r>
              <a:rPr kumimoji="1" lang="fr-FR" sz="1600" b="0">
                <a:latin typeface="Arial" pitchFamily="34" charset="0"/>
                <a:cs typeface="Arial" pitchFamily="34" charset="0"/>
              </a:rPr>
              <a:t> :  comment l’entreprise se situe face à ses concurrents</a:t>
            </a:r>
          </a:p>
          <a:p>
            <a:pPr algn="l">
              <a:lnSpc>
                <a:spcPct val="90000"/>
              </a:lnSpc>
            </a:pPr>
            <a:r>
              <a:rPr kumimoji="1" lang="fr-FR" sz="1600" b="0">
                <a:latin typeface="Arial" pitchFamily="34" charset="0"/>
                <a:cs typeface="Arial" pitchFamily="34" charset="0"/>
              </a:rPr>
              <a:t>			   attitude face au changement</a:t>
            </a:r>
          </a:p>
          <a:p>
            <a:pPr algn="l">
              <a:lnSpc>
                <a:spcPct val="90000"/>
              </a:lnSpc>
            </a:pPr>
            <a:r>
              <a:rPr kumimoji="1" lang="fr-FR" sz="1600" b="0">
                <a:latin typeface="Arial" pitchFamily="34" charset="0"/>
                <a:cs typeface="Arial" pitchFamily="34" charset="0"/>
              </a:rPr>
              <a:t>			   politique de communication</a:t>
            </a:r>
          </a:p>
          <a:p>
            <a:pPr algn="l">
              <a:lnSpc>
                <a:spcPct val="90000"/>
              </a:lnSpc>
            </a:pPr>
            <a:r>
              <a:rPr kumimoji="1" lang="fr-FR" sz="1600" b="0">
                <a:latin typeface="Arial" pitchFamily="34" charset="0"/>
                <a:cs typeface="Arial" pitchFamily="34" charset="0"/>
              </a:rPr>
              <a:t>	</a:t>
            </a:r>
            <a:r>
              <a:rPr kumimoji="1" lang="fr-FR" sz="1600">
                <a:latin typeface="Arial" pitchFamily="34" charset="0"/>
                <a:cs typeface="Arial" pitchFamily="34" charset="0"/>
              </a:rPr>
              <a:t>Relations interindividuelles :</a:t>
            </a:r>
            <a:r>
              <a:rPr kumimoji="1" lang="fr-FR" sz="1600" b="0">
                <a:latin typeface="Arial" pitchFamily="34" charset="0"/>
                <a:cs typeface="Arial" pitchFamily="34" charset="0"/>
              </a:rPr>
              <a:t> convivialité dans l’entreprise</a:t>
            </a:r>
          </a:p>
          <a:p>
            <a:pPr algn="l">
              <a:lnSpc>
                <a:spcPct val="90000"/>
              </a:lnSpc>
            </a:pPr>
            <a:r>
              <a:rPr kumimoji="1" lang="fr-FR" sz="1600" b="0">
                <a:latin typeface="Arial" pitchFamily="34" charset="0"/>
                <a:cs typeface="Arial" pitchFamily="34" charset="0"/>
              </a:rPr>
              <a:t>				         structures formelle ou informelles</a:t>
            </a:r>
          </a:p>
          <a:p>
            <a:pPr algn="l">
              <a:lnSpc>
                <a:spcPct val="90000"/>
              </a:lnSpc>
            </a:pPr>
            <a:r>
              <a:rPr kumimoji="1" lang="fr-FR" sz="1600" b="0">
                <a:latin typeface="Arial" pitchFamily="34" charset="0"/>
                <a:cs typeface="Arial" pitchFamily="34" charset="0"/>
              </a:rPr>
              <a:t>	</a:t>
            </a:r>
            <a:r>
              <a:rPr kumimoji="1" lang="fr-FR" sz="1600">
                <a:latin typeface="Arial" pitchFamily="34" charset="0"/>
                <a:cs typeface="Arial" pitchFamily="34" charset="0"/>
              </a:rPr>
              <a:t>individu</a:t>
            </a:r>
            <a:r>
              <a:rPr kumimoji="1" lang="fr-FR" sz="1600" b="0">
                <a:latin typeface="Arial" pitchFamily="34" charset="0"/>
                <a:cs typeface="Arial" pitchFamily="34" charset="0"/>
              </a:rPr>
              <a:t> :  critères de performance individuelle</a:t>
            </a:r>
          </a:p>
          <a:p>
            <a:pPr algn="l">
              <a:lnSpc>
                <a:spcPct val="90000"/>
              </a:lnSpc>
            </a:pPr>
            <a:r>
              <a:rPr kumimoji="1" lang="fr-FR" sz="1600" b="0">
                <a:latin typeface="Arial" pitchFamily="34" charset="0"/>
                <a:cs typeface="Arial" pitchFamily="34" charset="0"/>
              </a:rPr>
              <a:t>		    critères d’évaluation</a:t>
            </a:r>
          </a:p>
          <a:p>
            <a:pPr algn="l">
              <a:lnSpc>
                <a:spcPct val="90000"/>
              </a:lnSpc>
            </a:pPr>
            <a:r>
              <a:rPr kumimoji="1" lang="fr-FR" sz="1600" b="0">
                <a:latin typeface="Arial" pitchFamily="34" charset="0"/>
                <a:cs typeface="Arial" pitchFamily="34" charset="0"/>
              </a:rPr>
              <a:t>		    initiative autonomie</a:t>
            </a:r>
            <a:endParaRPr lang="fr-FR" sz="1600">
              <a:latin typeface="Arial" pitchFamily="34" charset="0"/>
              <a:cs typeface="Arial" pitchFamily="34" charset="0"/>
            </a:endParaRPr>
          </a:p>
        </p:txBody>
      </p:sp>
      <p:sp>
        <p:nvSpPr>
          <p:cNvPr id="3" name="Espace réservé du numéro de diapositive 2"/>
          <p:cNvSpPr>
            <a:spLocks noGrp="1"/>
          </p:cNvSpPr>
          <p:nvPr>
            <p:ph type="sldNum" sz="quarter" idx="12"/>
          </p:nvPr>
        </p:nvSpPr>
        <p:spPr/>
        <p:txBody>
          <a:bodyPr/>
          <a:lstStyle/>
          <a:p>
            <a:pPr>
              <a:defRPr/>
            </a:pPr>
            <a:fld id="{0C562DD5-AB3E-408D-993A-1756AEA75B50}" type="slidenum">
              <a:rPr lang="fr-FR" smtClean="0"/>
              <a:pPr>
                <a:defRPr/>
              </a:pPr>
              <a:t>33</a:t>
            </a:fld>
            <a:endParaRPr lang="fr-F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533400" y="0"/>
            <a:ext cx="8610600" cy="725488"/>
          </a:xfrm>
          <a:noFill/>
        </p:spPr>
        <p:txBody>
          <a:bodyPr/>
          <a:lstStyle/>
          <a:p>
            <a:pPr eaLnBrk="1" hangingPunct="1"/>
            <a:r>
              <a:rPr lang="fr-FR" smtClean="0">
                <a:solidFill>
                  <a:schemeClr val="bg1"/>
                </a:solidFill>
              </a:rPr>
              <a:t>Construction de l’image : valeurs</a:t>
            </a:r>
          </a:p>
        </p:txBody>
      </p:sp>
      <p:sp>
        <p:nvSpPr>
          <p:cNvPr id="58371" name="Rectangle 3"/>
          <p:cNvSpPr>
            <a:spLocks noGrp="1" noChangeArrowheads="1"/>
          </p:cNvSpPr>
          <p:nvPr>
            <p:ph sz="quarter" idx="1"/>
          </p:nvPr>
        </p:nvSpPr>
        <p:spPr>
          <a:xfrm>
            <a:off x="539750" y="765175"/>
            <a:ext cx="8208963" cy="5688013"/>
          </a:xfrm>
        </p:spPr>
        <p:txBody>
          <a:bodyPr>
            <a:normAutofit lnSpcReduction="10000"/>
          </a:bodyPr>
          <a:lstStyle/>
          <a:p>
            <a:pPr marL="274320" indent="-274320" eaLnBrk="1" fontAlgn="auto" hangingPunct="1">
              <a:lnSpc>
                <a:spcPct val="115000"/>
              </a:lnSpc>
              <a:spcAft>
                <a:spcPts val="0"/>
              </a:spcAft>
              <a:buFont typeface="Wingdings 2"/>
              <a:buChar char=""/>
              <a:defRPr/>
            </a:pPr>
            <a:r>
              <a:rPr lang="fr-FR" sz="2000" dirty="0" smtClean="0"/>
              <a:t>8 familles sur  2 notions : valeurs identitaires et valeurs éthiques</a:t>
            </a:r>
          </a:p>
          <a:p>
            <a:pPr marL="274320" indent="-274320" eaLnBrk="1" fontAlgn="auto" hangingPunct="1">
              <a:lnSpc>
                <a:spcPct val="115000"/>
              </a:lnSpc>
              <a:spcAft>
                <a:spcPts val="0"/>
              </a:spcAft>
              <a:buFont typeface="Wingdings 2"/>
              <a:buChar char=""/>
              <a:defRPr/>
            </a:pPr>
            <a:r>
              <a:rPr lang="fr-FR" sz="2000" dirty="0" smtClean="0"/>
              <a:t>2 axes valeurs de respect de la norme  (valeurs morales ) et valeurs de dépassement de la norme (valeurs conquérantes)</a:t>
            </a:r>
          </a:p>
          <a:p>
            <a:pPr marL="274320" indent="-274320" eaLnBrk="1" fontAlgn="auto" hangingPunct="1">
              <a:lnSpc>
                <a:spcPct val="115000"/>
              </a:lnSpc>
              <a:spcAft>
                <a:spcPts val="0"/>
              </a:spcAft>
              <a:buFont typeface="Wingdings 2"/>
              <a:buChar char=""/>
              <a:defRPr/>
            </a:pPr>
            <a:r>
              <a:rPr lang="fr-FR" sz="2000" dirty="0" smtClean="0"/>
              <a:t>Valeurs de compétences :  savoir-faire, qualité, excellence exigence réactivité</a:t>
            </a:r>
          </a:p>
          <a:p>
            <a:pPr marL="274320" indent="-274320" eaLnBrk="1" fontAlgn="auto" hangingPunct="1">
              <a:lnSpc>
                <a:spcPct val="115000"/>
              </a:lnSpc>
              <a:spcAft>
                <a:spcPts val="0"/>
              </a:spcAft>
              <a:buFont typeface="Wingdings 2"/>
              <a:buChar char=""/>
              <a:defRPr/>
            </a:pPr>
            <a:r>
              <a:rPr lang="fr-FR" sz="2000" dirty="0" smtClean="0"/>
              <a:t>Valeurs conquérantes : ambition esprit d’entreprise, innovation, progrès, combativité</a:t>
            </a:r>
          </a:p>
          <a:p>
            <a:pPr marL="274320" indent="-274320" eaLnBrk="1" fontAlgn="auto" hangingPunct="1">
              <a:lnSpc>
                <a:spcPct val="115000"/>
              </a:lnSpc>
              <a:spcAft>
                <a:spcPts val="0"/>
              </a:spcAft>
              <a:buFont typeface="Wingdings 2"/>
              <a:buChar char=""/>
              <a:defRPr/>
            </a:pPr>
            <a:r>
              <a:rPr lang="fr-FR" sz="2000" dirty="0" smtClean="0"/>
              <a:t>Valeurs relationnelles: respect, proximité, confiance, esprit d’équipe</a:t>
            </a:r>
          </a:p>
          <a:p>
            <a:pPr marL="274320" indent="-274320" eaLnBrk="1" fontAlgn="auto" hangingPunct="1">
              <a:lnSpc>
                <a:spcPct val="115000"/>
              </a:lnSpc>
              <a:spcAft>
                <a:spcPts val="0"/>
              </a:spcAft>
              <a:buFont typeface="Wingdings 2"/>
              <a:buChar char=""/>
              <a:defRPr/>
            </a:pPr>
            <a:r>
              <a:rPr lang="fr-FR" sz="2000" dirty="0" smtClean="0"/>
              <a:t>Valeurs de conduite: responsabilité, liberté, ouverture, authenticité</a:t>
            </a:r>
          </a:p>
          <a:p>
            <a:pPr marL="274320" indent="-274320" eaLnBrk="1" fontAlgn="auto" hangingPunct="1">
              <a:lnSpc>
                <a:spcPct val="115000"/>
              </a:lnSpc>
              <a:spcAft>
                <a:spcPts val="0"/>
              </a:spcAft>
              <a:buFont typeface="Wingdings 2"/>
              <a:buChar char=""/>
              <a:defRPr/>
            </a:pPr>
            <a:r>
              <a:rPr lang="fr-FR" sz="2000" dirty="0" smtClean="0"/>
              <a:t>Valeurs morales: honnêteté, intégrité, transparence, </a:t>
            </a:r>
            <a:r>
              <a:rPr lang="fr-FR" sz="2000" dirty="0" err="1" smtClean="0"/>
              <a:t>franchise,loyauté</a:t>
            </a:r>
            <a:endParaRPr lang="fr-FR" sz="2000" dirty="0" smtClean="0"/>
          </a:p>
          <a:p>
            <a:pPr marL="274320" indent="-274320" eaLnBrk="1" fontAlgn="auto" hangingPunct="1">
              <a:lnSpc>
                <a:spcPct val="115000"/>
              </a:lnSpc>
              <a:spcAft>
                <a:spcPts val="0"/>
              </a:spcAft>
              <a:buFont typeface="Wingdings 2"/>
              <a:buChar char=""/>
              <a:defRPr/>
            </a:pPr>
            <a:r>
              <a:rPr lang="fr-FR" sz="2000" dirty="0" smtClean="0"/>
              <a:t>Valeurs sociétales: respecte environnement, </a:t>
            </a:r>
            <a:r>
              <a:rPr lang="fr-FR" sz="2000" dirty="0" err="1" smtClean="0"/>
              <a:t>solidariét</a:t>
            </a:r>
            <a:r>
              <a:rPr lang="fr-FR" sz="2000" dirty="0" smtClean="0"/>
              <a:t>, citoyenneté, développement durable</a:t>
            </a:r>
          </a:p>
          <a:p>
            <a:pPr marL="274320" indent="-274320" eaLnBrk="1" fontAlgn="auto" hangingPunct="1">
              <a:lnSpc>
                <a:spcPct val="115000"/>
              </a:lnSpc>
              <a:spcAft>
                <a:spcPts val="0"/>
              </a:spcAft>
              <a:buFont typeface="Wingdings 2"/>
              <a:buChar char=""/>
              <a:defRPr/>
            </a:pPr>
            <a:r>
              <a:rPr lang="fr-FR" sz="2000" dirty="0" smtClean="0"/>
              <a:t>Valeurs d’épanouissement: humanisme, plaisir, </a:t>
            </a:r>
            <a:r>
              <a:rPr lang="fr-FR" sz="2000" dirty="0" err="1" smtClean="0"/>
              <a:t>developpement</a:t>
            </a:r>
            <a:r>
              <a:rPr lang="fr-FR" sz="2000" dirty="0" smtClean="0"/>
              <a:t> personnel, talents</a:t>
            </a:r>
          </a:p>
          <a:p>
            <a:pPr marL="274320" indent="-274320" eaLnBrk="1" fontAlgn="auto" hangingPunct="1">
              <a:lnSpc>
                <a:spcPct val="115000"/>
              </a:lnSpc>
              <a:spcAft>
                <a:spcPts val="0"/>
              </a:spcAft>
              <a:buFont typeface="Wingdings 2"/>
              <a:buChar char=""/>
              <a:defRPr/>
            </a:pPr>
            <a:r>
              <a:rPr lang="fr-FR" sz="2000" dirty="0" smtClean="0"/>
              <a:t>Valeurs sociales: équité, pluralisme, participation</a:t>
            </a:r>
          </a:p>
        </p:txBody>
      </p:sp>
      <p:sp>
        <p:nvSpPr>
          <p:cNvPr id="50180" name="Text Box 4"/>
          <p:cNvSpPr txBox="1">
            <a:spLocks noChangeArrowheads="1"/>
          </p:cNvSpPr>
          <p:nvPr/>
        </p:nvSpPr>
        <p:spPr bwMode="auto">
          <a:xfrm>
            <a:off x="6156325" y="6515100"/>
            <a:ext cx="2987675" cy="336550"/>
          </a:xfrm>
          <a:prstGeom prst="rect">
            <a:avLst/>
          </a:prstGeom>
          <a:noFill/>
          <a:ln w="12700">
            <a:noFill/>
            <a:miter lim="800000"/>
            <a:headEnd/>
            <a:tailEnd/>
          </a:ln>
        </p:spPr>
        <p:txBody>
          <a:bodyPr>
            <a:spAutoFit/>
          </a:bodyPr>
          <a:lstStyle/>
          <a:p>
            <a:r>
              <a:rPr lang="fr-FR" sz="1600">
                <a:solidFill>
                  <a:schemeClr val="bg1"/>
                </a:solidFill>
              </a:rPr>
              <a:t>Source agence  Wellcom 2004</a:t>
            </a:r>
          </a:p>
        </p:txBody>
      </p:sp>
      <p:sp>
        <p:nvSpPr>
          <p:cNvPr id="5" name="Espace réservé du numéro de diapositive 4"/>
          <p:cNvSpPr>
            <a:spLocks noGrp="1"/>
          </p:cNvSpPr>
          <p:nvPr>
            <p:ph type="sldNum" sz="quarter" idx="12"/>
          </p:nvPr>
        </p:nvSpPr>
        <p:spPr/>
        <p:txBody>
          <a:bodyPr/>
          <a:lstStyle/>
          <a:p>
            <a:pPr>
              <a:defRPr/>
            </a:pPr>
            <a:fld id="{BF75F506-0D46-4657-AE21-7D6A950C5764}" type="slidenum">
              <a:rPr lang="fr-FR" smtClean="0"/>
              <a:pPr>
                <a:defRPr/>
              </a:pPr>
              <a:t>34</a:t>
            </a:fld>
            <a:endParaRPr lang="fr-FR"/>
          </a:p>
        </p:txBody>
      </p:sp>
    </p:spTree>
  </p:cSld>
  <p:clrMapOvr>
    <a:masterClrMapping/>
  </p:clrMapOvr>
  <p:transition>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533400" y="0"/>
            <a:ext cx="8610600" cy="692150"/>
          </a:xfrm>
          <a:noFill/>
        </p:spPr>
        <p:txBody>
          <a:bodyPr/>
          <a:lstStyle/>
          <a:p>
            <a:pPr eaLnBrk="1" hangingPunct="1"/>
            <a:r>
              <a:rPr lang="fr-FR" smtClean="0">
                <a:solidFill>
                  <a:schemeClr val="bg1"/>
                </a:solidFill>
              </a:rPr>
              <a:t>Construction de l’image : valeurs</a:t>
            </a:r>
          </a:p>
        </p:txBody>
      </p:sp>
      <p:sp>
        <p:nvSpPr>
          <p:cNvPr id="51203" name="Line 3"/>
          <p:cNvSpPr>
            <a:spLocks noChangeShapeType="1"/>
          </p:cNvSpPr>
          <p:nvPr/>
        </p:nvSpPr>
        <p:spPr bwMode="auto">
          <a:xfrm>
            <a:off x="4284663" y="981075"/>
            <a:ext cx="0" cy="5543550"/>
          </a:xfrm>
          <a:prstGeom prst="line">
            <a:avLst/>
          </a:prstGeom>
          <a:noFill/>
          <a:ln w="12700">
            <a:solidFill>
              <a:schemeClr val="tx2"/>
            </a:solidFill>
            <a:round/>
            <a:headEnd/>
            <a:tailEnd/>
          </a:ln>
        </p:spPr>
        <p:txBody>
          <a:bodyPr>
            <a:spAutoFit/>
          </a:bodyPr>
          <a:lstStyle/>
          <a:p>
            <a:endParaRPr lang="fr-FR"/>
          </a:p>
        </p:txBody>
      </p:sp>
      <p:sp>
        <p:nvSpPr>
          <p:cNvPr id="51204" name="Line 4"/>
          <p:cNvSpPr>
            <a:spLocks noChangeShapeType="1"/>
          </p:cNvSpPr>
          <p:nvPr/>
        </p:nvSpPr>
        <p:spPr bwMode="auto">
          <a:xfrm>
            <a:off x="1331913" y="4221163"/>
            <a:ext cx="7345362" cy="0"/>
          </a:xfrm>
          <a:prstGeom prst="line">
            <a:avLst/>
          </a:prstGeom>
          <a:noFill/>
          <a:ln w="12700">
            <a:solidFill>
              <a:schemeClr val="tx2"/>
            </a:solidFill>
            <a:round/>
            <a:headEnd/>
            <a:tailEnd/>
          </a:ln>
        </p:spPr>
        <p:txBody>
          <a:bodyPr>
            <a:spAutoFit/>
          </a:bodyPr>
          <a:lstStyle/>
          <a:p>
            <a:endParaRPr lang="fr-FR"/>
          </a:p>
        </p:txBody>
      </p:sp>
      <p:sp>
        <p:nvSpPr>
          <p:cNvPr id="51205" name="Oval 5"/>
          <p:cNvSpPr>
            <a:spLocks noChangeArrowheads="1"/>
          </p:cNvSpPr>
          <p:nvPr/>
        </p:nvSpPr>
        <p:spPr bwMode="auto">
          <a:xfrm>
            <a:off x="6156325" y="909638"/>
            <a:ext cx="2706688" cy="968375"/>
          </a:xfrm>
          <a:prstGeom prst="ellipse">
            <a:avLst/>
          </a:prstGeom>
          <a:solidFill>
            <a:srgbClr val="FFFF99"/>
          </a:solidFill>
          <a:ln w="12700">
            <a:solidFill>
              <a:schemeClr val="tx2"/>
            </a:solidFill>
            <a:round/>
            <a:headEnd/>
            <a:tailEnd/>
          </a:ln>
        </p:spPr>
        <p:txBody>
          <a:bodyPr anchor="ctr">
            <a:spAutoFit/>
          </a:bodyPr>
          <a:lstStyle/>
          <a:p>
            <a:r>
              <a:rPr lang="fr-FR" sz="2000" b="0">
                <a:solidFill>
                  <a:schemeClr val="accent1"/>
                </a:solidFill>
              </a:rPr>
              <a:t>Valeurs conquérantes</a:t>
            </a:r>
          </a:p>
        </p:txBody>
      </p:sp>
      <p:sp>
        <p:nvSpPr>
          <p:cNvPr id="51206" name="Oval 6"/>
          <p:cNvSpPr>
            <a:spLocks noChangeArrowheads="1"/>
          </p:cNvSpPr>
          <p:nvPr/>
        </p:nvSpPr>
        <p:spPr bwMode="auto">
          <a:xfrm>
            <a:off x="2989263" y="1844675"/>
            <a:ext cx="3165475" cy="968375"/>
          </a:xfrm>
          <a:prstGeom prst="ellipse">
            <a:avLst/>
          </a:prstGeom>
          <a:solidFill>
            <a:srgbClr val="CCFFFF"/>
          </a:solidFill>
          <a:ln w="12700">
            <a:solidFill>
              <a:schemeClr val="tx2"/>
            </a:solidFill>
            <a:round/>
            <a:headEnd/>
            <a:tailEnd/>
          </a:ln>
        </p:spPr>
        <p:txBody>
          <a:bodyPr anchor="ctr">
            <a:spAutoFit/>
          </a:bodyPr>
          <a:lstStyle/>
          <a:p>
            <a:r>
              <a:rPr lang="fr-FR" sz="2000" b="0">
                <a:solidFill>
                  <a:schemeClr val="accent1"/>
                </a:solidFill>
              </a:rPr>
              <a:t>Valeurs d’épanouissement</a:t>
            </a:r>
          </a:p>
        </p:txBody>
      </p:sp>
      <p:sp>
        <p:nvSpPr>
          <p:cNvPr id="51207" name="Oval 7"/>
          <p:cNvSpPr>
            <a:spLocks noChangeArrowheads="1"/>
          </p:cNvSpPr>
          <p:nvPr/>
        </p:nvSpPr>
        <p:spPr bwMode="auto">
          <a:xfrm>
            <a:off x="611188" y="2781300"/>
            <a:ext cx="1763712" cy="968375"/>
          </a:xfrm>
          <a:prstGeom prst="ellipse">
            <a:avLst/>
          </a:prstGeom>
          <a:solidFill>
            <a:srgbClr val="FFFFCC"/>
          </a:solidFill>
          <a:ln w="12700">
            <a:solidFill>
              <a:schemeClr val="tx2"/>
            </a:solidFill>
            <a:round/>
            <a:headEnd/>
            <a:tailEnd/>
          </a:ln>
        </p:spPr>
        <p:txBody>
          <a:bodyPr anchor="ctr">
            <a:spAutoFit/>
          </a:bodyPr>
          <a:lstStyle/>
          <a:p>
            <a:r>
              <a:rPr lang="fr-FR" sz="2000" b="0">
                <a:solidFill>
                  <a:schemeClr val="accent1"/>
                </a:solidFill>
              </a:rPr>
              <a:t>Valeurs sociétales</a:t>
            </a:r>
          </a:p>
        </p:txBody>
      </p:sp>
      <p:sp>
        <p:nvSpPr>
          <p:cNvPr id="51208" name="Oval 8"/>
          <p:cNvSpPr>
            <a:spLocks noChangeArrowheads="1"/>
          </p:cNvSpPr>
          <p:nvPr/>
        </p:nvSpPr>
        <p:spPr bwMode="auto">
          <a:xfrm>
            <a:off x="395288" y="4941888"/>
            <a:ext cx="2617787" cy="536575"/>
          </a:xfrm>
          <a:prstGeom prst="ellipse">
            <a:avLst/>
          </a:prstGeom>
          <a:solidFill>
            <a:srgbClr val="CCCCFF"/>
          </a:solidFill>
          <a:ln w="12700">
            <a:solidFill>
              <a:schemeClr val="tx2"/>
            </a:solidFill>
            <a:round/>
            <a:headEnd/>
            <a:tailEnd/>
          </a:ln>
        </p:spPr>
        <p:txBody>
          <a:bodyPr wrap="none" anchor="ctr">
            <a:spAutoFit/>
          </a:bodyPr>
          <a:lstStyle/>
          <a:p>
            <a:r>
              <a:rPr lang="fr-FR" sz="2000" b="0">
                <a:solidFill>
                  <a:schemeClr val="accent1"/>
                </a:solidFill>
              </a:rPr>
              <a:t>Valeurs sociales</a:t>
            </a:r>
          </a:p>
        </p:txBody>
      </p:sp>
      <p:sp>
        <p:nvSpPr>
          <p:cNvPr id="51209" name="Oval 9"/>
          <p:cNvSpPr>
            <a:spLocks noChangeArrowheads="1"/>
          </p:cNvSpPr>
          <p:nvPr/>
        </p:nvSpPr>
        <p:spPr bwMode="auto">
          <a:xfrm>
            <a:off x="2124075" y="4365625"/>
            <a:ext cx="3457575" cy="536575"/>
          </a:xfrm>
          <a:prstGeom prst="ellipse">
            <a:avLst/>
          </a:prstGeom>
          <a:solidFill>
            <a:srgbClr val="99FFCC"/>
          </a:solidFill>
          <a:ln w="12700">
            <a:solidFill>
              <a:schemeClr val="tx2"/>
            </a:solidFill>
            <a:round/>
            <a:headEnd/>
            <a:tailEnd/>
          </a:ln>
        </p:spPr>
        <p:txBody>
          <a:bodyPr wrap="none" anchor="ctr">
            <a:spAutoFit/>
          </a:bodyPr>
          <a:lstStyle/>
          <a:p>
            <a:r>
              <a:rPr lang="fr-FR" sz="2000" b="0">
                <a:solidFill>
                  <a:schemeClr val="accent1"/>
                </a:solidFill>
              </a:rPr>
              <a:t>Valeurs relationnelles</a:t>
            </a:r>
          </a:p>
        </p:txBody>
      </p:sp>
      <p:sp>
        <p:nvSpPr>
          <p:cNvPr id="51210" name="Oval 10"/>
          <p:cNvSpPr>
            <a:spLocks noChangeArrowheads="1"/>
          </p:cNvSpPr>
          <p:nvPr/>
        </p:nvSpPr>
        <p:spPr bwMode="auto">
          <a:xfrm>
            <a:off x="2843213" y="3068638"/>
            <a:ext cx="3262312" cy="536575"/>
          </a:xfrm>
          <a:prstGeom prst="ellipse">
            <a:avLst/>
          </a:prstGeom>
          <a:solidFill>
            <a:srgbClr val="FFCCCC"/>
          </a:solidFill>
          <a:ln w="12700">
            <a:solidFill>
              <a:schemeClr val="tx2"/>
            </a:solidFill>
            <a:round/>
            <a:headEnd/>
            <a:tailEnd/>
          </a:ln>
        </p:spPr>
        <p:txBody>
          <a:bodyPr wrap="none" anchor="ctr">
            <a:spAutoFit/>
          </a:bodyPr>
          <a:lstStyle/>
          <a:p>
            <a:r>
              <a:rPr lang="fr-FR" sz="2000" b="0">
                <a:solidFill>
                  <a:schemeClr val="accent1"/>
                </a:solidFill>
              </a:rPr>
              <a:t>Valeurs de conduite</a:t>
            </a:r>
          </a:p>
        </p:txBody>
      </p:sp>
      <p:sp>
        <p:nvSpPr>
          <p:cNvPr id="51211" name="Oval 11"/>
          <p:cNvSpPr>
            <a:spLocks noChangeArrowheads="1"/>
          </p:cNvSpPr>
          <p:nvPr/>
        </p:nvSpPr>
        <p:spPr bwMode="auto">
          <a:xfrm>
            <a:off x="3851275" y="5084763"/>
            <a:ext cx="2254250" cy="968375"/>
          </a:xfrm>
          <a:prstGeom prst="ellipse">
            <a:avLst/>
          </a:prstGeom>
          <a:solidFill>
            <a:srgbClr val="99CCFF"/>
          </a:solidFill>
          <a:ln w="12700">
            <a:solidFill>
              <a:schemeClr val="tx2"/>
            </a:solidFill>
            <a:round/>
            <a:headEnd/>
            <a:tailEnd/>
          </a:ln>
        </p:spPr>
        <p:txBody>
          <a:bodyPr anchor="ctr">
            <a:spAutoFit/>
          </a:bodyPr>
          <a:lstStyle/>
          <a:p>
            <a:r>
              <a:rPr lang="fr-FR" sz="2000" b="0">
                <a:solidFill>
                  <a:schemeClr val="accent1"/>
                </a:solidFill>
              </a:rPr>
              <a:t>Valeurs de compétence</a:t>
            </a:r>
          </a:p>
        </p:txBody>
      </p:sp>
      <p:sp>
        <p:nvSpPr>
          <p:cNvPr id="51212" name="Oval 12"/>
          <p:cNvSpPr>
            <a:spLocks noChangeArrowheads="1"/>
          </p:cNvSpPr>
          <p:nvPr/>
        </p:nvSpPr>
        <p:spPr bwMode="auto">
          <a:xfrm>
            <a:off x="1116013" y="5661025"/>
            <a:ext cx="1728787" cy="968375"/>
          </a:xfrm>
          <a:prstGeom prst="ellipse">
            <a:avLst/>
          </a:prstGeom>
          <a:solidFill>
            <a:srgbClr val="FFCC66"/>
          </a:solidFill>
          <a:ln w="12700">
            <a:solidFill>
              <a:schemeClr val="tx2"/>
            </a:solidFill>
            <a:round/>
            <a:headEnd/>
            <a:tailEnd/>
          </a:ln>
        </p:spPr>
        <p:txBody>
          <a:bodyPr anchor="ctr">
            <a:spAutoFit/>
          </a:bodyPr>
          <a:lstStyle/>
          <a:p>
            <a:r>
              <a:rPr lang="fr-FR" sz="2000" b="0">
                <a:solidFill>
                  <a:schemeClr val="accent1"/>
                </a:solidFill>
              </a:rPr>
              <a:t>Valeurs morales</a:t>
            </a:r>
          </a:p>
        </p:txBody>
      </p:sp>
      <p:sp>
        <p:nvSpPr>
          <p:cNvPr id="51213" name="Text Box 13"/>
          <p:cNvSpPr txBox="1">
            <a:spLocks noChangeArrowheads="1"/>
          </p:cNvSpPr>
          <p:nvPr/>
        </p:nvSpPr>
        <p:spPr bwMode="auto">
          <a:xfrm>
            <a:off x="2916238" y="765175"/>
            <a:ext cx="2447925" cy="701675"/>
          </a:xfrm>
          <a:prstGeom prst="rect">
            <a:avLst/>
          </a:prstGeom>
          <a:noFill/>
          <a:ln w="12700">
            <a:noFill/>
            <a:miter lim="800000"/>
            <a:headEnd/>
            <a:tailEnd/>
          </a:ln>
        </p:spPr>
        <p:txBody>
          <a:bodyPr>
            <a:spAutoFit/>
          </a:bodyPr>
          <a:lstStyle/>
          <a:p>
            <a:r>
              <a:rPr lang="fr-FR" sz="2000" b="0"/>
              <a:t>Dépassement des normes</a:t>
            </a:r>
          </a:p>
        </p:txBody>
      </p:sp>
      <p:sp>
        <p:nvSpPr>
          <p:cNvPr id="51214" name="Text Box 14"/>
          <p:cNvSpPr txBox="1">
            <a:spLocks noChangeArrowheads="1"/>
          </p:cNvSpPr>
          <p:nvPr/>
        </p:nvSpPr>
        <p:spPr bwMode="auto">
          <a:xfrm>
            <a:off x="7775575" y="3789363"/>
            <a:ext cx="1368425" cy="396875"/>
          </a:xfrm>
          <a:prstGeom prst="rect">
            <a:avLst/>
          </a:prstGeom>
          <a:noFill/>
          <a:ln w="12700">
            <a:noFill/>
            <a:miter lim="800000"/>
            <a:headEnd/>
            <a:tailEnd/>
          </a:ln>
        </p:spPr>
        <p:txBody>
          <a:bodyPr>
            <a:spAutoFit/>
          </a:bodyPr>
          <a:lstStyle/>
          <a:p>
            <a:r>
              <a:rPr lang="fr-FR" sz="2000" b="0"/>
              <a:t>Identitaire</a:t>
            </a:r>
          </a:p>
        </p:txBody>
      </p:sp>
      <p:sp>
        <p:nvSpPr>
          <p:cNvPr id="51215" name="Text Box 15"/>
          <p:cNvSpPr txBox="1">
            <a:spLocks noChangeArrowheads="1"/>
          </p:cNvSpPr>
          <p:nvPr/>
        </p:nvSpPr>
        <p:spPr bwMode="auto">
          <a:xfrm>
            <a:off x="3492500" y="6461125"/>
            <a:ext cx="2447925" cy="396875"/>
          </a:xfrm>
          <a:prstGeom prst="rect">
            <a:avLst/>
          </a:prstGeom>
          <a:noFill/>
          <a:ln w="12700">
            <a:noFill/>
            <a:miter lim="800000"/>
            <a:headEnd/>
            <a:tailEnd/>
          </a:ln>
        </p:spPr>
        <p:txBody>
          <a:bodyPr>
            <a:spAutoFit/>
          </a:bodyPr>
          <a:lstStyle/>
          <a:p>
            <a:r>
              <a:rPr lang="fr-FR" sz="2000" b="0"/>
              <a:t>Respect des normes</a:t>
            </a:r>
          </a:p>
        </p:txBody>
      </p:sp>
      <p:sp>
        <p:nvSpPr>
          <p:cNvPr id="51216" name="Text Box 16"/>
          <p:cNvSpPr txBox="1">
            <a:spLocks noChangeArrowheads="1"/>
          </p:cNvSpPr>
          <p:nvPr/>
        </p:nvSpPr>
        <p:spPr bwMode="auto">
          <a:xfrm>
            <a:off x="179388" y="3933825"/>
            <a:ext cx="1368425" cy="396875"/>
          </a:xfrm>
          <a:prstGeom prst="rect">
            <a:avLst/>
          </a:prstGeom>
          <a:noFill/>
          <a:ln w="12700">
            <a:noFill/>
            <a:miter lim="800000"/>
            <a:headEnd/>
            <a:tailEnd/>
          </a:ln>
        </p:spPr>
        <p:txBody>
          <a:bodyPr>
            <a:spAutoFit/>
          </a:bodyPr>
          <a:lstStyle/>
          <a:p>
            <a:r>
              <a:rPr lang="fr-FR" sz="2000" b="0"/>
              <a:t>Ethique</a:t>
            </a:r>
          </a:p>
        </p:txBody>
      </p:sp>
      <p:sp>
        <p:nvSpPr>
          <p:cNvPr id="17" name="Espace réservé du numéro de diapositive 16"/>
          <p:cNvSpPr>
            <a:spLocks noGrp="1"/>
          </p:cNvSpPr>
          <p:nvPr>
            <p:ph type="sldNum" sz="quarter" idx="12"/>
          </p:nvPr>
        </p:nvSpPr>
        <p:spPr/>
        <p:txBody>
          <a:bodyPr/>
          <a:lstStyle/>
          <a:p>
            <a:pPr>
              <a:defRPr/>
            </a:pPr>
            <a:fld id="{BF75F506-0D46-4657-AE21-7D6A950C5764}" type="slidenum">
              <a:rPr lang="fr-FR" smtClean="0"/>
              <a:pPr>
                <a:defRPr/>
              </a:pPr>
              <a:t>35</a:t>
            </a:fld>
            <a:endParaRPr lang="fr-FR"/>
          </a:p>
        </p:txBody>
      </p:sp>
    </p:spTree>
  </p:cSld>
  <p:clrMapOvr>
    <a:masterClrMapping/>
  </p:clrMapOvr>
  <p:transition>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79388" y="0"/>
            <a:ext cx="8664575" cy="666750"/>
          </a:xfrm>
          <a:noFill/>
        </p:spPr>
        <p:txBody>
          <a:bodyPr/>
          <a:lstStyle/>
          <a:p>
            <a:pPr eaLnBrk="1" hangingPunct="1"/>
            <a:r>
              <a:rPr lang="fr-FR" sz="3200" smtClean="0">
                <a:solidFill>
                  <a:schemeClr val="bg1"/>
                </a:solidFill>
              </a:rPr>
              <a:t>Le Top 10 des valeurs des entreprises françaises</a:t>
            </a:r>
          </a:p>
        </p:txBody>
      </p:sp>
      <p:graphicFrame>
        <p:nvGraphicFramePr>
          <p:cNvPr id="1397763" name="Group 3"/>
          <p:cNvGraphicFramePr>
            <a:graphicFrameLocks noGrp="1"/>
          </p:cNvGraphicFramePr>
          <p:nvPr>
            <p:ph type="tbl" idx="1"/>
          </p:nvPr>
        </p:nvGraphicFramePr>
        <p:xfrm>
          <a:off x="684213" y="1125538"/>
          <a:ext cx="7835527" cy="4572000"/>
        </p:xfrm>
        <a:graphic>
          <a:graphicData uri="http://schemas.openxmlformats.org/drawingml/2006/table">
            <a:tbl>
              <a:tblPr/>
              <a:tblGrid>
                <a:gridCol w="667072"/>
                <a:gridCol w="5656287"/>
                <a:gridCol w="1512168"/>
              </a:tblGrid>
              <a:tr h="406400">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2400" b="0" i="0" u="none" strike="noStrike" cap="none" normalizeH="0" baseline="0" dirty="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2400" b="0" i="0" u="none" strike="noStrike" cap="none" normalizeH="0" baseline="0" dirty="0" smtClean="0">
                          <a:ln>
                            <a:noFill/>
                          </a:ln>
                          <a:solidFill>
                            <a:schemeClr val="tx1"/>
                          </a:solidFill>
                          <a:effectLst/>
                          <a:latin typeface="Arial" pitchFamily="34" charset="0"/>
                        </a:rPr>
                        <a:t>Innovation/ Progrès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2400" b="0" i="0" u="none" strike="noStrike" cap="none" normalizeH="0" baseline="0" dirty="0" smtClean="0">
                          <a:ln>
                            <a:noFill/>
                          </a:ln>
                          <a:solidFill>
                            <a:schemeClr val="tx1"/>
                          </a:solidFill>
                          <a:effectLst/>
                          <a:latin typeface="Arial" pitchFamily="34" charset="0"/>
                        </a:rPr>
                        <a:t>31,7%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r>
              <a:tr h="406400">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2400" b="0" i="0" u="none" strike="noStrike" cap="none" normalizeH="0" baseline="0" dirty="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2400" b="0" i="0" u="none" strike="noStrike" cap="none" normalizeH="0" baseline="0" dirty="0" smtClean="0">
                          <a:ln>
                            <a:noFill/>
                          </a:ln>
                          <a:solidFill>
                            <a:schemeClr val="tx1"/>
                          </a:solidFill>
                          <a:effectLst/>
                          <a:latin typeface="Arial" pitchFamily="34" charset="0"/>
                        </a:rPr>
                        <a:t>Intégrité/ </a:t>
                      </a:r>
                      <a:r>
                        <a:rPr kumimoji="0" lang="fr-FR" sz="2400" b="0" i="0" u="none" strike="noStrike" cap="none" normalizeH="0" baseline="0" dirty="0" err="1" smtClean="0">
                          <a:ln>
                            <a:noFill/>
                          </a:ln>
                          <a:solidFill>
                            <a:schemeClr val="tx1"/>
                          </a:solidFill>
                          <a:effectLst/>
                          <a:latin typeface="Arial" pitchFamily="34" charset="0"/>
                        </a:rPr>
                        <a:t>Honneté</a:t>
                      </a:r>
                      <a:r>
                        <a:rPr kumimoji="0" lang="fr-FR" sz="2400" b="0" i="0" u="none" strike="noStrike" cap="none" normalizeH="0" baseline="0" dirty="0" smtClean="0">
                          <a:ln>
                            <a:noFill/>
                          </a:ln>
                          <a:solidFill>
                            <a:schemeClr val="tx1"/>
                          </a:solidFill>
                          <a:effectLst/>
                          <a:latin typeface="Arial" pitchFamily="34" charset="0"/>
                        </a:rPr>
                        <a:t>/Transparence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2400" b="0" i="0" u="none" strike="noStrike" cap="none" normalizeH="0" baseline="0" dirty="0" smtClean="0">
                          <a:ln>
                            <a:noFill/>
                          </a:ln>
                          <a:solidFill>
                            <a:schemeClr val="tx1"/>
                          </a:solidFill>
                          <a:effectLst/>
                          <a:latin typeface="Arial" pitchFamily="34" charset="0"/>
                        </a:rPr>
                        <a:t>26,4%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r>
              <a:tr h="406400">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2400" b="0" i="0" u="none" strike="noStrike" cap="none" normalizeH="0" baseline="0" dirty="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2400" b="0" i="0" u="none" strike="noStrike" cap="none" normalizeH="0" baseline="0" dirty="0" smtClean="0">
                          <a:ln>
                            <a:noFill/>
                          </a:ln>
                          <a:solidFill>
                            <a:schemeClr val="tx1"/>
                          </a:solidFill>
                          <a:effectLst/>
                          <a:latin typeface="Arial" pitchFamily="34" charset="0"/>
                        </a:rPr>
                        <a:t>Responsabilité</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2400" b="0" i="0" u="none" strike="noStrike" cap="none" normalizeH="0" baseline="0" dirty="0" smtClean="0">
                          <a:ln>
                            <a:noFill/>
                          </a:ln>
                          <a:solidFill>
                            <a:schemeClr val="tx1"/>
                          </a:solidFill>
                          <a:effectLst/>
                          <a:latin typeface="Arial" pitchFamily="34" charset="0"/>
                        </a:rPr>
                        <a:t>26,4%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r>
              <a:tr h="406400">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2400" b="0" i="0" u="none" strike="noStrike" cap="none" normalizeH="0" baseline="0" dirty="0" smtClean="0">
                          <a:ln>
                            <a:noFill/>
                          </a:ln>
                          <a:solidFill>
                            <a:schemeClr val="tx1"/>
                          </a:solidFill>
                          <a:effectLst/>
                          <a:latin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2400" b="0" i="0" u="none" strike="noStrike" cap="none" normalizeH="0" baseline="0" dirty="0" smtClean="0">
                          <a:ln>
                            <a:noFill/>
                          </a:ln>
                          <a:solidFill>
                            <a:schemeClr val="tx1"/>
                          </a:solidFill>
                          <a:effectLst/>
                          <a:latin typeface="Arial" pitchFamily="34" charset="0"/>
                        </a:rPr>
                        <a:t>Esprit / travail d ‘équipe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2400" b="0" i="0" u="none" strike="noStrike" cap="none" normalizeH="0" baseline="0" dirty="0" smtClean="0">
                          <a:ln>
                            <a:noFill/>
                          </a:ln>
                          <a:solidFill>
                            <a:schemeClr val="tx1"/>
                          </a:solidFill>
                          <a:effectLst/>
                          <a:latin typeface="Arial" pitchFamily="34" charset="0"/>
                        </a:rPr>
                        <a:t>23,3%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r>
              <a:tr h="406400">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2400" b="0" i="0" u="none" strike="noStrike" cap="none" normalizeH="0" baseline="0" dirty="0" smtClean="0">
                          <a:ln>
                            <a:noFill/>
                          </a:ln>
                          <a:solidFill>
                            <a:schemeClr val="tx1"/>
                          </a:solidFill>
                          <a:effectLst/>
                          <a:latin typeface="Arial"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2400" b="0" i="0" u="none" strike="noStrike" cap="none" normalizeH="0" baseline="0" dirty="0" smtClean="0">
                          <a:ln>
                            <a:noFill/>
                          </a:ln>
                          <a:solidFill>
                            <a:schemeClr val="tx1"/>
                          </a:solidFill>
                          <a:effectLst/>
                          <a:latin typeface="Arial" pitchFamily="34" charset="0"/>
                        </a:rPr>
                        <a:t>Orientation/Satisfaction clients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2400" b="0" i="0" u="none" strike="noStrike" cap="none" normalizeH="0" baseline="0" dirty="0" smtClean="0">
                          <a:ln>
                            <a:noFill/>
                          </a:ln>
                          <a:solidFill>
                            <a:schemeClr val="tx1"/>
                          </a:solidFill>
                          <a:effectLst/>
                          <a:latin typeface="Arial" pitchFamily="34" charset="0"/>
                        </a:rPr>
                        <a:t>23,0%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r>
              <a:tr h="406400">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2400" b="0" i="0" u="none" strike="noStrike" cap="none" normalizeH="0" baseline="0" dirty="0" smtClean="0">
                          <a:ln>
                            <a:noFill/>
                          </a:ln>
                          <a:solidFill>
                            <a:schemeClr val="tx1"/>
                          </a:solidFill>
                          <a:effectLst/>
                          <a:latin typeface="Arial" pitchFamily="34"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2400" b="0" i="0" u="none" strike="noStrike" cap="none" normalizeH="0" baseline="0" dirty="0" smtClean="0">
                          <a:ln>
                            <a:noFill/>
                          </a:ln>
                          <a:solidFill>
                            <a:schemeClr val="tx1"/>
                          </a:solidFill>
                          <a:effectLst/>
                          <a:latin typeface="Arial" pitchFamily="34" charset="0"/>
                        </a:rPr>
                        <a:t>Humanisme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2400" b="0" i="0" u="none" strike="noStrike" cap="none" normalizeH="0" baseline="0" dirty="0" smtClean="0">
                          <a:ln>
                            <a:noFill/>
                          </a:ln>
                          <a:solidFill>
                            <a:schemeClr val="tx1"/>
                          </a:solidFill>
                          <a:effectLst/>
                          <a:latin typeface="Arial" pitchFamily="34" charset="0"/>
                        </a:rPr>
                        <a:t>14,3%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r>
              <a:tr h="406400">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2400" b="0" i="0" u="none" strike="noStrike" cap="none" normalizeH="0" baseline="0" dirty="0" smtClean="0">
                          <a:ln>
                            <a:noFill/>
                          </a:ln>
                          <a:solidFill>
                            <a:schemeClr val="tx1"/>
                          </a:solidFill>
                          <a:effectLst/>
                          <a:latin typeface="Arial" pitchFamily="34"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2400" b="0" i="0" u="none" strike="noStrike" cap="none" normalizeH="0" baseline="0" dirty="0" smtClean="0">
                          <a:ln>
                            <a:noFill/>
                          </a:ln>
                          <a:solidFill>
                            <a:schemeClr val="tx1"/>
                          </a:solidFill>
                          <a:effectLst/>
                          <a:latin typeface="Arial" pitchFamily="34" charset="0"/>
                        </a:rPr>
                        <a:t>Rapidité/</a:t>
                      </a:r>
                      <a:r>
                        <a:rPr kumimoji="0" lang="fr-FR" sz="2400" b="0" i="0" u="none" strike="noStrike" cap="none" normalizeH="0" baseline="0" dirty="0" err="1" smtClean="0">
                          <a:ln>
                            <a:noFill/>
                          </a:ln>
                          <a:solidFill>
                            <a:schemeClr val="tx1"/>
                          </a:solidFill>
                          <a:effectLst/>
                          <a:latin typeface="Arial" pitchFamily="34" charset="0"/>
                        </a:rPr>
                        <a:t>Réactivté</a:t>
                      </a:r>
                      <a:endParaRPr kumimoji="0" lang="fr-FR" sz="2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2400" b="0" i="0" u="none" strike="noStrike" cap="none" normalizeH="0" baseline="0" dirty="0" smtClean="0">
                          <a:ln>
                            <a:noFill/>
                          </a:ln>
                          <a:solidFill>
                            <a:schemeClr val="tx1"/>
                          </a:solidFill>
                          <a:effectLst/>
                          <a:latin typeface="Arial" pitchFamily="34" charset="0"/>
                        </a:rPr>
                        <a:t>14,0%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r>
              <a:tr h="406400">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2400" b="0" i="0" u="none" strike="noStrike" cap="none" normalizeH="0" baseline="0" dirty="0" smtClean="0">
                          <a:ln>
                            <a:noFill/>
                          </a:ln>
                          <a:solidFill>
                            <a:schemeClr val="tx1"/>
                          </a:solidFill>
                          <a:effectLst/>
                          <a:latin typeface="Arial" pitchFamily="34"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2400" b="0" i="0" u="none" strike="noStrike" cap="none" normalizeH="0" baseline="0" dirty="0" smtClean="0">
                          <a:ln>
                            <a:noFill/>
                          </a:ln>
                          <a:solidFill>
                            <a:schemeClr val="tx1"/>
                          </a:solidFill>
                          <a:effectLst/>
                          <a:latin typeface="Arial" pitchFamily="34" charset="0"/>
                        </a:rPr>
                        <a:t>Environnement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2400" b="0" i="0" u="none" strike="noStrike" cap="none" normalizeH="0" baseline="0" dirty="0" smtClean="0">
                          <a:ln>
                            <a:noFill/>
                          </a:ln>
                          <a:solidFill>
                            <a:schemeClr val="tx1"/>
                          </a:solidFill>
                          <a:effectLst/>
                          <a:latin typeface="Arial" pitchFamily="34" charset="0"/>
                        </a:rPr>
                        <a:t>13,6%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r>
              <a:tr h="406400">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2400" b="0" i="0" u="none" strike="noStrike" cap="none" normalizeH="0" baseline="0" dirty="0" smtClean="0">
                          <a:ln>
                            <a:noFill/>
                          </a:ln>
                          <a:solidFill>
                            <a:schemeClr val="tx1"/>
                          </a:solidFill>
                          <a:effectLst/>
                          <a:latin typeface="Arial" pitchFamily="34"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2400" b="0" i="0" u="none" strike="noStrike" cap="none" normalizeH="0" baseline="0" dirty="0" smtClean="0">
                          <a:ln>
                            <a:noFill/>
                          </a:ln>
                          <a:solidFill>
                            <a:schemeClr val="tx1"/>
                          </a:solidFill>
                          <a:effectLst/>
                          <a:latin typeface="Arial" pitchFamily="34" charset="0"/>
                        </a:rPr>
                        <a:t>Qualité/ Fiabilité</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2400" b="0" i="0" u="none" strike="noStrike" cap="none" normalizeH="0" baseline="0" dirty="0" smtClean="0">
                          <a:ln>
                            <a:noFill/>
                          </a:ln>
                          <a:solidFill>
                            <a:schemeClr val="tx1"/>
                          </a:solidFill>
                          <a:effectLst/>
                          <a:latin typeface="Arial" pitchFamily="34" charset="0"/>
                        </a:rPr>
                        <a:t>13,1%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r>
              <a:tr h="406400">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2400" b="0" i="0" u="none" strike="noStrike" cap="none" normalizeH="0" baseline="0" dirty="0" smtClean="0">
                          <a:ln>
                            <a:noFill/>
                          </a:ln>
                          <a:solidFill>
                            <a:schemeClr val="tx1"/>
                          </a:solidFill>
                          <a:effectLst/>
                          <a:latin typeface="Arial" pitchFamily="34"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2400" b="0" i="0" u="none" strike="noStrike" cap="none" normalizeH="0" baseline="0" dirty="0" smtClean="0">
                          <a:ln>
                            <a:noFill/>
                          </a:ln>
                          <a:solidFill>
                            <a:schemeClr val="tx1"/>
                          </a:solidFill>
                          <a:effectLst/>
                          <a:latin typeface="Arial" pitchFamily="34" charset="0"/>
                        </a:rPr>
                        <a:t>Partage/ Solidarité</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2400" b="0" i="0" u="none" strike="noStrike" cap="none" normalizeH="0" baseline="0" dirty="0" smtClean="0">
                          <a:ln>
                            <a:noFill/>
                          </a:ln>
                          <a:solidFill>
                            <a:schemeClr val="tx1"/>
                          </a:solidFill>
                          <a:effectLst/>
                          <a:latin typeface="Arial" pitchFamily="34" charset="0"/>
                        </a:rPr>
                        <a:t>13,0%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r>
            </a:tbl>
          </a:graphicData>
        </a:graphic>
      </p:graphicFrame>
      <p:sp>
        <p:nvSpPr>
          <p:cNvPr id="52273" name="Text Box 49"/>
          <p:cNvSpPr txBox="1">
            <a:spLocks noChangeArrowheads="1"/>
          </p:cNvSpPr>
          <p:nvPr/>
        </p:nvSpPr>
        <p:spPr bwMode="auto">
          <a:xfrm>
            <a:off x="1042988" y="5876925"/>
            <a:ext cx="7058025" cy="631825"/>
          </a:xfrm>
          <a:prstGeom prst="rect">
            <a:avLst/>
          </a:prstGeom>
          <a:noFill/>
          <a:ln w="12700">
            <a:noFill/>
            <a:miter lim="800000"/>
            <a:headEnd/>
            <a:tailEnd/>
          </a:ln>
        </p:spPr>
        <p:txBody>
          <a:bodyPr>
            <a:spAutoFit/>
          </a:bodyPr>
          <a:lstStyle/>
          <a:p>
            <a:pPr algn="l">
              <a:lnSpc>
                <a:spcPts val="1400"/>
              </a:lnSpc>
            </a:pPr>
            <a:r>
              <a:rPr lang="fr-FR" b="0"/>
              <a:t>Innovation/ progrès valeur identitaire réaffirmant l’insertion de l’entreprise dans la modernité, volonté d’améliorations constantes et démarche pionnier source: Wellcom</a:t>
            </a:r>
          </a:p>
        </p:txBody>
      </p:sp>
      <p:sp>
        <p:nvSpPr>
          <p:cNvPr id="5" name="Espace réservé du numéro de diapositive 4"/>
          <p:cNvSpPr>
            <a:spLocks noGrp="1"/>
          </p:cNvSpPr>
          <p:nvPr>
            <p:ph type="sldNum" sz="quarter" idx="12"/>
          </p:nvPr>
        </p:nvSpPr>
        <p:spPr/>
        <p:txBody>
          <a:bodyPr/>
          <a:lstStyle/>
          <a:p>
            <a:pPr>
              <a:defRPr/>
            </a:pPr>
            <a:fld id="{E9990DE8-91D7-4A03-A01A-2904FAA8A4C1}" type="slidenum">
              <a:rPr lang="fr-FR" smtClean="0"/>
              <a:pPr>
                <a:defRPr/>
              </a:pPr>
              <a:t>36</a:t>
            </a:fld>
            <a:endParaRPr lang="fr-FR"/>
          </a:p>
        </p:txBody>
      </p:sp>
    </p:spTree>
  </p:cSld>
  <p:clrMapOvr>
    <a:masterClrMapping/>
  </p:clrMapOvr>
  <p:transition>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533400" y="0"/>
            <a:ext cx="8610600" cy="914400"/>
          </a:xfrm>
          <a:prstGeom prst="rect">
            <a:avLst/>
          </a:prstGeom>
          <a:noFill/>
          <a:ln w="9525">
            <a:noFill/>
            <a:miter lim="800000"/>
            <a:headEnd/>
            <a:tailEnd/>
          </a:ln>
        </p:spPr>
        <p:txBody>
          <a:bodyPr lIns="92075" tIns="46038" rIns="92075" bIns="46038" anchor="ctr"/>
          <a:lstStyle/>
          <a:p>
            <a:pPr algn="l">
              <a:lnSpc>
                <a:spcPct val="70000"/>
              </a:lnSpc>
              <a:spcBef>
                <a:spcPct val="0"/>
              </a:spcBef>
              <a:defRPr/>
            </a:pPr>
            <a:r>
              <a:rPr lang="fr-FR" sz="3600" dirty="0">
                <a:solidFill>
                  <a:schemeClr val="bg1"/>
                </a:solidFill>
                <a:latin typeface="+mj-lt"/>
              </a:rPr>
              <a:t>Des valeurs à la culture d’entreprise</a:t>
            </a:r>
          </a:p>
        </p:txBody>
      </p:sp>
      <p:sp>
        <p:nvSpPr>
          <p:cNvPr id="53251" name="Rectangle 3"/>
          <p:cNvSpPr>
            <a:spLocks noChangeArrowheads="1"/>
          </p:cNvSpPr>
          <p:nvPr/>
        </p:nvSpPr>
        <p:spPr bwMode="auto">
          <a:xfrm>
            <a:off x="539750" y="1196975"/>
            <a:ext cx="8135938" cy="4864100"/>
          </a:xfrm>
          <a:prstGeom prst="rect">
            <a:avLst/>
          </a:prstGeom>
          <a:noFill/>
          <a:ln w="9525">
            <a:noFill/>
            <a:miter lim="800000"/>
            <a:headEnd/>
            <a:tailEnd/>
          </a:ln>
        </p:spPr>
        <p:txBody>
          <a:bodyPr lIns="92075" tIns="46038" rIns="92075" bIns="46038"/>
          <a:lstStyle/>
          <a:p>
            <a:pPr marL="342900" indent="-342900" algn="l">
              <a:lnSpc>
                <a:spcPct val="90000"/>
              </a:lnSpc>
              <a:spcBef>
                <a:spcPct val="20000"/>
              </a:spcBef>
              <a:buClr>
                <a:schemeClr val="hlink"/>
              </a:buClr>
              <a:buSzPct val="60000"/>
              <a:buFont typeface="Wingdings" pitchFamily="2" charset="2"/>
              <a:buChar char="n"/>
            </a:pPr>
            <a:r>
              <a:rPr lang="fr-FR" sz="2400">
                <a:latin typeface="Arial" pitchFamily="34" charset="0"/>
              </a:rPr>
              <a:t>La culture d’entreprise comme ensemble de :</a:t>
            </a:r>
          </a:p>
          <a:p>
            <a:pPr marL="342900" indent="-342900" algn="l">
              <a:lnSpc>
                <a:spcPct val="90000"/>
              </a:lnSpc>
              <a:spcBef>
                <a:spcPct val="20000"/>
              </a:spcBef>
              <a:buClr>
                <a:schemeClr val="hlink"/>
              </a:buClr>
              <a:buSzPct val="60000"/>
              <a:buFont typeface="Wingdings" pitchFamily="2" charset="2"/>
              <a:buChar char="n"/>
            </a:pPr>
            <a:r>
              <a:rPr lang="fr-FR" sz="2400">
                <a:latin typeface="Arial" pitchFamily="34" charset="0"/>
              </a:rPr>
              <a:t>Valeurs</a:t>
            </a:r>
            <a:r>
              <a:rPr lang="fr-FR" sz="2400" b="0">
                <a:latin typeface="Arial" pitchFamily="34" charset="0"/>
              </a:rPr>
              <a:t>  </a:t>
            </a:r>
            <a:r>
              <a:rPr lang="fr-FR" sz="2400" b="0" i="1">
                <a:latin typeface="Arial" pitchFamily="34" charset="0"/>
              </a:rPr>
              <a:t>( bien / mal)</a:t>
            </a:r>
            <a:r>
              <a:rPr lang="fr-FR" sz="2400" b="0">
                <a:latin typeface="Arial" pitchFamily="34" charset="0"/>
              </a:rPr>
              <a:t>	</a:t>
            </a:r>
          </a:p>
          <a:p>
            <a:pPr marL="342900" indent="-342900" algn="l">
              <a:lnSpc>
                <a:spcPct val="90000"/>
              </a:lnSpc>
              <a:spcBef>
                <a:spcPct val="20000"/>
              </a:spcBef>
              <a:buClr>
                <a:schemeClr val="hlink"/>
              </a:buClr>
              <a:buSzPct val="60000"/>
              <a:buFont typeface="Wingdings" pitchFamily="2" charset="2"/>
              <a:buChar char="n"/>
            </a:pPr>
            <a:r>
              <a:rPr lang="fr-FR" sz="2400" b="0">
                <a:latin typeface="Arial" pitchFamily="34" charset="0"/>
              </a:rPr>
              <a:t>Croyances </a:t>
            </a:r>
            <a:r>
              <a:rPr lang="fr-FR" sz="2400" b="0" i="1">
                <a:latin typeface="Arial" pitchFamily="34" charset="0"/>
              </a:rPr>
              <a:t>( vrai / faux)</a:t>
            </a:r>
          </a:p>
          <a:p>
            <a:pPr marL="342900" indent="-342900" algn="l">
              <a:lnSpc>
                <a:spcPct val="90000"/>
              </a:lnSpc>
              <a:spcBef>
                <a:spcPct val="20000"/>
              </a:spcBef>
              <a:buClr>
                <a:schemeClr val="hlink"/>
              </a:buClr>
              <a:buSzPct val="60000"/>
              <a:buFont typeface="Wingdings" pitchFamily="2" charset="2"/>
              <a:buChar char="n"/>
            </a:pPr>
            <a:r>
              <a:rPr lang="fr-FR" sz="2400" b="0">
                <a:latin typeface="Arial" pitchFamily="34" charset="0"/>
              </a:rPr>
              <a:t>Normes de comportement</a:t>
            </a:r>
            <a:br>
              <a:rPr lang="fr-FR" sz="2400" b="0">
                <a:latin typeface="Arial" pitchFamily="34" charset="0"/>
              </a:rPr>
            </a:br>
            <a:r>
              <a:rPr lang="fr-FR" sz="2400" b="0">
                <a:latin typeface="Arial" pitchFamily="34" charset="0"/>
              </a:rPr>
              <a:t/>
            </a:r>
            <a:br>
              <a:rPr lang="fr-FR" sz="2400" b="0">
                <a:latin typeface="Arial" pitchFamily="34" charset="0"/>
              </a:rPr>
            </a:br>
            <a:r>
              <a:rPr lang="fr-FR" sz="2400" b="0">
                <a:latin typeface="Arial" pitchFamily="34" charset="0"/>
              </a:rPr>
              <a:t/>
            </a:r>
            <a:br>
              <a:rPr lang="fr-FR" sz="2400" b="0">
                <a:latin typeface="Arial" pitchFamily="34" charset="0"/>
              </a:rPr>
            </a:br>
            <a:r>
              <a:rPr lang="fr-FR" sz="2000" b="0">
                <a:latin typeface="Arial" pitchFamily="34" charset="0"/>
              </a:rPr>
              <a:t>Caractéristique de la culture : l’évidence</a:t>
            </a:r>
            <a:br>
              <a:rPr lang="fr-FR" sz="2000" b="0">
                <a:latin typeface="Arial" pitchFamily="34" charset="0"/>
              </a:rPr>
            </a:br>
            <a:r>
              <a:rPr lang="fr-FR" sz="2000" b="0">
                <a:latin typeface="Arial" pitchFamily="34" charset="0"/>
              </a:rPr>
              <a:t>(manière de percevoir le monde dont on a oublié l’origine et la raison d’être)</a:t>
            </a:r>
            <a:br>
              <a:rPr lang="fr-FR" sz="2000" b="0">
                <a:latin typeface="Arial" pitchFamily="34" charset="0"/>
              </a:rPr>
            </a:br>
            <a:r>
              <a:rPr lang="fr-FR" sz="2000" b="0">
                <a:latin typeface="Arial" pitchFamily="34" charset="0"/>
              </a:rPr>
              <a:t/>
            </a:r>
            <a:br>
              <a:rPr lang="fr-FR" sz="2000" b="0">
                <a:latin typeface="Arial" pitchFamily="34" charset="0"/>
              </a:rPr>
            </a:br>
            <a:r>
              <a:rPr lang="fr-FR" sz="2000" b="0">
                <a:latin typeface="Arial" pitchFamily="34" charset="0"/>
              </a:rPr>
              <a:t>Discordance entre le discours managérial  (le client) et la perception réelle des salariés (valeurs axées sur la technique)</a:t>
            </a:r>
            <a:br>
              <a:rPr lang="fr-FR" sz="2000" b="0">
                <a:latin typeface="Arial" pitchFamily="34" charset="0"/>
              </a:rPr>
            </a:br>
            <a:r>
              <a:rPr lang="fr-FR" sz="2000" b="0">
                <a:latin typeface="Arial" pitchFamily="34" charset="0"/>
              </a:rPr>
              <a:t>distinction entre les valeurs partagées et les valeurs de la direction</a:t>
            </a:r>
            <a:br>
              <a:rPr lang="fr-FR" sz="2000" b="0">
                <a:latin typeface="Arial" pitchFamily="34" charset="0"/>
              </a:rPr>
            </a:br>
            <a:r>
              <a:rPr lang="fr-FR" sz="2000" b="0">
                <a:latin typeface="Arial" pitchFamily="34" charset="0"/>
              </a:rPr>
              <a:t>(valeurs opérantes et valeurs déclarées) </a:t>
            </a:r>
            <a:br>
              <a:rPr lang="fr-FR" sz="2000" b="0">
                <a:latin typeface="Arial" pitchFamily="34" charset="0"/>
              </a:rPr>
            </a:br>
            <a:endParaRPr lang="fr-FR" sz="2000" b="0">
              <a:latin typeface="Arial" pitchFamily="34" charset="0"/>
            </a:endParaRPr>
          </a:p>
          <a:p>
            <a:pPr marL="342900" indent="-342900" algn="l">
              <a:lnSpc>
                <a:spcPct val="90000"/>
              </a:lnSpc>
              <a:spcBef>
                <a:spcPct val="20000"/>
              </a:spcBef>
              <a:buClr>
                <a:schemeClr val="hlink"/>
              </a:buClr>
              <a:buSzPct val="60000"/>
              <a:buFont typeface="Wingdings" pitchFamily="2" charset="2"/>
              <a:buChar char="n"/>
            </a:pPr>
            <a:r>
              <a:rPr lang="fr-FR" sz="1800" b="0">
                <a:latin typeface="Arial" pitchFamily="34" charset="0"/>
              </a:rPr>
              <a:t>Eric Delavallée  : la culture d’entreprise ed d’organisation</a:t>
            </a:r>
          </a:p>
          <a:p>
            <a:pPr marL="342900" indent="-342900" algn="l">
              <a:lnSpc>
                <a:spcPct val="90000"/>
              </a:lnSpc>
              <a:spcBef>
                <a:spcPct val="20000"/>
              </a:spcBef>
              <a:buClr>
                <a:schemeClr val="hlink"/>
              </a:buClr>
              <a:buSzPct val="60000"/>
              <a:buFont typeface="Wingdings" pitchFamily="2" charset="2"/>
              <a:buChar char="n"/>
            </a:pPr>
            <a:r>
              <a:rPr lang="fr-FR" sz="1800" b="0">
                <a:latin typeface="Arial" pitchFamily="34" charset="0"/>
              </a:rPr>
              <a:t>Argyris et Schon 1978 Organisationnal learning  Addisons Wesley</a:t>
            </a:r>
          </a:p>
        </p:txBody>
      </p:sp>
      <p:sp>
        <p:nvSpPr>
          <p:cNvPr id="4" name="Espace réservé du numéro de diapositive 3"/>
          <p:cNvSpPr>
            <a:spLocks noGrp="1"/>
          </p:cNvSpPr>
          <p:nvPr>
            <p:ph type="sldNum" sz="quarter" idx="12"/>
          </p:nvPr>
        </p:nvSpPr>
        <p:spPr/>
        <p:txBody>
          <a:bodyPr/>
          <a:lstStyle/>
          <a:p>
            <a:pPr>
              <a:defRPr/>
            </a:pPr>
            <a:fld id="{0C562DD5-AB3E-408D-993A-1756AEA75B50}" type="slidenum">
              <a:rPr lang="fr-FR" smtClean="0"/>
              <a:pPr>
                <a:defRPr/>
              </a:pPr>
              <a:t>37</a:t>
            </a:fld>
            <a:endParaRPr lang="fr-F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Text Box 4"/>
          <p:cNvSpPr txBox="1">
            <a:spLocks noChangeArrowheads="1"/>
          </p:cNvSpPr>
          <p:nvPr/>
        </p:nvSpPr>
        <p:spPr bwMode="auto">
          <a:xfrm>
            <a:off x="684213" y="981075"/>
            <a:ext cx="8820150" cy="5459413"/>
          </a:xfrm>
          <a:prstGeom prst="rect">
            <a:avLst/>
          </a:prstGeom>
          <a:noFill/>
          <a:ln w="12700">
            <a:noFill/>
            <a:miter lim="800000"/>
            <a:headEnd/>
            <a:tailEnd/>
          </a:ln>
        </p:spPr>
        <p:txBody>
          <a:bodyPr>
            <a:spAutoFit/>
          </a:bodyPr>
          <a:lstStyle/>
          <a:p>
            <a:pPr algn="l"/>
            <a:r>
              <a:rPr kumimoji="1" lang="fr-FR" sz="1600" b="0">
                <a:latin typeface="Arial" pitchFamily="34" charset="0"/>
                <a:cs typeface="Arial" pitchFamily="34" charset="0"/>
              </a:rPr>
              <a:t>Regrouper les évidences de comportement culturels en catégories.</a:t>
            </a:r>
          </a:p>
          <a:p>
            <a:pPr algn="l"/>
            <a:r>
              <a:rPr kumimoji="1" lang="fr-FR" sz="1600" b="0">
                <a:latin typeface="Arial" pitchFamily="34" charset="0"/>
                <a:cs typeface="Arial" pitchFamily="34" charset="0"/>
              </a:rPr>
              <a:t>Elles constituent alors  des </a:t>
            </a:r>
            <a:r>
              <a:rPr kumimoji="1" lang="fr-FR" sz="1600" b="0">
                <a:solidFill>
                  <a:srgbClr val="FFCC66"/>
                </a:solidFill>
                <a:latin typeface="Arial" pitchFamily="34" charset="0"/>
                <a:cs typeface="Arial" pitchFamily="34" charset="0"/>
              </a:rPr>
              <a:t>traits culturels.</a:t>
            </a:r>
            <a:r>
              <a:rPr kumimoji="1" lang="fr-FR" sz="1600" b="0">
                <a:latin typeface="Arial" pitchFamily="34" charset="0"/>
                <a:cs typeface="Arial" pitchFamily="34" charset="0"/>
              </a:rPr>
              <a:t> </a:t>
            </a:r>
          </a:p>
          <a:p>
            <a:pPr algn="l"/>
            <a:r>
              <a:rPr kumimoji="1" lang="fr-FR" sz="1600" b="0">
                <a:latin typeface="Arial" pitchFamily="34" charset="0"/>
                <a:cs typeface="Arial" pitchFamily="34" charset="0"/>
              </a:rPr>
              <a:t>L’ensemble des traits constituent un </a:t>
            </a:r>
            <a:r>
              <a:rPr kumimoji="1" lang="fr-FR" sz="1600" b="0">
                <a:solidFill>
                  <a:srgbClr val="FFCC66"/>
                </a:solidFill>
                <a:latin typeface="Arial" pitchFamily="34" charset="0"/>
                <a:cs typeface="Arial" pitchFamily="34" charset="0"/>
              </a:rPr>
              <a:t>paradigme</a:t>
            </a:r>
            <a:r>
              <a:rPr kumimoji="1" lang="fr-FR" sz="1600" b="0">
                <a:latin typeface="Arial" pitchFamily="34" charset="0"/>
                <a:cs typeface="Arial" pitchFamily="34" charset="0"/>
              </a:rPr>
              <a:t> </a:t>
            </a:r>
            <a:br>
              <a:rPr kumimoji="1" lang="fr-FR" sz="1600" b="0">
                <a:latin typeface="Arial" pitchFamily="34" charset="0"/>
                <a:cs typeface="Arial" pitchFamily="34" charset="0"/>
              </a:rPr>
            </a:br>
            <a:endParaRPr kumimoji="1" lang="fr-FR" sz="1600" b="0">
              <a:latin typeface="Arial" pitchFamily="34" charset="0"/>
              <a:cs typeface="Arial" pitchFamily="34" charset="0"/>
            </a:endParaRPr>
          </a:p>
          <a:p>
            <a:pPr algn="l">
              <a:lnSpc>
                <a:spcPct val="90000"/>
              </a:lnSpc>
            </a:pPr>
            <a:r>
              <a:rPr kumimoji="1" lang="fr-FR" sz="1600" b="0">
                <a:latin typeface="Arial" pitchFamily="34" charset="0"/>
                <a:cs typeface="Arial" pitchFamily="34" charset="0"/>
              </a:rPr>
              <a:t>Typologie des traits culturels ( Schein 1995)</a:t>
            </a:r>
          </a:p>
          <a:p>
            <a:pPr algn="l">
              <a:lnSpc>
                <a:spcPct val="90000"/>
              </a:lnSpc>
            </a:pPr>
            <a:r>
              <a:rPr kumimoji="1" lang="fr-FR" sz="1600" b="0">
                <a:latin typeface="Arial" pitchFamily="34" charset="0"/>
                <a:cs typeface="Arial" pitchFamily="34" charset="0"/>
              </a:rPr>
              <a:t>	</a:t>
            </a:r>
            <a:r>
              <a:rPr kumimoji="1" lang="fr-FR" sz="1600">
                <a:latin typeface="Arial" pitchFamily="34" charset="0"/>
                <a:cs typeface="Arial" pitchFamily="34" charset="0"/>
              </a:rPr>
              <a:t>Métiers</a:t>
            </a:r>
            <a:r>
              <a:rPr kumimoji="1" lang="fr-FR" sz="1600" b="0">
                <a:latin typeface="Arial" pitchFamily="34" charset="0"/>
                <a:cs typeface="Arial" pitchFamily="34" charset="0"/>
              </a:rPr>
              <a:t>  : satisfaction du client ou des actionnaires ?</a:t>
            </a:r>
          </a:p>
          <a:p>
            <a:pPr algn="l">
              <a:lnSpc>
                <a:spcPct val="90000"/>
              </a:lnSpc>
            </a:pPr>
            <a:r>
              <a:rPr kumimoji="1" lang="fr-FR" sz="1600" b="0">
                <a:latin typeface="Arial" pitchFamily="34" charset="0"/>
                <a:cs typeface="Arial" pitchFamily="34" charset="0"/>
              </a:rPr>
              <a:t>		   quelle définition du métier par les salariés ?</a:t>
            </a:r>
          </a:p>
          <a:p>
            <a:pPr algn="l">
              <a:lnSpc>
                <a:spcPct val="90000"/>
              </a:lnSpc>
            </a:pPr>
            <a:r>
              <a:rPr kumimoji="1" lang="fr-FR" sz="1600" b="0">
                <a:latin typeface="Arial" pitchFamily="34" charset="0"/>
                <a:cs typeface="Arial" pitchFamily="34" charset="0"/>
              </a:rPr>
              <a:t>		   quelle est la compétence distinctive de l’entreprise ?		</a:t>
            </a:r>
          </a:p>
          <a:p>
            <a:pPr algn="l">
              <a:lnSpc>
                <a:spcPct val="90000"/>
              </a:lnSpc>
            </a:pPr>
            <a:r>
              <a:rPr kumimoji="1" lang="fr-FR" sz="1600" b="0">
                <a:latin typeface="Arial" pitchFamily="34" charset="0"/>
                <a:cs typeface="Arial" pitchFamily="34" charset="0"/>
              </a:rPr>
              <a:t>	</a:t>
            </a:r>
            <a:r>
              <a:rPr kumimoji="1" lang="fr-FR" sz="1600">
                <a:latin typeface="Arial" pitchFamily="34" charset="0"/>
                <a:cs typeface="Arial" pitchFamily="34" charset="0"/>
              </a:rPr>
              <a:t>Environnement</a:t>
            </a:r>
            <a:r>
              <a:rPr kumimoji="1" lang="fr-FR" sz="1600" b="0">
                <a:latin typeface="Arial" pitchFamily="34" charset="0"/>
                <a:cs typeface="Arial" pitchFamily="34" charset="0"/>
              </a:rPr>
              <a:t> :  comment l’entreprise se situe face à ses concurrents</a:t>
            </a:r>
          </a:p>
          <a:p>
            <a:pPr algn="l">
              <a:lnSpc>
                <a:spcPct val="90000"/>
              </a:lnSpc>
            </a:pPr>
            <a:r>
              <a:rPr kumimoji="1" lang="fr-FR" sz="1600" b="0">
                <a:latin typeface="Arial" pitchFamily="34" charset="0"/>
                <a:cs typeface="Arial" pitchFamily="34" charset="0"/>
              </a:rPr>
              <a:t>			   attitude face au changement</a:t>
            </a:r>
          </a:p>
          <a:p>
            <a:pPr algn="l">
              <a:lnSpc>
                <a:spcPct val="90000"/>
              </a:lnSpc>
            </a:pPr>
            <a:r>
              <a:rPr kumimoji="1" lang="fr-FR" sz="1600" b="0">
                <a:latin typeface="Arial" pitchFamily="34" charset="0"/>
                <a:cs typeface="Arial" pitchFamily="34" charset="0"/>
              </a:rPr>
              <a:t>			   </a:t>
            </a:r>
            <a:r>
              <a:rPr kumimoji="1" lang="fr-FR" sz="1600" b="0">
                <a:solidFill>
                  <a:srgbClr val="FFCC66"/>
                </a:solidFill>
                <a:latin typeface="Arial" pitchFamily="34" charset="0"/>
                <a:cs typeface="Arial" pitchFamily="34" charset="0"/>
              </a:rPr>
              <a:t>politique de communication</a:t>
            </a:r>
          </a:p>
          <a:p>
            <a:pPr algn="l">
              <a:lnSpc>
                <a:spcPct val="90000"/>
              </a:lnSpc>
            </a:pPr>
            <a:r>
              <a:rPr kumimoji="1" lang="fr-FR" sz="1600" b="0">
                <a:latin typeface="Arial" pitchFamily="34" charset="0"/>
                <a:cs typeface="Arial" pitchFamily="34" charset="0"/>
              </a:rPr>
              <a:t>	</a:t>
            </a:r>
            <a:r>
              <a:rPr kumimoji="1" lang="fr-FR" sz="1600">
                <a:latin typeface="Arial" pitchFamily="34" charset="0"/>
                <a:cs typeface="Arial" pitchFamily="34" charset="0"/>
              </a:rPr>
              <a:t>Relations interindividuelles :</a:t>
            </a:r>
            <a:r>
              <a:rPr kumimoji="1" lang="fr-FR" sz="1600" b="0">
                <a:latin typeface="Arial" pitchFamily="34" charset="0"/>
                <a:cs typeface="Arial" pitchFamily="34" charset="0"/>
              </a:rPr>
              <a:t> convivialité dans l’entreprise</a:t>
            </a:r>
          </a:p>
          <a:p>
            <a:pPr algn="l">
              <a:lnSpc>
                <a:spcPct val="90000"/>
              </a:lnSpc>
            </a:pPr>
            <a:r>
              <a:rPr kumimoji="1" lang="fr-FR" sz="1600" b="0">
                <a:latin typeface="Arial" pitchFamily="34" charset="0"/>
                <a:cs typeface="Arial" pitchFamily="34" charset="0"/>
              </a:rPr>
              <a:t>				         structures formelle ou informelles</a:t>
            </a:r>
          </a:p>
          <a:p>
            <a:pPr algn="l">
              <a:lnSpc>
                <a:spcPct val="90000"/>
              </a:lnSpc>
            </a:pPr>
            <a:r>
              <a:rPr kumimoji="1" lang="fr-FR" sz="1600" b="0">
                <a:latin typeface="Arial" pitchFamily="34" charset="0"/>
                <a:cs typeface="Arial" pitchFamily="34" charset="0"/>
              </a:rPr>
              <a:t>	</a:t>
            </a:r>
            <a:r>
              <a:rPr kumimoji="1" lang="fr-FR" sz="1600">
                <a:latin typeface="Arial" pitchFamily="34" charset="0"/>
                <a:cs typeface="Arial" pitchFamily="34" charset="0"/>
              </a:rPr>
              <a:t>individu</a:t>
            </a:r>
            <a:r>
              <a:rPr kumimoji="1" lang="fr-FR" sz="1600" b="0">
                <a:latin typeface="Arial" pitchFamily="34" charset="0"/>
                <a:cs typeface="Arial" pitchFamily="34" charset="0"/>
              </a:rPr>
              <a:t> :  critères de performance individuelle</a:t>
            </a:r>
          </a:p>
          <a:p>
            <a:pPr algn="l">
              <a:lnSpc>
                <a:spcPct val="90000"/>
              </a:lnSpc>
            </a:pPr>
            <a:r>
              <a:rPr kumimoji="1" lang="fr-FR" sz="1600" b="0">
                <a:latin typeface="Arial" pitchFamily="34" charset="0"/>
                <a:cs typeface="Arial" pitchFamily="34" charset="0"/>
              </a:rPr>
              <a:t>		    critères d’évaluation</a:t>
            </a:r>
          </a:p>
          <a:p>
            <a:pPr algn="l">
              <a:lnSpc>
                <a:spcPct val="90000"/>
              </a:lnSpc>
            </a:pPr>
            <a:r>
              <a:rPr kumimoji="1" lang="fr-FR" sz="1600" b="0">
                <a:latin typeface="Arial" pitchFamily="34" charset="0"/>
                <a:cs typeface="Arial" pitchFamily="34" charset="0"/>
              </a:rPr>
              <a:t>		    initiative autonomie</a:t>
            </a:r>
            <a:endParaRPr lang="fr-FR" sz="1600">
              <a:latin typeface="Arial" pitchFamily="34" charset="0"/>
              <a:cs typeface="Arial" pitchFamily="34" charset="0"/>
            </a:endParaRPr>
          </a:p>
        </p:txBody>
      </p:sp>
      <p:sp>
        <p:nvSpPr>
          <p:cNvPr id="3" name="Espace réservé du numéro de diapositive 2"/>
          <p:cNvSpPr>
            <a:spLocks noGrp="1"/>
          </p:cNvSpPr>
          <p:nvPr>
            <p:ph type="sldNum" sz="quarter" idx="12"/>
          </p:nvPr>
        </p:nvSpPr>
        <p:spPr/>
        <p:txBody>
          <a:bodyPr/>
          <a:lstStyle/>
          <a:p>
            <a:pPr>
              <a:defRPr/>
            </a:pPr>
            <a:fld id="{0C562DD5-AB3E-408D-993A-1756AEA75B50}" type="slidenum">
              <a:rPr lang="fr-FR" smtClean="0"/>
              <a:pPr>
                <a:defRPr/>
              </a:pPr>
              <a:t>38</a:t>
            </a:fld>
            <a:endParaRPr lang="fr-F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0" y="188913"/>
            <a:ext cx="8763000" cy="431800"/>
          </a:xfrm>
          <a:noFill/>
        </p:spPr>
        <p:txBody>
          <a:bodyPr/>
          <a:lstStyle/>
          <a:p>
            <a:pPr eaLnBrk="1" hangingPunct="1"/>
            <a:r>
              <a:rPr lang="fr-FR" sz="2400" smtClean="0">
                <a:solidFill>
                  <a:schemeClr val="bg1"/>
                </a:solidFill>
              </a:rPr>
              <a:t>Les engagements  : mise en œuvre de la mission et des valeurs </a:t>
            </a:r>
          </a:p>
        </p:txBody>
      </p:sp>
      <p:sp>
        <p:nvSpPr>
          <p:cNvPr id="55299" name="Rectangle 3"/>
          <p:cNvSpPr>
            <a:spLocks noGrp="1" noChangeArrowheads="1"/>
          </p:cNvSpPr>
          <p:nvPr>
            <p:ph sz="quarter" idx="1"/>
          </p:nvPr>
        </p:nvSpPr>
        <p:spPr>
          <a:xfrm>
            <a:off x="762000" y="1981200"/>
            <a:ext cx="8077200" cy="4648200"/>
          </a:xfrm>
        </p:spPr>
        <p:txBody>
          <a:bodyPr/>
          <a:lstStyle/>
          <a:p>
            <a:pPr eaLnBrk="1" hangingPunct="1"/>
            <a:r>
              <a:rPr lang="fr-FR" smtClean="0"/>
              <a:t>L’engagement doit  être clair , crédible, associé à la marque</a:t>
            </a:r>
          </a:p>
          <a:p>
            <a:pPr eaLnBrk="1" hangingPunct="1"/>
            <a:r>
              <a:rPr lang="fr-FR" sz="2400" smtClean="0"/>
              <a:t>Patagonia : reversement de  1% du CA à la défense de la nature</a:t>
            </a:r>
          </a:p>
          <a:p>
            <a:pPr eaLnBrk="1" hangingPunct="1"/>
            <a:r>
              <a:rPr lang="fr-FR" sz="2400" smtClean="0"/>
              <a:t>Levis : pas de fabrication de jeans dans les pays où enfants sont exploités</a:t>
            </a:r>
          </a:p>
          <a:p>
            <a:pPr eaLnBrk="1" hangingPunct="1"/>
            <a:r>
              <a:rPr lang="fr-FR" sz="2400" smtClean="0"/>
              <a:t>Malongo : bioéthique</a:t>
            </a:r>
          </a:p>
          <a:p>
            <a:pPr eaLnBrk="1" hangingPunct="1"/>
            <a:r>
              <a:rPr lang="fr-FR" smtClean="0"/>
              <a:t>Engagement de transparence, d ’écoute…</a:t>
            </a:r>
          </a:p>
        </p:txBody>
      </p:sp>
      <p:sp>
        <p:nvSpPr>
          <p:cNvPr id="4" name="Espace réservé du numéro de diapositive 3"/>
          <p:cNvSpPr>
            <a:spLocks noGrp="1"/>
          </p:cNvSpPr>
          <p:nvPr>
            <p:ph type="sldNum" sz="quarter" idx="12"/>
          </p:nvPr>
        </p:nvSpPr>
        <p:spPr/>
        <p:txBody>
          <a:bodyPr/>
          <a:lstStyle/>
          <a:p>
            <a:pPr>
              <a:defRPr/>
            </a:pPr>
            <a:fld id="{BF75F506-0D46-4657-AE21-7D6A950C5764}" type="slidenum">
              <a:rPr lang="fr-FR" smtClean="0"/>
              <a:pPr>
                <a:defRPr/>
              </a:pPr>
              <a:t>39</a:t>
            </a:fld>
            <a:endParaRPr lang="fr-FR"/>
          </a:p>
        </p:txBody>
      </p:sp>
    </p:spTree>
  </p:cSld>
  <p:clrMapOvr>
    <a:masterClrMapping/>
  </p:clrMapOvr>
  <p:transition>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0825" y="0"/>
            <a:ext cx="8534400" cy="476672"/>
          </a:xfrm>
        </p:spPr>
        <p:txBody>
          <a:bodyPr/>
          <a:lstStyle/>
          <a:p>
            <a:pPr>
              <a:defRPr/>
            </a:pPr>
            <a:r>
              <a:rPr lang="fr-FR" dirty="0" smtClean="0">
                <a:solidFill>
                  <a:schemeClr val="bg1"/>
                </a:solidFill>
              </a:rPr>
              <a:t>Place des Relations Presse</a:t>
            </a:r>
            <a:endParaRPr lang="fr-FR" dirty="0">
              <a:solidFill>
                <a:schemeClr val="bg1"/>
              </a:solidFill>
            </a:endParaRPr>
          </a:p>
        </p:txBody>
      </p:sp>
      <p:sp>
        <p:nvSpPr>
          <p:cNvPr id="5" name="Espace réservé du numéro de diapositive 4"/>
          <p:cNvSpPr>
            <a:spLocks noGrp="1"/>
          </p:cNvSpPr>
          <p:nvPr>
            <p:ph type="sldNum" sz="quarter" idx="12"/>
          </p:nvPr>
        </p:nvSpPr>
        <p:spPr>
          <a:xfrm>
            <a:off x="4500563" y="6092825"/>
            <a:ext cx="457200" cy="441325"/>
          </a:xfrm>
        </p:spPr>
        <p:txBody>
          <a:bodyPr/>
          <a:lstStyle/>
          <a:p>
            <a:pPr>
              <a:defRPr/>
            </a:pPr>
            <a:fld id="{58BCC111-0B18-4BA6-9181-0333F7DD7F73}" type="slidenum">
              <a:rPr lang="fr-FR" smtClean="0"/>
              <a:pPr>
                <a:defRPr/>
              </a:pPr>
              <a:t>4</a:t>
            </a:fld>
            <a:endParaRPr lang="fr-FR" dirty="0"/>
          </a:p>
        </p:txBody>
      </p:sp>
      <p:sp>
        <p:nvSpPr>
          <p:cNvPr id="10" name="Flèche droite 9">
            <a:hlinkClick r:id="rId2" action="ppaction://hlinkfile"/>
          </p:cNvPr>
          <p:cNvSpPr/>
          <p:nvPr/>
        </p:nvSpPr>
        <p:spPr>
          <a:xfrm>
            <a:off x="7451725" y="6237288"/>
            <a:ext cx="433388" cy="360362"/>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a:p>
        </p:txBody>
      </p:sp>
      <p:pic>
        <p:nvPicPr>
          <p:cNvPr id="104451" name="Picture 3"/>
          <p:cNvPicPr>
            <a:picLocks noChangeAspect="1" noChangeArrowheads="1"/>
          </p:cNvPicPr>
          <p:nvPr/>
        </p:nvPicPr>
        <p:blipFill>
          <a:blip r:embed="rId3" cstate="print"/>
          <a:srcRect/>
          <a:stretch>
            <a:fillRect/>
          </a:stretch>
        </p:blipFill>
        <p:spPr bwMode="auto">
          <a:xfrm>
            <a:off x="0" y="476672"/>
            <a:ext cx="9161455" cy="63813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à coins arrondis 4"/>
          <p:cNvSpPr/>
          <p:nvPr/>
        </p:nvSpPr>
        <p:spPr>
          <a:xfrm>
            <a:off x="250825" y="404813"/>
            <a:ext cx="8569325" cy="619283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a:p>
        </p:txBody>
      </p:sp>
      <p:sp>
        <p:nvSpPr>
          <p:cNvPr id="67586" name="Rectangle 2"/>
          <p:cNvSpPr>
            <a:spLocks noGrp="1" noChangeArrowheads="1"/>
          </p:cNvSpPr>
          <p:nvPr>
            <p:ph type="title"/>
          </p:nvPr>
        </p:nvSpPr>
        <p:spPr>
          <a:xfrm>
            <a:off x="533400" y="0"/>
            <a:ext cx="7848600" cy="908050"/>
          </a:xfrm>
        </p:spPr>
        <p:txBody>
          <a:bodyPr>
            <a:normAutofit/>
          </a:bodyPr>
          <a:lstStyle/>
          <a:p>
            <a:pPr eaLnBrk="1" fontAlgn="auto" hangingPunct="1">
              <a:spcAft>
                <a:spcPts val="0"/>
              </a:spcAft>
              <a:defRPr/>
            </a:pPr>
            <a:r>
              <a:rPr lang="fr-FR" dirty="0" smtClean="0">
                <a:solidFill>
                  <a:schemeClr val="accent3"/>
                </a:solidFill>
              </a:rPr>
              <a:t>Construction de l’image globale</a:t>
            </a:r>
          </a:p>
        </p:txBody>
      </p:sp>
      <p:sp>
        <p:nvSpPr>
          <p:cNvPr id="56324" name="Rectangle 3"/>
          <p:cNvSpPr>
            <a:spLocks noGrp="1" noChangeArrowheads="1"/>
          </p:cNvSpPr>
          <p:nvPr>
            <p:ph sz="quarter" idx="1"/>
          </p:nvPr>
        </p:nvSpPr>
        <p:spPr>
          <a:xfrm>
            <a:off x="301625" y="1527175"/>
            <a:ext cx="8504238" cy="4572000"/>
          </a:xfrm>
        </p:spPr>
        <p:txBody>
          <a:bodyPr/>
          <a:lstStyle/>
          <a:p>
            <a:pPr eaLnBrk="1" hangingPunct="1"/>
            <a:endParaRPr lang="fr-FR" smtClean="0"/>
          </a:p>
          <a:p>
            <a:pPr eaLnBrk="1" hangingPunct="1"/>
            <a:endParaRPr lang="fr-FR" smtClean="0"/>
          </a:p>
        </p:txBody>
      </p:sp>
      <p:sp>
        <p:nvSpPr>
          <p:cNvPr id="67588" name="Rectangle 4"/>
          <p:cNvSpPr>
            <a:spLocks noChangeArrowheads="1"/>
          </p:cNvSpPr>
          <p:nvPr/>
        </p:nvSpPr>
        <p:spPr bwMode="auto">
          <a:xfrm>
            <a:off x="0" y="1125538"/>
            <a:ext cx="9067800" cy="4800600"/>
          </a:xfrm>
          <a:prstGeom prst="rect">
            <a:avLst/>
          </a:prstGeom>
          <a:noFill/>
          <a:ln w="9525">
            <a:noFill/>
            <a:miter lim="800000"/>
            <a:headEnd/>
            <a:tailEnd/>
          </a:ln>
        </p:spPr>
        <p:txBody>
          <a:bodyPr lIns="92075" tIns="46038" rIns="92075" bIns="46038"/>
          <a:lstStyle/>
          <a:p>
            <a:pPr marL="342900" indent="-342900" algn="l">
              <a:spcBef>
                <a:spcPct val="20000"/>
              </a:spcBef>
              <a:buClr>
                <a:schemeClr val="hlink"/>
              </a:buClr>
              <a:buSzPct val="60000"/>
              <a:buFont typeface="Wingdings" pitchFamily="2" charset="2"/>
              <a:buChar char="n"/>
              <a:defRPr/>
            </a:pPr>
            <a:r>
              <a:rPr lang="fr-FR" b="0" dirty="0">
                <a:latin typeface="+mn-lt"/>
              </a:rPr>
              <a:t>Une double démarche : Communication / DRH</a:t>
            </a:r>
          </a:p>
          <a:p>
            <a:pPr marL="342900" indent="-342900" algn="l">
              <a:spcBef>
                <a:spcPct val="20000"/>
              </a:spcBef>
              <a:buClr>
                <a:schemeClr val="hlink"/>
              </a:buClr>
              <a:buSzPct val="60000"/>
              <a:buFont typeface="Wingdings" pitchFamily="2" charset="2"/>
              <a:buChar char="n"/>
              <a:defRPr/>
            </a:pPr>
            <a:r>
              <a:rPr lang="fr-FR" b="0" dirty="0">
                <a:latin typeface="+mn-lt"/>
                <a:sym typeface="Wingdings" pitchFamily="2" charset="2"/>
              </a:rPr>
              <a:t> un projet d’entreprise</a:t>
            </a:r>
          </a:p>
          <a:p>
            <a:pPr marL="342900" indent="-342900" algn="l">
              <a:spcBef>
                <a:spcPct val="20000"/>
              </a:spcBef>
              <a:buClr>
                <a:schemeClr val="hlink"/>
              </a:buClr>
              <a:buSzPct val="60000"/>
              <a:buFont typeface="Wingdings" pitchFamily="2" charset="2"/>
              <a:buChar char="n"/>
              <a:defRPr/>
            </a:pPr>
            <a:r>
              <a:rPr lang="fr-FR" b="0" dirty="0">
                <a:latin typeface="+mn-lt"/>
                <a:sym typeface="Wingdings" pitchFamily="2" charset="2"/>
              </a:rPr>
              <a:t>Danger : un argumentaire de </a:t>
            </a:r>
            <a:r>
              <a:rPr lang="fr-FR" b="0" dirty="0" err="1">
                <a:latin typeface="+mn-lt"/>
                <a:sym typeface="Wingdings" pitchFamily="2" charset="2"/>
              </a:rPr>
              <a:t>com</a:t>
            </a:r>
            <a:endParaRPr lang="fr-FR" b="0" dirty="0">
              <a:latin typeface="+mn-lt"/>
              <a:sym typeface="Wingdings" pitchFamily="2" charset="2"/>
            </a:endParaRPr>
          </a:p>
          <a:p>
            <a:pPr marL="342900" indent="-342900" algn="l">
              <a:spcBef>
                <a:spcPct val="20000"/>
              </a:spcBef>
              <a:buClr>
                <a:schemeClr val="hlink"/>
              </a:buClr>
              <a:buSzPct val="60000"/>
              <a:buFont typeface="Wingdings" pitchFamily="2" charset="2"/>
              <a:buChar char="n"/>
              <a:defRPr/>
            </a:pPr>
            <a:endParaRPr lang="fr-FR" b="0" dirty="0">
              <a:latin typeface="+mn-lt"/>
              <a:sym typeface="Wingdings" pitchFamily="2" charset="2"/>
            </a:endParaRPr>
          </a:p>
          <a:p>
            <a:pPr marL="342900" indent="-342900" algn="l">
              <a:spcBef>
                <a:spcPct val="20000"/>
              </a:spcBef>
              <a:buClr>
                <a:schemeClr val="hlink"/>
              </a:buClr>
              <a:buSzPct val="60000"/>
              <a:buFont typeface="Wingdings" pitchFamily="2" charset="2"/>
              <a:buChar char="n"/>
              <a:defRPr/>
            </a:pPr>
            <a:r>
              <a:rPr lang="fr-FR" b="0" dirty="0">
                <a:latin typeface="+mn-lt"/>
                <a:sym typeface="Wingdings" pitchFamily="2" charset="2"/>
              </a:rPr>
              <a:t>Définir les objectifs de constitution de l’image ( Com) </a:t>
            </a:r>
          </a:p>
          <a:p>
            <a:pPr marL="342900" indent="-342900" algn="l">
              <a:spcBef>
                <a:spcPct val="20000"/>
              </a:spcBef>
              <a:buClr>
                <a:schemeClr val="hlink"/>
              </a:buClr>
              <a:buSzPct val="60000"/>
              <a:buFont typeface="Wingdings" pitchFamily="2" charset="2"/>
              <a:buChar char="n"/>
              <a:defRPr/>
            </a:pPr>
            <a:r>
              <a:rPr lang="fr-FR" b="0" dirty="0">
                <a:latin typeface="+mn-lt"/>
                <a:sym typeface="Wingdings" pitchFamily="2" charset="2"/>
              </a:rPr>
              <a:t>Mettre en œuvre un processus de constitution de l’image avec le personnel ( DRH) :</a:t>
            </a:r>
            <a:br>
              <a:rPr lang="fr-FR" b="0" dirty="0">
                <a:latin typeface="+mn-lt"/>
                <a:sym typeface="Wingdings" pitchFamily="2" charset="2"/>
              </a:rPr>
            </a:br>
            <a:r>
              <a:rPr lang="fr-FR" b="0" dirty="0">
                <a:latin typeface="+mn-lt"/>
                <a:sym typeface="Wingdings" pitchFamily="2" charset="2"/>
              </a:rPr>
              <a:t>	Démarche initiale</a:t>
            </a:r>
            <a:br>
              <a:rPr lang="fr-FR" b="0" dirty="0">
                <a:latin typeface="+mn-lt"/>
                <a:sym typeface="Wingdings" pitchFamily="2" charset="2"/>
              </a:rPr>
            </a:br>
            <a:r>
              <a:rPr lang="fr-FR" b="0" dirty="0">
                <a:latin typeface="+mn-lt"/>
                <a:sym typeface="Wingdings" pitchFamily="2" charset="2"/>
              </a:rPr>
              <a:t>	Groupes de travail</a:t>
            </a:r>
            <a:br>
              <a:rPr lang="fr-FR" b="0" dirty="0">
                <a:latin typeface="+mn-lt"/>
                <a:sym typeface="Wingdings" pitchFamily="2" charset="2"/>
              </a:rPr>
            </a:br>
            <a:r>
              <a:rPr lang="fr-FR" b="0" dirty="0">
                <a:latin typeface="+mn-lt"/>
                <a:sym typeface="Wingdings" pitchFamily="2" charset="2"/>
              </a:rPr>
              <a:t>	Rapports de synthèse</a:t>
            </a:r>
            <a:br>
              <a:rPr lang="fr-FR" b="0" dirty="0">
                <a:latin typeface="+mn-lt"/>
                <a:sym typeface="Wingdings" pitchFamily="2" charset="2"/>
              </a:rPr>
            </a:br>
            <a:r>
              <a:rPr lang="fr-FR" b="0" dirty="0">
                <a:latin typeface="+mn-lt"/>
                <a:sym typeface="Wingdings" pitchFamily="2" charset="2"/>
              </a:rPr>
              <a:t>	Communication interne &amp; externe des résultats</a:t>
            </a:r>
          </a:p>
        </p:txBody>
      </p:sp>
      <p:sp>
        <p:nvSpPr>
          <p:cNvPr id="6" name="Espace réservé du numéro de diapositive 5"/>
          <p:cNvSpPr>
            <a:spLocks noGrp="1"/>
          </p:cNvSpPr>
          <p:nvPr>
            <p:ph type="sldNum" sz="quarter" idx="12"/>
          </p:nvPr>
        </p:nvSpPr>
        <p:spPr/>
        <p:txBody>
          <a:bodyPr/>
          <a:lstStyle/>
          <a:p>
            <a:pPr>
              <a:defRPr/>
            </a:pPr>
            <a:fld id="{BF75F506-0D46-4657-AE21-7D6A950C5764}" type="slidenum">
              <a:rPr lang="fr-FR" smtClean="0"/>
              <a:pPr>
                <a:defRPr/>
              </a:pPr>
              <a:t>40</a:t>
            </a:fld>
            <a:endParaRPr lang="fr-F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à coins arrondis 3"/>
          <p:cNvSpPr/>
          <p:nvPr/>
        </p:nvSpPr>
        <p:spPr>
          <a:xfrm>
            <a:off x="80963" y="260350"/>
            <a:ext cx="8982075" cy="640873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a:p>
        </p:txBody>
      </p:sp>
      <p:sp>
        <p:nvSpPr>
          <p:cNvPr id="57347" name="Rectangle 1026"/>
          <p:cNvSpPr>
            <a:spLocks noGrp="1" noChangeArrowheads="1"/>
          </p:cNvSpPr>
          <p:nvPr>
            <p:ph type="title"/>
          </p:nvPr>
        </p:nvSpPr>
        <p:spPr>
          <a:xfrm>
            <a:off x="762000" y="0"/>
            <a:ext cx="8077200" cy="838200"/>
          </a:xfrm>
        </p:spPr>
        <p:txBody>
          <a:bodyPr/>
          <a:lstStyle/>
          <a:p>
            <a:pPr eaLnBrk="1" hangingPunct="1"/>
            <a:r>
              <a:rPr lang="fr-FR" smtClean="0">
                <a:solidFill>
                  <a:schemeClr val="accent1"/>
                </a:solidFill>
              </a:rPr>
              <a:t>Les composantes de l’image</a:t>
            </a:r>
          </a:p>
        </p:txBody>
      </p:sp>
      <p:graphicFrame>
        <p:nvGraphicFramePr>
          <p:cNvPr id="5" name="Tableau 4"/>
          <p:cNvGraphicFramePr>
            <a:graphicFrameLocks noGrp="1"/>
          </p:cNvGraphicFramePr>
          <p:nvPr/>
        </p:nvGraphicFramePr>
        <p:xfrm>
          <a:off x="539750" y="908050"/>
          <a:ext cx="8136903" cy="5356502"/>
        </p:xfrm>
        <a:graphic>
          <a:graphicData uri="http://schemas.openxmlformats.org/drawingml/2006/table">
            <a:tbl>
              <a:tblPr firstRow="1" bandRow="1">
                <a:tableStyleId>{5C22544A-7EE6-4342-B048-85BDC9FD1C3A}</a:tableStyleId>
              </a:tblPr>
              <a:tblGrid>
                <a:gridCol w="2232247"/>
                <a:gridCol w="2520280"/>
                <a:gridCol w="3384376"/>
              </a:tblGrid>
              <a:tr h="382122">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2000" b="0" i="0" u="none" strike="noStrike" cap="none" normalizeH="0" baseline="0" dirty="0" smtClean="0">
                          <a:ln>
                            <a:noFill/>
                          </a:ln>
                          <a:solidFill>
                            <a:schemeClr val="bg1"/>
                          </a:solidFill>
                          <a:effectLst/>
                          <a:latin typeface="Arial" pitchFamily="34" charset="0"/>
                        </a:rPr>
                        <a:t>Nature de l’image</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2000" b="0" i="0" u="none" strike="noStrike" cap="none" normalizeH="0" baseline="0" smtClean="0">
                          <a:ln>
                            <a:noFill/>
                          </a:ln>
                          <a:solidFill>
                            <a:schemeClr val="bg1"/>
                          </a:solidFill>
                          <a:effectLst/>
                          <a:latin typeface="Arial" pitchFamily="34" charset="0"/>
                        </a:rPr>
                        <a:t>Cible</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2000" b="0" i="0" u="none" strike="noStrike" cap="none" normalizeH="0" baseline="0" dirty="0" smtClean="0">
                          <a:ln>
                            <a:noFill/>
                          </a:ln>
                          <a:solidFill>
                            <a:schemeClr val="bg1"/>
                          </a:solidFill>
                          <a:effectLst/>
                          <a:latin typeface="Arial" pitchFamily="34" charset="0"/>
                        </a:rPr>
                        <a:t>Fondement</a:t>
                      </a:r>
                    </a:p>
                  </a:txBody>
                  <a:tcPr horzOverflow="overflow"/>
                </a:tc>
              </a:tr>
              <a:tr h="382122">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2000" b="0" i="0" u="none" strike="noStrike" cap="none" normalizeH="0" baseline="0" smtClean="0">
                          <a:ln>
                            <a:noFill/>
                          </a:ln>
                          <a:solidFill>
                            <a:schemeClr val="tx1"/>
                          </a:solidFill>
                          <a:effectLst/>
                          <a:latin typeface="Arial" pitchFamily="34" charset="0"/>
                        </a:rPr>
                        <a:t>Interne</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2000" b="0" i="0" u="none" strike="noStrike" cap="none" normalizeH="0" baseline="0" dirty="0" smtClean="0">
                          <a:ln>
                            <a:noFill/>
                          </a:ln>
                          <a:solidFill>
                            <a:schemeClr val="tx1"/>
                          </a:solidFill>
                          <a:effectLst/>
                          <a:latin typeface="Arial" pitchFamily="34" charset="0"/>
                        </a:rPr>
                        <a:t>Personnel</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2000" b="0" i="0" u="none" strike="noStrike" cap="none" normalizeH="0" baseline="0" dirty="0" smtClean="0">
                          <a:ln>
                            <a:noFill/>
                          </a:ln>
                          <a:solidFill>
                            <a:schemeClr val="tx1"/>
                          </a:solidFill>
                          <a:effectLst/>
                          <a:latin typeface="Arial" pitchFamily="34" charset="0"/>
                        </a:rPr>
                        <a:t>Degré d’adhésion</a:t>
                      </a:r>
                    </a:p>
                  </a:txBody>
                  <a:tcPr horzOverflow="overflow"/>
                </a:tc>
              </a:tr>
              <a:tr h="970001">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2000" b="0" i="0" u="none" strike="noStrike" cap="none" normalizeH="0" baseline="0" smtClean="0">
                          <a:ln>
                            <a:noFill/>
                          </a:ln>
                          <a:solidFill>
                            <a:schemeClr val="tx1"/>
                          </a:solidFill>
                          <a:effectLst/>
                          <a:latin typeface="Arial" pitchFamily="34" charset="0"/>
                        </a:rPr>
                        <a:t>Financière</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2000" b="0" i="0" u="none" strike="noStrike" cap="none" normalizeH="0" baseline="0" smtClean="0">
                          <a:ln>
                            <a:noFill/>
                          </a:ln>
                          <a:solidFill>
                            <a:schemeClr val="tx1"/>
                          </a:solidFill>
                          <a:effectLst/>
                          <a:latin typeface="Arial" pitchFamily="34" charset="0"/>
                        </a:rPr>
                        <a:t>Communauté économique et financière</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2000" b="0" i="0" u="none" strike="noStrike" cap="none" normalizeH="0" baseline="0" dirty="0" smtClean="0">
                          <a:ln>
                            <a:noFill/>
                          </a:ln>
                          <a:solidFill>
                            <a:schemeClr val="tx1"/>
                          </a:solidFill>
                          <a:effectLst/>
                          <a:latin typeface="Arial" pitchFamily="34" charset="0"/>
                        </a:rPr>
                        <a:t>Appréciation de la valeur de l’entreprise</a:t>
                      </a:r>
                    </a:p>
                  </a:txBody>
                  <a:tcPr horzOverflow="overflow"/>
                </a:tc>
              </a:tr>
              <a:tr h="102073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2000" b="0" i="0" u="none" strike="noStrike" cap="none" normalizeH="0" baseline="0" smtClean="0">
                          <a:ln>
                            <a:noFill/>
                          </a:ln>
                          <a:solidFill>
                            <a:schemeClr val="tx1"/>
                          </a:solidFill>
                          <a:effectLst/>
                          <a:latin typeface="Arial" pitchFamily="34" charset="0"/>
                        </a:rPr>
                        <a:t>Technologique</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2000" b="0" i="0" u="none" strike="noStrike" cap="none" normalizeH="0" baseline="0" smtClean="0">
                          <a:ln>
                            <a:noFill/>
                          </a:ln>
                          <a:solidFill>
                            <a:schemeClr val="tx1"/>
                          </a:solidFill>
                          <a:effectLst/>
                          <a:latin typeface="Arial" pitchFamily="34" charset="0"/>
                        </a:rPr>
                        <a:t>Milieu professionnel</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2000" b="0" i="0" u="none" strike="noStrike" cap="none" normalizeH="0" baseline="0" dirty="0" smtClean="0">
                          <a:ln>
                            <a:noFill/>
                          </a:ln>
                          <a:solidFill>
                            <a:schemeClr val="tx1"/>
                          </a:solidFill>
                          <a:effectLst/>
                          <a:latin typeface="Arial" pitchFamily="34" charset="0"/>
                        </a:rPr>
                        <a:t>Estimation du savoir faire des performances et des perspectives de la firme</a:t>
                      </a:r>
                    </a:p>
                  </a:txBody>
                  <a:tcPr horzOverflow="overflow"/>
                </a:tc>
              </a:tr>
              <a:tr h="970001">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2000" b="0" i="0" u="none" strike="noStrike" cap="none" normalizeH="0" baseline="0" smtClean="0">
                          <a:ln>
                            <a:noFill/>
                          </a:ln>
                          <a:solidFill>
                            <a:schemeClr val="tx1"/>
                          </a:solidFill>
                          <a:effectLst/>
                          <a:latin typeface="Arial" pitchFamily="34" charset="0"/>
                        </a:rPr>
                        <a:t>Produit</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2000" b="0" i="0" u="none" strike="noStrike" cap="none" normalizeH="0" baseline="0" dirty="0" smtClean="0">
                          <a:ln>
                            <a:noFill/>
                          </a:ln>
                          <a:solidFill>
                            <a:schemeClr val="tx1"/>
                          </a:solidFill>
                          <a:effectLst/>
                          <a:latin typeface="Arial" pitchFamily="34" charset="0"/>
                        </a:rPr>
                        <a:t>Consommateurs clients</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2000" b="0" i="0" u="none" strike="noStrike" cap="none" normalizeH="0" baseline="0" dirty="0" smtClean="0">
                          <a:ln>
                            <a:noFill/>
                          </a:ln>
                          <a:solidFill>
                            <a:schemeClr val="tx1"/>
                          </a:solidFill>
                          <a:effectLst/>
                          <a:latin typeface="Arial" pitchFamily="34" charset="0"/>
                        </a:rPr>
                        <a:t>Confiance dans la signature de l’entreprise, dans les promesses du produit</a:t>
                      </a:r>
                    </a:p>
                  </a:txBody>
                  <a:tcPr horzOverflow="overflow"/>
                </a:tc>
              </a:tr>
              <a:tr h="1531607">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2000" b="0" i="0" u="none" strike="noStrike" cap="none" normalizeH="0" baseline="0" smtClean="0">
                          <a:ln>
                            <a:noFill/>
                          </a:ln>
                          <a:solidFill>
                            <a:schemeClr val="tx1"/>
                          </a:solidFill>
                          <a:effectLst/>
                          <a:latin typeface="Arial" pitchFamily="34" charset="0"/>
                        </a:rPr>
                        <a:t>publique</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2000" b="0" i="0" u="none" strike="noStrike" cap="none" normalizeH="0" baseline="0" dirty="0" smtClean="0">
                          <a:ln>
                            <a:noFill/>
                          </a:ln>
                          <a:solidFill>
                            <a:schemeClr val="tx1"/>
                          </a:solidFill>
                          <a:effectLst/>
                          <a:latin typeface="Arial" pitchFamily="34" charset="0"/>
                        </a:rPr>
                        <a:t>Grand public</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2000" b="0" i="0" u="none" strike="noStrike" cap="none" normalizeH="0" baseline="0" dirty="0" smtClean="0">
                          <a:ln>
                            <a:noFill/>
                          </a:ln>
                          <a:solidFill>
                            <a:schemeClr val="tx1"/>
                          </a:solidFill>
                          <a:effectLst/>
                          <a:latin typeface="Arial" pitchFamily="34" charset="0"/>
                        </a:rPr>
                        <a:t>Médias</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2000" b="0" i="0" u="none" strike="noStrike" cap="none" normalizeH="0" baseline="0" dirty="0" smtClean="0">
                          <a:ln>
                            <a:noFill/>
                          </a:ln>
                          <a:solidFill>
                            <a:schemeClr val="tx1"/>
                          </a:solidFill>
                          <a:effectLst/>
                          <a:latin typeface="Arial" pitchFamily="34" charset="0"/>
                        </a:rPr>
                        <a:t>Pouvoirs publics Leaders d’opinion</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2000" b="0" i="0" u="none" strike="noStrike" cap="none" normalizeH="0" baseline="0" dirty="0" smtClean="0">
                          <a:ln>
                            <a:noFill/>
                          </a:ln>
                          <a:solidFill>
                            <a:schemeClr val="tx1"/>
                          </a:solidFill>
                          <a:effectLst/>
                          <a:latin typeface="Arial" pitchFamily="34" charset="0"/>
                        </a:rPr>
                        <a:t>Leur opinion sur l’insertion de la firme sa contribution à l’intérêt général, sa personnalité</a:t>
                      </a:r>
                    </a:p>
                  </a:txBody>
                  <a:tcPr horzOverflow="overflow"/>
                </a:tc>
              </a:tr>
            </a:tbl>
          </a:graphicData>
        </a:graphic>
      </p:graphicFrame>
      <p:sp>
        <p:nvSpPr>
          <p:cNvPr id="6" name="Espace réservé du numéro de diapositive 5"/>
          <p:cNvSpPr>
            <a:spLocks noGrp="1"/>
          </p:cNvSpPr>
          <p:nvPr>
            <p:ph type="sldNum" sz="quarter" idx="12"/>
          </p:nvPr>
        </p:nvSpPr>
        <p:spPr/>
        <p:txBody>
          <a:bodyPr/>
          <a:lstStyle/>
          <a:p>
            <a:pPr>
              <a:defRPr/>
            </a:pPr>
            <a:fld id="{BF75F506-0D46-4657-AE21-7D6A950C5764}" type="slidenum">
              <a:rPr lang="fr-FR" smtClean="0"/>
              <a:pPr>
                <a:defRPr/>
              </a:pPr>
              <a:t>41</a:t>
            </a:fld>
            <a:endParaRPr lang="fr-F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68313" y="404813"/>
            <a:ext cx="8382000" cy="620712"/>
          </a:xfrm>
        </p:spPr>
        <p:txBody>
          <a:bodyPr>
            <a:normAutofit fontScale="90000"/>
          </a:bodyPr>
          <a:lstStyle/>
          <a:p>
            <a:pPr eaLnBrk="1" fontAlgn="auto" hangingPunct="1">
              <a:spcAft>
                <a:spcPts val="0"/>
              </a:spcAft>
              <a:defRPr/>
            </a:pPr>
            <a:r>
              <a:rPr lang="fr-FR" dirty="0" smtClean="0">
                <a:solidFill>
                  <a:schemeClr val="bg1"/>
                </a:solidFill>
              </a:rPr>
              <a:t>Les acteurs de la communication</a:t>
            </a:r>
            <a:br>
              <a:rPr lang="fr-FR" dirty="0" smtClean="0">
                <a:solidFill>
                  <a:schemeClr val="bg1"/>
                </a:solidFill>
              </a:rPr>
            </a:br>
            <a:endParaRPr lang="fr-FR" dirty="0" smtClean="0">
              <a:solidFill>
                <a:schemeClr val="bg1"/>
              </a:solidFill>
            </a:endParaRPr>
          </a:p>
        </p:txBody>
      </p:sp>
      <p:sp>
        <p:nvSpPr>
          <p:cNvPr id="58371" name="Rectangle 3"/>
          <p:cNvSpPr>
            <a:spLocks noGrp="1" noChangeArrowheads="1"/>
          </p:cNvSpPr>
          <p:nvPr>
            <p:ph sz="quarter" idx="1"/>
          </p:nvPr>
        </p:nvSpPr>
        <p:spPr>
          <a:xfrm>
            <a:off x="301625" y="1527175"/>
            <a:ext cx="8504238" cy="4572000"/>
          </a:xfrm>
        </p:spPr>
        <p:txBody>
          <a:bodyPr/>
          <a:lstStyle/>
          <a:p>
            <a:pPr eaLnBrk="1" hangingPunct="1"/>
            <a:r>
              <a:rPr lang="fr-FR" smtClean="0"/>
              <a:t>Direction</a:t>
            </a:r>
          </a:p>
          <a:p>
            <a:pPr eaLnBrk="1" hangingPunct="1"/>
            <a:endParaRPr lang="fr-FR" smtClean="0"/>
          </a:p>
          <a:p>
            <a:pPr eaLnBrk="1" hangingPunct="1"/>
            <a:r>
              <a:rPr lang="fr-FR" smtClean="0"/>
              <a:t>Services / Direction de la Communication</a:t>
            </a:r>
          </a:p>
          <a:p>
            <a:pPr eaLnBrk="1" hangingPunct="1"/>
            <a:endParaRPr lang="fr-FR" smtClean="0"/>
          </a:p>
          <a:p>
            <a:pPr eaLnBrk="1" hangingPunct="1"/>
            <a:r>
              <a:rPr lang="fr-FR" smtClean="0"/>
              <a:t>Le personnel de l’entreprise </a:t>
            </a:r>
          </a:p>
        </p:txBody>
      </p:sp>
      <p:sp>
        <p:nvSpPr>
          <p:cNvPr id="4" name="Espace réservé du numéro de diapositive 3"/>
          <p:cNvSpPr>
            <a:spLocks noGrp="1"/>
          </p:cNvSpPr>
          <p:nvPr>
            <p:ph type="sldNum" sz="quarter" idx="12"/>
          </p:nvPr>
        </p:nvSpPr>
        <p:spPr/>
        <p:txBody>
          <a:bodyPr/>
          <a:lstStyle/>
          <a:p>
            <a:pPr>
              <a:defRPr/>
            </a:pPr>
            <a:fld id="{BF75F506-0D46-4657-AE21-7D6A950C5764}" type="slidenum">
              <a:rPr lang="fr-FR" smtClean="0"/>
              <a:pPr>
                <a:defRPr/>
              </a:pPr>
              <a:t>42</a:t>
            </a:fld>
            <a:endParaRPr lang="fr-F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Rectangle 1026"/>
          <p:cNvSpPr>
            <a:spLocks noGrp="1" noChangeArrowheads="1"/>
          </p:cNvSpPr>
          <p:nvPr>
            <p:ph type="title"/>
          </p:nvPr>
        </p:nvSpPr>
        <p:spPr>
          <a:xfrm>
            <a:off x="539750" y="0"/>
            <a:ext cx="7848600" cy="593725"/>
          </a:xfrm>
        </p:spPr>
        <p:txBody>
          <a:bodyPr>
            <a:normAutofit fontScale="90000"/>
          </a:bodyPr>
          <a:lstStyle/>
          <a:p>
            <a:pPr eaLnBrk="1" fontAlgn="auto" hangingPunct="1">
              <a:spcAft>
                <a:spcPts val="0"/>
              </a:spcAft>
              <a:defRPr/>
            </a:pPr>
            <a:r>
              <a:rPr lang="fr-FR" dirty="0" smtClean="0">
                <a:solidFill>
                  <a:schemeClr val="bg1"/>
                </a:solidFill>
              </a:rPr>
              <a:t>La Com’</a:t>
            </a:r>
          </a:p>
        </p:txBody>
      </p:sp>
      <p:sp>
        <p:nvSpPr>
          <p:cNvPr id="59395" name="Rectangle 1027"/>
          <p:cNvSpPr>
            <a:spLocks noGrp="1" noChangeArrowheads="1"/>
          </p:cNvSpPr>
          <p:nvPr>
            <p:ph sz="quarter" idx="1"/>
          </p:nvPr>
        </p:nvSpPr>
        <p:spPr>
          <a:xfrm>
            <a:off x="1981200" y="1981200"/>
            <a:ext cx="6262688" cy="4114800"/>
          </a:xfrm>
        </p:spPr>
        <p:txBody>
          <a:bodyPr/>
          <a:lstStyle/>
          <a:p>
            <a:pPr eaLnBrk="1" hangingPunct="1"/>
            <a:r>
              <a:rPr lang="fr-FR" smtClean="0"/>
              <a:t>Responsable communication </a:t>
            </a:r>
          </a:p>
          <a:p>
            <a:pPr eaLnBrk="1" hangingPunct="1"/>
            <a:r>
              <a:rPr lang="fr-FR" smtClean="0"/>
              <a:t>Relations Presse</a:t>
            </a:r>
          </a:p>
          <a:p>
            <a:pPr eaLnBrk="1" hangingPunct="1"/>
            <a:r>
              <a:rPr lang="fr-FR" smtClean="0"/>
              <a:t>Relations publiques -&gt;Evénementiel</a:t>
            </a:r>
          </a:p>
          <a:p>
            <a:pPr eaLnBrk="1" hangingPunct="1"/>
            <a:r>
              <a:rPr lang="fr-FR" smtClean="0"/>
              <a:t>Editing</a:t>
            </a:r>
          </a:p>
          <a:p>
            <a:pPr eaLnBrk="1" hangingPunct="1"/>
            <a:r>
              <a:rPr lang="fr-FR" smtClean="0"/>
              <a:t>Webmaster NTIC </a:t>
            </a:r>
          </a:p>
          <a:p>
            <a:pPr eaLnBrk="1" hangingPunct="1"/>
            <a:r>
              <a:rPr lang="fr-FR" smtClean="0"/>
              <a:t>Gestionnaire planification pub</a:t>
            </a:r>
          </a:p>
          <a:p>
            <a:pPr eaLnBrk="1" hangingPunct="1"/>
            <a:r>
              <a:rPr lang="fr-FR" smtClean="0"/>
              <a:t>DA PAO</a:t>
            </a:r>
          </a:p>
        </p:txBody>
      </p:sp>
      <p:sp>
        <p:nvSpPr>
          <p:cNvPr id="4" name="Espace réservé du numéro de diapositive 3"/>
          <p:cNvSpPr>
            <a:spLocks noGrp="1"/>
          </p:cNvSpPr>
          <p:nvPr>
            <p:ph type="sldNum" sz="quarter" idx="12"/>
          </p:nvPr>
        </p:nvSpPr>
        <p:spPr/>
        <p:txBody>
          <a:bodyPr/>
          <a:lstStyle/>
          <a:p>
            <a:pPr>
              <a:defRPr/>
            </a:pPr>
            <a:fld id="{BF75F506-0D46-4657-AE21-7D6A950C5764}" type="slidenum">
              <a:rPr lang="fr-FR" smtClean="0"/>
              <a:pPr>
                <a:defRPr/>
              </a:pPr>
              <a:t>43</a:t>
            </a:fld>
            <a:endParaRPr lang="fr-F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Rectangle 1026"/>
          <p:cNvSpPr>
            <a:spLocks noGrp="1" noChangeArrowheads="1"/>
          </p:cNvSpPr>
          <p:nvPr>
            <p:ph type="title"/>
          </p:nvPr>
        </p:nvSpPr>
        <p:spPr>
          <a:xfrm>
            <a:off x="684213" y="0"/>
            <a:ext cx="7848600" cy="658813"/>
          </a:xfrm>
        </p:spPr>
        <p:txBody>
          <a:bodyPr/>
          <a:lstStyle/>
          <a:p>
            <a:pPr eaLnBrk="1" hangingPunct="1"/>
            <a:r>
              <a:rPr lang="fr-FR" smtClean="0">
                <a:solidFill>
                  <a:schemeClr val="bg1"/>
                </a:solidFill>
              </a:rPr>
              <a:t>Les actions</a:t>
            </a:r>
          </a:p>
        </p:txBody>
      </p:sp>
      <p:sp>
        <p:nvSpPr>
          <p:cNvPr id="60419" name="Rectangle 1027"/>
          <p:cNvSpPr>
            <a:spLocks noGrp="1" noChangeArrowheads="1"/>
          </p:cNvSpPr>
          <p:nvPr>
            <p:ph sz="quarter" idx="1"/>
          </p:nvPr>
        </p:nvSpPr>
        <p:spPr>
          <a:xfrm>
            <a:off x="301625" y="1527175"/>
            <a:ext cx="8504238" cy="4572000"/>
          </a:xfrm>
        </p:spPr>
        <p:txBody>
          <a:bodyPr/>
          <a:lstStyle/>
          <a:p>
            <a:pPr eaLnBrk="1" hangingPunct="1"/>
            <a:r>
              <a:rPr lang="fr-FR" smtClean="0">
                <a:solidFill>
                  <a:srgbClr val="808080"/>
                </a:solidFill>
              </a:rPr>
              <a:t>Construction de l’image globale</a:t>
            </a:r>
          </a:p>
          <a:p>
            <a:pPr eaLnBrk="1" hangingPunct="1"/>
            <a:endParaRPr lang="fr-FR" smtClean="0"/>
          </a:p>
          <a:p>
            <a:pPr eaLnBrk="1" hangingPunct="1"/>
            <a:r>
              <a:rPr lang="fr-FR" smtClean="0"/>
              <a:t>Le plan de communication</a:t>
            </a:r>
          </a:p>
        </p:txBody>
      </p:sp>
      <p:sp>
        <p:nvSpPr>
          <p:cNvPr id="4" name="Espace réservé du numéro de diapositive 3"/>
          <p:cNvSpPr>
            <a:spLocks noGrp="1"/>
          </p:cNvSpPr>
          <p:nvPr>
            <p:ph type="sldNum" sz="quarter" idx="12"/>
          </p:nvPr>
        </p:nvSpPr>
        <p:spPr/>
        <p:txBody>
          <a:bodyPr/>
          <a:lstStyle/>
          <a:p>
            <a:pPr>
              <a:defRPr/>
            </a:pPr>
            <a:fld id="{BF75F506-0D46-4657-AE21-7D6A950C5764}" type="slidenum">
              <a:rPr lang="fr-FR" smtClean="0"/>
              <a:pPr>
                <a:defRPr/>
              </a:pPr>
              <a:t>44</a:t>
            </a:fld>
            <a:endParaRPr lang="fr-F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Rectangle 1026"/>
          <p:cNvSpPr>
            <a:spLocks noGrp="1" noChangeArrowheads="1"/>
          </p:cNvSpPr>
          <p:nvPr>
            <p:ph type="title"/>
          </p:nvPr>
        </p:nvSpPr>
        <p:spPr>
          <a:xfrm>
            <a:off x="755650" y="0"/>
            <a:ext cx="7848600" cy="620713"/>
          </a:xfrm>
        </p:spPr>
        <p:txBody>
          <a:bodyPr/>
          <a:lstStyle/>
          <a:p>
            <a:pPr eaLnBrk="1" hangingPunct="1"/>
            <a:r>
              <a:rPr lang="fr-FR" smtClean="0">
                <a:solidFill>
                  <a:schemeClr val="bg1"/>
                </a:solidFill>
              </a:rPr>
              <a:t>Le plan de communication</a:t>
            </a:r>
          </a:p>
        </p:txBody>
      </p:sp>
      <p:sp>
        <p:nvSpPr>
          <p:cNvPr id="61443" name="Rectangle 1027"/>
          <p:cNvSpPr>
            <a:spLocks noGrp="1" noChangeArrowheads="1"/>
          </p:cNvSpPr>
          <p:nvPr>
            <p:ph sz="quarter" idx="1"/>
          </p:nvPr>
        </p:nvSpPr>
        <p:spPr>
          <a:xfrm>
            <a:off x="301625" y="1527175"/>
            <a:ext cx="8504238" cy="4572000"/>
          </a:xfrm>
        </p:spPr>
        <p:txBody>
          <a:bodyPr/>
          <a:lstStyle/>
          <a:p>
            <a:pPr eaLnBrk="1" hangingPunct="1"/>
            <a:endParaRPr lang="fr-FR" smtClean="0"/>
          </a:p>
          <a:p>
            <a:pPr eaLnBrk="1" hangingPunct="1"/>
            <a:endParaRPr lang="fr-FR" smtClean="0"/>
          </a:p>
          <a:p>
            <a:pPr eaLnBrk="1" hangingPunct="1"/>
            <a:endParaRPr lang="fr-FR" smtClean="0"/>
          </a:p>
        </p:txBody>
      </p:sp>
      <p:sp>
        <p:nvSpPr>
          <p:cNvPr id="61444" name="Rectangle 1028"/>
          <p:cNvSpPr>
            <a:spLocks noChangeArrowheads="1"/>
          </p:cNvSpPr>
          <p:nvPr/>
        </p:nvSpPr>
        <p:spPr bwMode="auto">
          <a:xfrm>
            <a:off x="468313" y="1989138"/>
            <a:ext cx="8207375" cy="4114800"/>
          </a:xfrm>
          <a:prstGeom prst="rect">
            <a:avLst/>
          </a:prstGeom>
          <a:noFill/>
          <a:ln w="9525">
            <a:noFill/>
            <a:miter lim="800000"/>
            <a:headEnd/>
            <a:tailEnd/>
          </a:ln>
        </p:spPr>
        <p:txBody>
          <a:bodyPr lIns="92075" tIns="46038" rIns="92075" bIns="46038"/>
          <a:lstStyle/>
          <a:p>
            <a:pPr marL="342900" indent="-342900" algn="l">
              <a:spcBef>
                <a:spcPct val="20000"/>
              </a:spcBef>
              <a:buClr>
                <a:schemeClr val="hlink"/>
              </a:buClr>
              <a:buSzPct val="60000"/>
            </a:pPr>
            <a:r>
              <a:rPr lang="fr-FR" b="0">
                <a:latin typeface="Arial" pitchFamily="34" charset="0"/>
              </a:rPr>
              <a:t>Faits : 		 	analyse de la situation</a:t>
            </a:r>
          </a:p>
          <a:p>
            <a:pPr marL="342900" indent="-342900" algn="l">
              <a:spcBef>
                <a:spcPct val="20000"/>
              </a:spcBef>
              <a:buClr>
                <a:schemeClr val="hlink"/>
              </a:buClr>
              <a:buSzPct val="60000"/>
            </a:pPr>
            <a:r>
              <a:rPr lang="fr-FR" b="0">
                <a:latin typeface="Arial" pitchFamily="34" charset="0"/>
              </a:rPr>
              <a:t>Objectifs : 		 	liste des enjeux</a:t>
            </a:r>
          </a:p>
          <a:p>
            <a:pPr marL="342900" indent="-342900" algn="l">
              <a:spcBef>
                <a:spcPct val="20000"/>
              </a:spcBef>
              <a:buClr>
                <a:schemeClr val="hlink"/>
              </a:buClr>
              <a:buSzPct val="60000"/>
            </a:pPr>
            <a:r>
              <a:rPr lang="fr-FR" b="0">
                <a:latin typeface="Arial" pitchFamily="34" charset="0"/>
              </a:rPr>
              <a:t>Stratégie  : 		 	définition des messages				hiérarchisation des cibles</a:t>
            </a:r>
          </a:p>
          <a:p>
            <a:pPr marL="342900" indent="-342900" algn="l">
              <a:spcBef>
                <a:spcPct val="20000"/>
              </a:spcBef>
              <a:buClr>
                <a:schemeClr val="hlink"/>
              </a:buClr>
              <a:buSzPct val="60000"/>
            </a:pPr>
            <a:r>
              <a:rPr lang="fr-FR" b="0">
                <a:latin typeface="Arial" pitchFamily="34" charset="0"/>
              </a:rPr>
              <a:t>Moyens d’exécution : 	exposé des techniques de 				 communication</a:t>
            </a:r>
          </a:p>
          <a:p>
            <a:pPr marL="342900" indent="-342900" algn="l">
              <a:spcBef>
                <a:spcPct val="20000"/>
              </a:spcBef>
              <a:buClr>
                <a:schemeClr val="hlink"/>
              </a:buClr>
              <a:buSzPct val="60000"/>
            </a:pPr>
            <a:r>
              <a:rPr lang="fr-FR" b="0">
                <a:latin typeface="Arial" pitchFamily="34" charset="0"/>
              </a:rPr>
              <a:t>Définition du budget de communication</a:t>
            </a:r>
          </a:p>
          <a:p>
            <a:pPr marL="342900" indent="-342900" algn="l">
              <a:spcBef>
                <a:spcPct val="20000"/>
              </a:spcBef>
              <a:buClr>
                <a:schemeClr val="hlink"/>
              </a:buClr>
              <a:buSzPct val="60000"/>
              <a:buFont typeface="Wingdings" pitchFamily="2" charset="2"/>
              <a:buChar char="n"/>
            </a:pPr>
            <a:endParaRPr lang="fr-FR" b="0">
              <a:solidFill>
                <a:srgbClr val="FFCC00"/>
              </a:solidFill>
              <a:latin typeface="Arial" pitchFamily="34" charset="0"/>
            </a:endParaRPr>
          </a:p>
        </p:txBody>
      </p:sp>
      <p:sp>
        <p:nvSpPr>
          <p:cNvPr id="5" name="Espace réservé du numéro de diapositive 4"/>
          <p:cNvSpPr>
            <a:spLocks noGrp="1"/>
          </p:cNvSpPr>
          <p:nvPr>
            <p:ph type="sldNum" sz="quarter" idx="12"/>
          </p:nvPr>
        </p:nvSpPr>
        <p:spPr/>
        <p:txBody>
          <a:bodyPr/>
          <a:lstStyle/>
          <a:p>
            <a:pPr>
              <a:defRPr/>
            </a:pPr>
            <a:fld id="{BF75F506-0D46-4657-AE21-7D6A950C5764}" type="slidenum">
              <a:rPr lang="fr-FR" smtClean="0"/>
              <a:pPr>
                <a:defRPr/>
              </a:pPr>
              <a:t>45</a:t>
            </a:fld>
            <a:endParaRPr lang="fr-F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611188" y="188913"/>
            <a:ext cx="7848600" cy="1143000"/>
          </a:xfrm>
        </p:spPr>
        <p:txBody>
          <a:bodyPr>
            <a:normAutofit/>
          </a:bodyPr>
          <a:lstStyle/>
          <a:p>
            <a:pPr eaLnBrk="1" fontAlgn="auto" hangingPunct="1">
              <a:spcAft>
                <a:spcPts val="0"/>
              </a:spcAft>
              <a:defRPr/>
            </a:pPr>
            <a:r>
              <a:rPr lang="fr-FR" dirty="0" smtClean="0">
                <a:solidFill>
                  <a:schemeClr val="accent3"/>
                </a:solidFill>
              </a:rPr>
              <a:t>Le plan de communication</a:t>
            </a:r>
          </a:p>
        </p:txBody>
      </p:sp>
      <p:sp>
        <p:nvSpPr>
          <p:cNvPr id="62467" name="Rectangle 3"/>
          <p:cNvSpPr>
            <a:spLocks noGrp="1" noChangeArrowheads="1"/>
          </p:cNvSpPr>
          <p:nvPr>
            <p:ph sz="quarter" idx="1"/>
          </p:nvPr>
        </p:nvSpPr>
        <p:spPr>
          <a:xfrm>
            <a:off x="301625" y="1527175"/>
            <a:ext cx="8504238" cy="4572000"/>
          </a:xfrm>
        </p:spPr>
        <p:txBody>
          <a:bodyPr/>
          <a:lstStyle/>
          <a:p>
            <a:pPr eaLnBrk="1" hangingPunct="1"/>
            <a:endParaRPr lang="fr-FR" smtClean="0"/>
          </a:p>
          <a:p>
            <a:pPr eaLnBrk="1" hangingPunct="1"/>
            <a:endParaRPr lang="fr-FR" smtClean="0"/>
          </a:p>
          <a:p>
            <a:pPr eaLnBrk="1" hangingPunct="1"/>
            <a:endParaRPr lang="fr-FR" smtClean="0"/>
          </a:p>
        </p:txBody>
      </p:sp>
      <p:sp>
        <p:nvSpPr>
          <p:cNvPr id="82948" name="Rectangle 4"/>
          <p:cNvSpPr>
            <a:spLocks noChangeArrowheads="1"/>
          </p:cNvSpPr>
          <p:nvPr/>
        </p:nvSpPr>
        <p:spPr bwMode="auto">
          <a:xfrm>
            <a:off x="0" y="1628775"/>
            <a:ext cx="9067800" cy="647700"/>
          </a:xfrm>
          <a:prstGeom prst="rect">
            <a:avLst/>
          </a:prstGeom>
          <a:noFill/>
          <a:ln w="9525">
            <a:noFill/>
            <a:miter lim="800000"/>
            <a:headEnd/>
            <a:tailEnd/>
          </a:ln>
        </p:spPr>
        <p:txBody>
          <a:bodyPr lIns="92075" tIns="46038" rIns="92075" bIns="46038"/>
          <a:lstStyle/>
          <a:p>
            <a:pPr marL="342900" indent="-342900" algn="l">
              <a:spcBef>
                <a:spcPct val="20000"/>
              </a:spcBef>
              <a:buClr>
                <a:schemeClr val="hlink"/>
              </a:buClr>
              <a:buSzPct val="60000"/>
              <a:buFont typeface="Wingdings" pitchFamily="2" charset="2"/>
              <a:buChar char="n"/>
              <a:defRPr/>
            </a:pPr>
            <a:r>
              <a:rPr lang="fr-FR" b="0" dirty="0">
                <a:solidFill>
                  <a:schemeClr val="tx1">
                    <a:lumMod val="85000"/>
                    <a:lumOff val="15000"/>
                  </a:schemeClr>
                </a:solidFill>
                <a:latin typeface="Arial" pitchFamily="34" charset="0"/>
              </a:rPr>
              <a:t>Quelle place dans le processus de management ? </a:t>
            </a:r>
          </a:p>
          <a:p>
            <a:pPr marL="342900" indent="-342900" algn="l">
              <a:spcBef>
                <a:spcPct val="20000"/>
              </a:spcBef>
              <a:buClr>
                <a:schemeClr val="hlink"/>
              </a:buClr>
              <a:buSzPct val="60000"/>
              <a:buFont typeface="Wingdings" pitchFamily="2" charset="2"/>
              <a:buChar char="n"/>
              <a:defRPr/>
            </a:pPr>
            <a:endParaRPr lang="fr-FR" b="0" dirty="0">
              <a:solidFill>
                <a:srgbClr val="FFCC00"/>
              </a:solidFill>
              <a:latin typeface="Arial" pitchFamily="34" charset="0"/>
            </a:endParaRPr>
          </a:p>
        </p:txBody>
      </p:sp>
      <p:sp>
        <p:nvSpPr>
          <p:cNvPr id="62469" name="Text Box 5"/>
          <p:cNvSpPr txBox="1">
            <a:spLocks noChangeArrowheads="1"/>
          </p:cNvSpPr>
          <p:nvPr/>
        </p:nvSpPr>
        <p:spPr bwMode="auto">
          <a:xfrm>
            <a:off x="4787900" y="2349500"/>
            <a:ext cx="2592388" cy="461963"/>
          </a:xfrm>
          <a:prstGeom prst="rect">
            <a:avLst/>
          </a:prstGeom>
          <a:solidFill>
            <a:srgbClr val="FFCC00"/>
          </a:solidFill>
          <a:ln w="12700">
            <a:noFill/>
            <a:miter lim="800000"/>
            <a:headEnd/>
            <a:tailEnd/>
          </a:ln>
        </p:spPr>
        <p:txBody>
          <a:bodyPr>
            <a:spAutoFit/>
          </a:bodyPr>
          <a:lstStyle/>
          <a:p>
            <a:r>
              <a:rPr lang="fr-FR" sz="2400"/>
              <a:t>Analyse de l’entreprise</a:t>
            </a:r>
          </a:p>
        </p:txBody>
      </p:sp>
      <p:sp>
        <p:nvSpPr>
          <p:cNvPr id="62470" name="Text Box 6"/>
          <p:cNvSpPr txBox="1">
            <a:spLocks noChangeArrowheads="1"/>
          </p:cNvSpPr>
          <p:nvPr/>
        </p:nvSpPr>
        <p:spPr bwMode="auto">
          <a:xfrm>
            <a:off x="539750" y="2349500"/>
            <a:ext cx="2808288" cy="461963"/>
          </a:xfrm>
          <a:prstGeom prst="rect">
            <a:avLst/>
          </a:prstGeom>
          <a:solidFill>
            <a:srgbClr val="FFCC00"/>
          </a:solidFill>
          <a:ln w="12700">
            <a:noFill/>
            <a:miter lim="800000"/>
            <a:headEnd/>
            <a:tailEnd/>
          </a:ln>
        </p:spPr>
        <p:txBody>
          <a:bodyPr>
            <a:spAutoFit/>
          </a:bodyPr>
          <a:lstStyle/>
          <a:p>
            <a:r>
              <a:rPr lang="fr-FR" sz="2400"/>
              <a:t>Analyse de l’environnement</a:t>
            </a:r>
          </a:p>
        </p:txBody>
      </p:sp>
      <p:sp>
        <p:nvSpPr>
          <p:cNvPr id="62471" name="Text Box 7"/>
          <p:cNvSpPr txBox="1">
            <a:spLocks noChangeArrowheads="1"/>
          </p:cNvSpPr>
          <p:nvPr/>
        </p:nvSpPr>
        <p:spPr bwMode="auto">
          <a:xfrm>
            <a:off x="2627313" y="3789363"/>
            <a:ext cx="2808287" cy="469900"/>
          </a:xfrm>
          <a:prstGeom prst="rect">
            <a:avLst/>
          </a:prstGeom>
          <a:solidFill>
            <a:srgbClr val="FFCC00"/>
          </a:solidFill>
          <a:ln w="12700">
            <a:noFill/>
            <a:miter lim="800000"/>
            <a:headEnd/>
            <a:tailEnd/>
          </a:ln>
        </p:spPr>
        <p:txBody>
          <a:bodyPr>
            <a:spAutoFit/>
          </a:bodyPr>
          <a:lstStyle/>
          <a:p>
            <a:r>
              <a:rPr lang="fr-FR" sz="2400"/>
              <a:t>Plan stratégique</a:t>
            </a:r>
          </a:p>
        </p:txBody>
      </p:sp>
      <p:sp>
        <p:nvSpPr>
          <p:cNvPr id="62472" name="Text Box 8"/>
          <p:cNvSpPr txBox="1">
            <a:spLocks noChangeArrowheads="1"/>
          </p:cNvSpPr>
          <p:nvPr/>
        </p:nvSpPr>
        <p:spPr bwMode="auto">
          <a:xfrm>
            <a:off x="2627313" y="4581525"/>
            <a:ext cx="2808287" cy="469900"/>
          </a:xfrm>
          <a:prstGeom prst="rect">
            <a:avLst/>
          </a:prstGeom>
          <a:solidFill>
            <a:srgbClr val="FFCC00"/>
          </a:solidFill>
          <a:ln w="12700">
            <a:noFill/>
            <a:miter lim="800000"/>
            <a:headEnd/>
            <a:tailEnd/>
          </a:ln>
        </p:spPr>
        <p:txBody>
          <a:bodyPr>
            <a:spAutoFit/>
          </a:bodyPr>
          <a:lstStyle/>
          <a:p>
            <a:r>
              <a:rPr lang="fr-FR" sz="2400"/>
              <a:t>Objectifs</a:t>
            </a:r>
          </a:p>
        </p:txBody>
      </p:sp>
      <p:sp>
        <p:nvSpPr>
          <p:cNvPr id="62473" name="Text Box 9"/>
          <p:cNvSpPr txBox="1">
            <a:spLocks noChangeArrowheads="1"/>
          </p:cNvSpPr>
          <p:nvPr/>
        </p:nvSpPr>
        <p:spPr bwMode="auto">
          <a:xfrm>
            <a:off x="2627313" y="5445125"/>
            <a:ext cx="2808287" cy="469900"/>
          </a:xfrm>
          <a:prstGeom prst="rect">
            <a:avLst/>
          </a:prstGeom>
          <a:solidFill>
            <a:srgbClr val="FFCC00"/>
          </a:solidFill>
          <a:ln w="12700">
            <a:noFill/>
            <a:miter lim="800000"/>
            <a:headEnd/>
            <a:tailEnd/>
          </a:ln>
        </p:spPr>
        <p:txBody>
          <a:bodyPr>
            <a:spAutoFit/>
          </a:bodyPr>
          <a:lstStyle/>
          <a:p>
            <a:r>
              <a:rPr lang="fr-FR" sz="2400"/>
              <a:t>Moyens</a:t>
            </a:r>
          </a:p>
        </p:txBody>
      </p:sp>
      <p:sp>
        <p:nvSpPr>
          <p:cNvPr id="82954" name="Text Box 11"/>
          <p:cNvSpPr txBox="1">
            <a:spLocks noChangeArrowheads="1"/>
          </p:cNvSpPr>
          <p:nvPr/>
        </p:nvSpPr>
        <p:spPr bwMode="auto">
          <a:xfrm>
            <a:off x="5651500" y="3644900"/>
            <a:ext cx="2736850" cy="461963"/>
          </a:xfrm>
          <a:prstGeom prst="rect">
            <a:avLst/>
          </a:prstGeom>
          <a:solidFill>
            <a:srgbClr val="FFCC00"/>
          </a:solidFill>
          <a:ln w="12700">
            <a:solidFill>
              <a:srgbClr val="FFCC66"/>
            </a:solidFill>
            <a:miter lim="800000"/>
            <a:headEnd/>
            <a:tailEnd/>
          </a:ln>
        </p:spPr>
        <p:txBody>
          <a:bodyPr>
            <a:spAutoFit/>
          </a:bodyPr>
          <a:lstStyle/>
          <a:p>
            <a:pPr>
              <a:defRPr/>
            </a:pPr>
            <a:r>
              <a:rPr lang="fr-FR" sz="2400" dirty="0">
                <a:solidFill>
                  <a:schemeClr val="tx1">
                    <a:lumMod val="85000"/>
                    <a:lumOff val="15000"/>
                  </a:schemeClr>
                </a:solidFill>
              </a:rPr>
              <a:t>Plan de communication</a:t>
            </a:r>
          </a:p>
        </p:txBody>
      </p:sp>
      <p:sp>
        <p:nvSpPr>
          <p:cNvPr id="62475" name="Line 12"/>
          <p:cNvSpPr>
            <a:spLocks noChangeShapeType="1"/>
          </p:cNvSpPr>
          <p:nvPr/>
        </p:nvSpPr>
        <p:spPr bwMode="auto">
          <a:xfrm flipH="1">
            <a:off x="5219700" y="4076700"/>
            <a:ext cx="865188" cy="0"/>
          </a:xfrm>
          <a:prstGeom prst="line">
            <a:avLst/>
          </a:prstGeom>
          <a:noFill/>
          <a:ln w="12700">
            <a:solidFill>
              <a:schemeClr val="tx2"/>
            </a:solidFill>
            <a:round/>
            <a:headEnd/>
            <a:tailEnd type="triangle" w="med" len="med"/>
          </a:ln>
        </p:spPr>
        <p:txBody>
          <a:bodyPr>
            <a:spAutoFit/>
          </a:bodyPr>
          <a:lstStyle/>
          <a:p>
            <a:endParaRPr lang="fr-FR"/>
          </a:p>
        </p:txBody>
      </p:sp>
      <p:sp>
        <p:nvSpPr>
          <p:cNvPr id="62476" name="Line 13"/>
          <p:cNvSpPr>
            <a:spLocks noChangeShapeType="1"/>
          </p:cNvSpPr>
          <p:nvPr/>
        </p:nvSpPr>
        <p:spPr bwMode="auto">
          <a:xfrm>
            <a:off x="5219700" y="3933825"/>
            <a:ext cx="865188" cy="0"/>
          </a:xfrm>
          <a:prstGeom prst="line">
            <a:avLst/>
          </a:prstGeom>
          <a:noFill/>
          <a:ln w="12700">
            <a:solidFill>
              <a:schemeClr val="tx2"/>
            </a:solidFill>
            <a:round/>
            <a:headEnd/>
            <a:tailEnd type="triangle" w="med" len="med"/>
          </a:ln>
        </p:spPr>
        <p:txBody>
          <a:bodyPr>
            <a:spAutoFit/>
          </a:bodyPr>
          <a:lstStyle/>
          <a:p>
            <a:endParaRPr lang="fr-FR"/>
          </a:p>
        </p:txBody>
      </p:sp>
      <p:sp>
        <p:nvSpPr>
          <p:cNvPr id="62477" name="Text Box 14"/>
          <p:cNvSpPr txBox="1">
            <a:spLocks noChangeArrowheads="1"/>
          </p:cNvSpPr>
          <p:nvPr/>
        </p:nvSpPr>
        <p:spPr bwMode="auto">
          <a:xfrm>
            <a:off x="2627313" y="6237288"/>
            <a:ext cx="6265862" cy="366712"/>
          </a:xfrm>
          <a:prstGeom prst="rect">
            <a:avLst/>
          </a:prstGeom>
          <a:noFill/>
          <a:ln w="12700">
            <a:noFill/>
            <a:miter lim="800000"/>
            <a:headEnd/>
            <a:tailEnd/>
          </a:ln>
        </p:spPr>
        <p:txBody>
          <a:bodyPr>
            <a:spAutoFit/>
          </a:bodyPr>
          <a:lstStyle/>
          <a:p>
            <a:r>
              <a:rPr lang="fr-FR" sz="1800" b="0">
                <a:latin typeface="Arial" pitchFamily="34" charset="0"/>
                <a:cs typeface="Arial" pitchFamily="34" charset="0"/>
              </a:rPr>
              <a:t>Thierry Libaert Le Plan de communication Dunod</a:t>
            </a:r>
          </a:p>
        </p:txBody>
      </p:sp>
      <p:sp>
        <p:nvSpPr>
          <p:cNvPr id="62478" name="Line 15"/>
          <p:cNvSpPr>
            <a:spLocks noChangeShapeType="1"/>
          </p:cNvSpPr>
          <p:nvPr/>
        </p:nvSpPr>
        <p:spPr bwMode="auto">
          <a:xfrm>
            <a:off x="3348038" y="2708275"/>
            <a:ext cx="1439862" cy="0"/>
          </a:xfrm>
          <a:prstGeom prst="line">
            <a:avLst/>
          </a:prstGeom>
          <a:noFill/>
          <a:ln w="12700">
            <a:solidFill>
              <a:schemeClr val="tx2"/>
            </a:solidFill>
            <a:round/>
            <a:headEnd/>
            <a:tailEnd/>
          </a:ln>
        </p:spPr>
        <p:txBody>
          <a:bodyPr>
            <a:spAutoFit/>
          </a:bodyPr>
          <a:lstStyle/>
          <a:p>
            <a:endParaRPr lang="fr-FR"/>
          </a:p>
        </p:txBody>
      </p:sp>
      <p:sp>
        <p:nvSpPr>
          <p:cNvPr id="62479" name="Line 16"/>
          <p:cNvSpPr>
            <a:spLocks noChangeShapeType="1"/>
          </p:cNvSpPr>
          <p:nvPr/>
        </p:nvSpPr>
        <p:spPr bwMode="auto">
          <a:xfrm>
            <a:off x="4067175" y="2708275"/>
            <a:ext cx="0" cy="1081088"/>
          </a:xfrm>
          <a:prstGeom prst="line">
            <a:avLst/>
          </a:prstGeom>
          <a:noFill/>
          <a:ln w="12700">
            <a:solidFill>
              <a:schemeClr val="tx2"/>
            </a:solidFill>
            <a:round/>
            <a:headEnd/>
            <a:tailEnd/>
          </a:ln>
        </p:spPr>
        <p:txBody>
          <a:bodyPr>
            <a:spAutoFit/>
          </a:bodyPr>
          <a:lstStyle/>
          <a:p>
            <a:endParaRPr lang="fr-FR"/>
          </a:p>
        </p:txBody>
      </p:sp>
      <p:sp>
        <p:nvSpPr>
          <p:cNvPr id="62480" name="Line 17"/>
          <p:cNvSpPr>
            <a:spLocks noChangeShapeType="1"/>
          </p:cNvSpPr>
          <p:nvPr/>
        </p:nvSpPr>
        <p:spPr bwMode="auto">
          <a:xfrm>
            <a:off x="4067175" y="4292600"/>
            <a:ext cx="0" cy="288925"/>
          </a:xfrm>
          <a:prstGeom prst="line">
            <a:avLst/>
          </a:prstGeom>
          <a:noFill/>
          <a:ln w="12700">
            <a:solidFill>
              <a:schemeClr val="tx2"/>
            </a:solidFill>
            <a:round/>
            <a:headEnd/>
            <a:tailEnd/>
          </a:ln>
        </p:spPr>
        <p:txBody>
          <a:bodyPr>
            <a:spAutoFit/>
          </a:bodyPr>
          <a:lstStyle/>
          <a:p>
            <a:endParaRPr lang="fr-FR"/>
          </a:p>
        </p:txBody>
      </p:sp>
      <p:sp>
        <p:nvSpPr>
          <p:cNvPr id="62481" name="Line 18"/>
          <p:cNvSpPr>
            <a:spLocks noChangeShapeType="1"/>
          </p:cNvSpPr>
          <p:nvPr/>
        </p:nvSpPr>
        <p:spPr bwMode="auto">
          <a:xfrm>
            <a:off x="4067175" y="5084763"/>
            <a:ext cx="0" cy="360362"/>
          </a:xfrm>
          <a:prstGeom prst="line">
            <a:avLst/>
          </a:prstGeom>
          <a:noFill/>
          <a:ln w="12700">
            <a:solidFill>
              <a:schemeClr val="tx2"/>
            </a:solidFill>
            <a:round/>
            <a:headEnd/>
            <a:tailEnd/>
          </a:ln>
        </p:spPr>
        <p:txBody>
          <a:bodyPr>
            <a:spAutoFit/>
          </a:bodyPr>
          <a:lstStyle/>
          <a:p>
            <a:endParaRPr lang="fr-FR"/>
          </a:p>
        </p:txBody>
      </p:sp>
      <p:sp>
        <p:nvSpPr>
          <p:cNvPr id="62482" name="Text Box 19"/>
          <p:cNvSpPr txBox="1">
            <a:spLocks noChangeArrowheads="1"/>
          </p:cNvSpPr>
          <p:nvPr/>
        </p:nvSpPr>
        <p:spPr bwMode="auto">
          <a:xfrm>
            <a:off x="5899150" y="4683125"/>
            <a:ext cx="2551113" cy="457200"/>
          </a:xfrm>
          <a:prstGeom prst="rect">
            <a:avLst/>
          </a:prstGeom>
          <a:noFill/>
          <a:ln w="12700">
            <a:noFill/>
            <a:miter lim="800000"/>
            <a:headEnd/>
            <a:tailEnd/>
          </a:ln>
        </p:spPr>
        <p:txBody>
          <a:bodyPr wrap="none">
            <a:spAutoFit/>
          </a:bodyPr>
          <a:lstStyle/>
          <a:p>
            <a:r>
              <a:rPr lang="fr-FR" sz="2400">
                <a:solidFill>
                  <a:srgbClr val="CC3300"/>
                </a:solidFill>
              </a:rPr>
              <a:t>Donner du sens…</a:t>
            </a:r>
          </a:p>
        </p:txBody>
      </p:sp>
      <p:sp>
        <p:nvSpPr>
          <p:cNvPr id="19" name="Espace réservé du numéro de diapositive 18"/>
          <p:cNvSpPr>
            <a:spLocks noGrp="1"/>
          </p:cNvSpPr>
          <p:nvPr>
            <p:ph type="sldNum" sz="quarter" idx="12"/>
          </p:nvPr>
        </p:nvSpPr>
        <p:spPr/>
        <p:txBody>
          <a:bodyPr/>
          <a:lstStyle/>
          <a:p>
            <a:pPr>
              <a:defRPr/>
            </a:pPr>
            <a:fld id="{BF75F506-0D46-4657-AE21-7D6A950C5764}" type="slidenum">
              <a:rPr lang="fr-FR" smtClean="0"/>
              <a:pPr>
                <a:defRPr/>
              </a:pPr>
              <a:t>46</a:t>
            </a:fld>
            <a:endParaRPr lang="fr-F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84213" y="0"/>
            <a:ext cx="7848600" cy="692150"/>
          </a:xfrm>
        </p:spPr>
        <p:txBody>
          <a:bodyPr/>
          <a:lstStyle/>
          <a:p>
            <a:pPr eaLnBrk="1" hangingPunct="1"/>
            <a:r>
              <a:rPr lang="fr-FR" smtClean="0">
                <a:solidFill>
                  <a:schemeClr val="bg1"/>
                </a:solidFill>
              </a:rPr>
              <a:t>Le plan de communication</a:t>
            </a:r>
          </a:p>
        </p:txBody>
      </p:sp>
      <p:sp>
        <p:nvSpPr>
          <p:cNvPr id="63491" name="Rectangle 3"/>
          <p:cNvSpPr>
            <a:spLocks noGrp="1" noChangeArrowheads="1"/>
          </p:cNvSpPr>
          <p:nvPr>
            <p:ph sz="quarter" idx="1"/>
          </p:nvPr>
        </p:nvSpPr>
        <p:spPr>
          <a:xfrm>
            <a:off x="250825" y="1557338"/>
            <a:ext cx="8504238" cy="1871662"/>
          </a:xfrm>
        </p:spPr>
        <p:txBody>
          <a:bodyPr/>
          <a:lstStyle/>
          <a:p>
            <a:pPr eaLnBrk="1" hangingPunct="1"/>
            <a:endParaRPr lang="fr-FR" smtClean="0"/>
          </a:p>
          <a:p>
            <a:pPr eaLnBrk="1" hangingPunct="1"/>
            <a:endParaRPr lang="fr-FR" smtClean="0"/>
          </a:p>
          <a:p>
            <a:pPr eaLnBrk="1" hangingPunct="1"/>
            <a:endParaRPr lang="fr-FR" smtClean="0"/>
          </a:p>
        </p:txBody>
      </p:sp>
      <p:sp>
        <p:nvSpPr>
          <p:cNvPr id="75781" name="Rectangle 4"/>
          <p:cNvSpPr>
            <a:spLocks noChangeArrowheads="1"/>
          </p:cNvSpPr>
          <p:nvPr/>
        </p:nvSpPr>
        <p:spPr bwMode="auto">
          <a:xfrm>
            <a:off x="0" y="836613"/>
            <a:ext cx="9067800" cy="2808287"/>
          </a:xfrm>
          <a:prstGeom prst="rect">
            <a:avLst/>
          </a:prstGeom>
          <a:noFill/>
          <a:ln w="9525">
            <a:noFill/>
            <a:miter lim="800000"/>
            <a:headEnd/>
            <a:tailEnd/>
          </a:ln>
        </p:spPr>
        <p:txBody>
          <a:bodyPr lIns="92075" tIns="46038" rIns="92075" bIns="46038"/>
          <a:lstStyle/>
          <a:p>
            <a:pPr marL="342900" indent="-342900" algn="l">
              <a:spcBef>
                <a:spcPct val="20000"/>
              </a:spcBef>
              <a:buClr>
                <a:schemeClr val="hlink"/>
              </a:buClr>
              <a:buSzPct val="60000"/>
              <a:buFont typeface="Wingdings" pitchFamily="2" charset="2"/>
              <a:buChar char="n"/>
              <a:defRPr/>
            </a:pPr>
            <a:r>
              <a:rPr lang="fr-FR" b="0" dirty="0">
                <a:solidFill>
                  <a:schemeClr val="accent3"/>
                </a:solidFill>
                <a:latin typeface="Arial" pitchFamily="34" charset="0"/>
              </a:rPr>
              <a:t>Quels objectifs de communication  : </a:t>
            </a:r>
            <a:r>
              <a:rPr lang="fr-FR" b="0" dirty="0">
                <a:latin typeface="Arial" pitchFamily="34" charset="0"/>
              </a:rPr>
              <a:t/>
            </a:r>
            <a:br>
              <a:rPr lang="fr-FR" b="0" dirty="0">
                <a:latin typeface="Arial" pitchFamily="34" charset="0"/>
              </a:rPr>
            </a:br>
            <a:r>
              <a:rPr lang="fr-FR" b="0" dirty="0">
                <a:latin typeface="Arial" pitchFamily="34" charset="0"/>
              </a:rPr>
              <a:t>insertion dans l’objectif stratégique</a:t>
            </a:r>
          </a:p>
          <a:p>
            <a:pPr marL="342900" indent="-342900" algn="l">
              <a:spcBef>
                <a:spcPct val="20000"/>
              </a:spcBef>
              <a:buClr>
                <a:schemeClr val="hlink"/>
              </a:buClr>
              <a:buSzPct val="60000"/>
              <a:buFont typeface="Wingdings" pitchFamily="2" charset="2"/>
              <a:buChar char="n"/>
              <a:defRPr/>
            </a:pPr>
            <a:r>
              <a:rPr lang="fr-FR" b="0" dirty="0">
                <a:latin typeface="Arial" pitchFamily="34" charset="0"/>
              </a:rPr>
              <a:t/>
            </a:r>
            <a:br>
              <a:rPr lang="fr-FR" b="0" dirty="0">
                <a:latin typeface="Arial" pitchFamily="34" charset="0"/>
              </a:rPr>
            </a:br>
            <a:r>
              <a:rPr lang="fr-FR" b="0" dirty="0">
                <a:latin typeface="Arial" pitchFamily="34" charset="0"/>
              </a:rPr>
              <a:t>Notoriété (spontanée, top of </a:t>
            </a:r>
            <a:r>
              <a:rPr lang="fr-FR" b="0" dirty="0" err="1">
                <a:latin typeface="Arial" pitchFamily="34" charset="0"/>
              </a:rPr>
              <a:t>mind</a:t>
            </a:r>
            <a:r>
              <a:rPr lang="fr-FR" b="0" dirty="0">
                <a:latin typeface="Arial" pitchFamily="34" charset="0"/>
              </a:rPr>
              <a:t>, assistée, qualifiée)</a:t>
            </a:r>
          </a:p>
          <a:p>
            <a:pPr marL="342900" indent="-342900" algn="l">
              <a:spcBef>
                <a:spcPct val="20000"/>
              </a:spcBef>
              <a:buClr>
                <a:schemeClr val="hlink"/>
              </a:buClr>
              <a:buSzPct val="60000"/>
              <a:buFont typeface="Wingdings" pitchFamily="2" charset="2"/>
              <a:buChar char="n"/>
              <a:defRPr/>
            </a:pPr>
            <a:r>
              <a:rPr lang="fr-FR" b="0" dirty="0">
                <a:latin typeface="Arial" pitchFamily="34" charset="0"/>
                <a:sym typeface="Wingdings" pitchFamily="2" charset="2"/>
              </a:rPr>
              <a:t></a:t>
            </a:r>
            <a:r>
              <a:rPr lang="fr-FR" b="0" dirty="0">
                <a:latin typeface="Arial" pitchFamily="34" charset="0"/>
              </a:rPr>
              <a:t>Visée cognitive</a:t>
            </a:r>
          </a:p>
          <a:p>
            <a:pPr marL="342900" indent="-342900" algn="l">
              <a:spcBef>
                <a:spcPct val="20000"/>
              </a:spcBef>
              <a:buClr>
                <a:schemeClr val="hlink"/>
              </a:buClr>
              <a:buSzPct val="60000"/>
              <a:buFont typeface="Wingdings" pitchFamily="2" charset="2"/>
              <a:buChar char="n"/>
              <a:defRPr/>
            </a:pPr>
            <a:r>
              <a:rPr lang="fr-FR" b="0" dirty="0">
                <a:latin typeface="Arial" pitchFamily="34" charset="0"/>
              </a:rPr>
              <a:t/>
            </a:r>
            <a:br>
              <a:rPr lang="fr-FR" b="0" dirty="0">
                <a:latin typeface="Arial" pitchFamily="34" charset="0"/>
              </a:rPr>
            </a:br>
            <a:r>
              <a:rPr lang="fr-FR" b="0" dirty="0">
                <a:latin typeface="Arial" pitchFamily="34" charset="0"/>
              </a:rPr>
              <a:t>Image ( bonne, mauvaise)</a:t>
            </a:r>
          </a:p>
          <a:p>
            <a:pPr marL="342900" indent="-342900" algn="l">
              <a:spcBef>
                <a:spcPct val="20000"/>
              </a:spcBef>
              <a:buClr>
                <a:schemeClr val="hlink"/>
              </a:buClr>
              <a:buSzPct val="60000"/>
              <a:buFont typeface="Wingdings" pitchFamily="2" charset="2"/>
              <a:buChar char="n"/>
              <a:defRPr/>
            </a:pPr>
            <a:r>
              <a:rPr lang="fr-FR" b="0" dirty="0">
                <a:latin typeface="Arial" pitchFamily="34" charset="0"/>
                <a:sym typeface="Wingdings" pitchFamily="2" charset="2"/>
              </a:rPr>
              <a:t></a:t>
            </a:r>
            <a:r>
              <a:rPr lang="fr-FR" b="0" dirty="0">
                <a:latin typeface="Arial" pitchFamily="34" charset="0"/>
              </a:rPr>
              <a:t>Visée affective</a:t>
            </a:r>
          </a:p>
          <a:p>
            <a:pPr marL="342900" indent="-342900" algn="l">
              <a:spcBef>
                <a:spcPct val="20000"/>
              </a:spcBef>
              <a:buClr>
                <a:schemeClr val="hlink"/>
              </a:buClr>
              <a:buSzPct val="60000"/>
              <a:buFont typeface="Wingdings" pitchFamily="2" charset="2"/>
              <a:buChar char="n"/>
              <a:defRPr/>
            </a:pPr>
            <a:endParaRPr lang="fr-FR" b="0" dirty="0">
              <a:latin typeface="Arial" pitchFamily="34" charset="0"/>
            </a:endParaRPr>
          </a:p>
          <a:p>
            <a:pPr marL="342900" indent="-342900" algn="l">
              <a:spcBef>
                <a:spcPct val="20000"/>
              </a:spcBef>
              <a:buClr>
                <a:schemeClr val="hlink"/>
              </a:buClr>
              <a:buSzPct val="60000"/>
              <a:buFont typeface="Wingdings" pitchFamily="2" charset="2"/>
              <a:buChar char="n"/>
              <a:defRPr/>
            </a:pPr>
            <a:r>
              <a:rPr lang="fr-FR" b="0" dirty="0">
                <a:latin typeface="Arial" pitchFamily="34" charset="0"/>
              </a:rPr>
              <a:t>Adhésion à l’action</a:t>
            </a:r>
          </a:p>
          <a:p>
            <a:pPr marL="342900" indent="-342900" algn="l">
              <a:spcBef>
                <a:spcPct val="20000"/>
              </a:spcBef>
              <a:buClr>
                <a:schemeClr val="hlink"/>
              </a:buClr>
              <a:buSzPct val="60000"/>
              <a:buFont typeface="Wingdings" pitchFamily="2" charset="2"/>
              <a:buChar char="n"/>
              <a:defRPr/>
            </a:pPr>
            <a:r>
              <a:rPr lang="fr-FR" b="0" dirty="0">
                <a:latin typeface="Arial" pitchFamily="34" charset="0"/>
                <a:sym typeface="Wingdings" pitchFamily="2" charset="2"/>
              </a:rPr>
              <a:t></a:t>
            </a:r>
            <a:r>
              <a:rPr lang="fr-FR" b="0" dirty="0">
                <a:latin typeface="Arial" pitchFamily="34" charset="0"/>
              </a:rPr>
              <a:t>Visée conative</a:t>
            </a:r>
          </a:p>
          <a:p>
            <a:pPr marL="342900" indent="-342900" algn="l">
              <a:spcBef>
                <a:spcPct val="20000"/>
              </a:spcBef>
              <a:buClr>
                <a:schemeClr val="hlink"/>
              </a:buClr>
              <a:buSzPct val="60000"/>
              <a:buFont typeface="Wingdings" pitchFamily="2" charset="2"/>
              <a:buChar char="n"/>
              <a:defRPr/>
            </a:pPr>
            <a:r>
              <a:rPr lang="fr-FR" b="0" dirty="0">
                <a:latin typeface="Arial" pitchFamily="34" charset="0"/>
              </a:rPr>
              <a:t/>
            </a:r>
            <a:br>
              <a:rPr lang="fr-FR" b="0" dirty="0">
                <a:latin typeface="Arial" pitchFamily="34" charset="0"/>
              </a:rPr>
            </a:br>
            <a:r>
              <a:rPr lang="fr-FR" b="0" dirty="0">
                <a:latin typeface="Arial" pitchFamily="34" charset="0"/>
              </a:rPr>
              <a:t> 		</a:t>
            </a:r>
          </a:p>
        </p:txBody>
      </p:sp>
      <p:sp>
        <p:nvSpPr>
          <p:cNvPr id="5" name="Espace réservé du numéro de diapositive 4"/>
          <p:cNvSpPr>
            <a:spLocks noGrp="1"/>
          </p:cNvSpPr>
          <p:nvPr>
            <p:ph type="sldNum" sz="quarter" idx="12"/>
          </p:nvPr>
        </p:nvSpPr>
        <p:spPr/>
        <p:txBody>
          <a:bodyPr/>
          <a:lstStyle/>
          <a:p>
            <a:pPr>
              <a:defRPr/>
            </a:pPr>
            <a:fld id="{BF75F506-0D46-4657-AE21-7D6A950C5764}" type="slidenum">
              <a:rPr lang="fr-FR" smtClean="0"/>
              <a:pPr>
                <a:defRPr/>
              </a:pPr>
              <a:t>47</a:t>
            </a:fld>
            <a:endParaRPr lang="fr-F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à coins arrondis 3"/>
          <p:cNvSpPr/>
          <p:nvPr/>
        </p:nvSpPr>
        <p:spPr>
          <a:xfrm>
            <a:off x="251520" y="908720"/>
            <a:ext cx="8640960" cy="5400600"/>
          </a:xfrm>
          <a:prstGeom prst="roundRect">
            <a:avLst/>
          </a:prstGeom>
          <a:solidFill>
            <a:schemeClr val="accent1">
              <a:lumMod val="20000"/>
              <a:lumOff val="80000"/>
            </a:schemeClr>
          </a:solidFill>
          <a:ln w="38100"/>
          <a:effectLst>
            <a:innerShdw blurRad="63500" dist="50800" dir="16200000">
              <a:prstClr val="black">
                <a:alpha val="50000"/>
              </a:prstClr>
            </a:innerShdw>
          </a:effectLst>
          <a:scene3d>
            <a:camera prst="orthographicFront"/>
            <a:lightRig rig="threePt" dir="t"/>
          </a:scene3d>
          <a:sp3d extrusionH="50800" contourW="50800">
            <a:bevelT w="50800" h="82550"/>
            <a:bevelB w="254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dirty="0">
              <a:solidFill>
                <a:schemeClr val="tx2">
                  <a:lumMod val="20000"/>
                  <a:lumOff val="80000"/>
                </a:schemeClr>
              </a:solidFill>
            </a:endParaRPr>
          </a:p>
        </p:txBody>
      </p:sp>
      <p:sp>
        <p:nvSpPr>
          <p:cNvPr id="3" name="Sous-titre 2"/>
          <p:cNvSpPr>
            <a:spLocks noGrp="1"/>
          </p:cNvSpPr>
          <p:nvPr>
            <p:ph type="subTitle" idx="1"/>
          </p:nvPr>
        </p:nvSpPr>
        <p:spPr>
          <a:xfrm>
            <a:off x="684213" y="981075"/>
            <a:ext cx="7991475" cy="5400675"/>
          </a:xfrm>
        </p:spPr>
        <p:txBody>
          <a:bodyPr>
            <a:normAutofit fontScale="92500" lnSpcReduction="20000"/>
          </a:bodyPr>
          <a:lstStyle/>
          <a:p>
            <a:pPr algn="l">
              <a:defRPr/>
            </a:pPr>
            <a:r>
              <a:rPr lang="fr-FR" sz="2400" b="0" cap="none" dirty="0" smtClean="0">
                <a:solidFill>
                  <a:srgbClr val="C00000"/>
                </a:solidFill>
                <a:latin typeface="Arial" pitchFamily="34" charset="0"/>
                <a:cs typeface="Arial" pitchFamily="34" charset="0"/>
              </a:rPr>
              <a:t>Ne pas confondre communication de la stratégie et stratégie de communication</a:t>
            </a:r>
          </a:p>
          <a:p>
            <a:pPr algn="l">
              <a:defRPr/>
            </a:pPr>
            <a:endParaRPr lang="fr-FR" sz="2000" b="0" cap="none" dirty="0" smtClean="0">
              <a:solidFill>
                <a:srgbClr val="C00000"/>
              </a:solidFill>
              <a:latin typeface="Arial" pitchFamily="34" charset="0"/>
              <a:cs typeface="Arial" pitchFamily="34" charset="0"/>
            </a:endParaRPr>
          </a:p>
          <a:p>
            <a:pPr algn="l">
              <a:defRPr/>
            </a:pPr>
            <a:r>
              <a:rPr lang="fr-FR" sz="2000" b="0" cap="none" dirty="0" smtClean="0">
                <a:solidFill>
                  <a:schemeClr val="bg1">
                    <a:lumMod val="50000"/>
                  </a:schemeClr>
                </a:solidFill>
                <a:latin typeface="Arial" pitchFamily="34" charset="0"/>
                <a:cs typeface="Arial" pitchFamily="34" charset="0"/>
              </a:rPr>
              <a:t>Rappel</a:t>
            </a:r>
            <a:r>
              <a:rPr lang="fr-FR" sz="2000" b="0" cap="none" dirty="0" smtClean="0">
                <a:latin typeface="Arial" pitchFamily="34" charset="0"/>
                <a:cs typeface="Arial" pitchFamily="34" charset="0"/>
              </a:rPr>
              <a:t> : la communication planifie ses actions de communication  à partir d’un plan de communication . il doit répondre aux questions</a:t>
            </a:r>
          </a:p>
          <a:p>
            <a:pPr algn="l">
              <a:defRPr/>
            </a:pPr>
            <a:r>
              <a:rPr lang="fr-FR" sz="2000" b="0" cap="none" dirty="0" smtClean="0">
                <a:latin typeface="Arial" pitchFamily="34" charset="0"/>
                <a:cs typeface="Arial" pitchFamily="34" charset="0"/>
              </a:rPr>
              <a:t>Pourquoi : objectifs stratégiques  de communication de l’émetteur</a:t>
            </a:r>
          </a:p>
          <a:p>
            <a:pPr algn="l">
              <a:defRPr/>
            </a:pPr>
            <a:r>
              <a:rPr lang="fr-FR" sz="2000" cap="none" dirty="0" smtClean="0">
                <a:latin typeface="Arial" pitchFamily="34" charset="0"/>
                <a:cs typeface="Arial" pitchFamily="34" charset="0"/>
              </a:rPr>
              <a:t>Quoi </a:t>
            </a:r>
            <a:r>
              <a:rPr lang="fr-FR" sz="2000" b="0" cap="none" dirty="0" smtClean="0">
                <a:latin typeface="Arial" pitchFamily="34" charset="0"/>
                <a:cs typeface="Arial" pitchFamily="34" charset="0"/>
              </a:rPr>
              <a:t>: objectifs de communication et messages clés</a:t>
            </a:r>
          </a:p>
          <a:p>
            <a:pPr algn="l">
              <a:defRPr/>
            </a:pPr>
            <a:r>
              <a:rPr lang="fr-FR" sz="2000" cap="none" dirty="0" smtClean="0">
                <a:latin typeface="Arial" pitchFamily="34" charset="0"/>
                <a:cs typeface="Arial" pitchFamily="34" charset="0"/>
              </a:rPr>
              <a:t>A qui </a:t>
            </a:r>
            <a:r>
              <a:rPr lang="fr-FR" sz="2000" b="0" cap="none" dirty="0" smtClean="0">
                <a:latin typeface="Arial" pitchFamily="34" charset="0"/>
                <a:cs typeface="Arial" pitchFamily="34" charset="0"/>
              </a:rPr>
              <a:t>: différente parties  prenantes (</a:t>
            </a:r>
            <a:r>
              <a:rPr lang="fr-FR" sz="2000" b="0" cap="none" dirty="0" err="1" smtClean="0">
                <a:latin typeface="Arial" pitchFamily="34" charset="0"/>
                <a:cs typeface="Arial" pitchFamily="34" charset="0"/>
              </a:rPr>
              <a:t>stakeholders</a:t>
            </a:r>
            <a:r>
              <a:rPr lang="fr-FR" sz="2000" b="0" cap="none" dirty="0" smtClean="0">
                <a:latin typeface="Arial" pitchFamily="34" charset="0"/>
                <a:cs typeface="Arial" pitchFamily="34" charset="0"/>
              </a:rPr>
              <a:t>)</a:t>
            </a:r>
          </a:p>
          <a:p>
            <a:pPr algn="l">
              <a:defRPr/>
            </a:pPr>
            <a:r>
              <a:rPr lang="fr-FR" sz="2000" cap="none" dirty="0" smtClean="0">
                <a:latin typeface="Arial" pitchFamily="34" charset="0"/>
                <a:cs typeface="Arial" pitchFamily="34" charset="0"/>
              </a:rPr>
              <a:t>Par qui </a:t>
            </a:r>
            <a:r>
              <a:rPr lang="fr-FR" sz="2000" b="0" cap="none" dirty="0" smtClean="0">
                <a:latin typeface="Arial" pitchFamily="34" charset="0"/>
                <a:cs typeface="Arial" pitchFamily="34" charset="0"/>
              </a:rPr>
              <a:t>: les acteurs de la communication (DG, communicants, personnel de l’organisation)</a:t>
            </a:r>
          </a:p>
          <a:p>
            <a:pPr algn="l">
              <a:defRPr/>
            </a:pPr>
            <a:r>
              <a:rPr lang="fr-FR" sz="2000" cap="none" dirty="0" smtClean="0">
                <a:latin typeface="Arial" pitchFamily="34" charset="0"/>
                <a:cs typeface="Arial" pitchFamily="34" charset="0"/>
              </a:rPr>
              <a:t>Comment</a:t>
            </a:r>
            <a:r>
              <a:rPr lang="fr-FR" sz="2000" b="0" cap="none" dirty="0" smtClean="0">
                <a:latin typeface="Arial" pitchFamily="34" charset="0"/>
                <a:cs typeface="Arial" pitchFamily="34" charset="0"/>
              </a:rPr>
              <a:t> : moyens et techniques</a:t>
            </a:r>
          </a:p>
          <a:p>
            <a:pPr algn="l">
              <a:defRPr/>
            </a:pPr>
            <a:r>
              <a:rPr lang="fr-FR" sz="2000" cap="none" dirty="0" smtClean="0">
                <a:latin typeface="Arial" pitchFamily="34" charset="0"/>
                <a:cs typeface="Arial" pitchFamily="34" charset="0"/>
              </a:rPr>
              <a:t>Quand</a:t>
            </a:r>
            <a:r>
              <a:rPr lang="fr-FR" sz="2000" b="0" cap="none" dirty="0" smtClean="0">
                <a:latin typeface="Arial" pitchFamily="34" charset="0"/>
                <a:cs typeface="Arial" pitchFamily="34" charset="0"/>
              </a:rPr>
              <a:t> : calendrier  avec différentes horizons temporels</a:t>
            </a:r>
          </a:p>
          <a:p>
            <a:pPr algn="l">
              <a:defRPr/>
            </a:pPr>
            <a:r>
              <a:rPr lang="fr-FR" sz="2000" cap="none" dirty="0" smtClean="0">
                <a:latin typeface="Arial" pitchFamily="34" charset="0"/>
                <a:cs typeface="Arial" pitchFamily="34" charset="0"/>
              </a:rPr>
              <a:t>A quel coût</a:t>
            </a:r>
            <a:r>
              <a:rPr lang="fr-FR" sz="2000" b="0" cap="none" dirty="0" smtClean="0">
                <a:latin typeface="Arial" pitchFamily="34" charset="0"/>
                <a:cs typeface="Arial" pitchFamily="34" charset="0"/>
              </a:rPr>
              <a:t>: moyens budgétaires et ressources humaines</a:t>
            </a:r>
          </a:p>
          <a:p>
            <a:pPr algn="l">
              <a:defRPr/>
            </a:pPr>
            <a:r>
              <a:rPr lang="fr-FR" sz="2000" cap="none" dirty="0" smtClean="0">
                <a:latin typeface="Arial" pitchFamily="34" charset="0"/>
                <a:cs typeface="Arial" pitchFamily="34" charset="0"/>
              </a:rPr>
              <a:t>Avec critères </a:t>
            </a:r>
            <a:r>
              <a:rPr lang="fr-FR" sz="2000" b="0" cap="none" dirty="0" smtClean="0">
                <a:latin typeface="Arial" pitchFamily="34" charset="0"/>
                <a:cs typeface="Arial" pitchFamily="34" charset="0"/>
              </a:rPr>
              <a:t>: évaluation des actions de la communication</a:t>
            </a:r>
          </a:p>
          <a:p>
            <a:pPr algn="l">
              <a:defRPr/>
            </a:pPr>
            <a:endParaRPr lang="fr-FR" sz="2400" dirty="0"/>
          </a:p>
        </p:txBody>
      </p:sp>
      <p:sp>
        <p:nvSpPr>
          <p:cNvPr id="64519" name="Rectangle 6"/>
          <p:cNvSpPr>
            <a:spLocks noChangeArrowheads="1"/>
          </p:cNvSpPr>
          <p:nvPr/>
        </p:nvSpPr>
        <p:spPr bwMode="auto">
          <a:xfrm>
            <a:off x="0" y="0"/>
            <a:ext cx="9144000" cy="523875"/>
          </a:xfrm>
          <a:prstGeom prst="rect">
            <a:avLst/>
          </a:prstGeom>
          <a:noFill/>
          <a:ln w="9525">
            <a:noFill/>
            <a:miter lim="800000"/>
            <a:headEnd/>
            <a:tailEnd/>
          </a:ln>
        </p:spPr>
        <p:txBody>
          <a:bodyPr>
            <a:spAutoFit/>
          </a:bodyPr>
          <a:lstStyle/>
          <a:p>
            <a:r>
              <a:rPr lang="fr-FR">
                <a:solidFill>
                  <a:schemeClr val="bg2"/>
                </a:solidFill>
                <a:latin typeface="Franklin Gothic Book" pitchFamily="34" charset="0"/>
              </a:rPr>
              <a:t>Stratégie d’entreprise et stratégie de communication</a:t>
            </a:r>
            <a:endParaRPr lang="fr-FR">
              <a:latin typeface="Franklin Gothic Book"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à coins arrondis 3"/>
          <p:cNvSpPr/>
          <p:nvPr/>
        </p:nvSpPr>
        <p:spPr>
          <a:xfrm>
            <a:off x="107504" y="764704"/>
            <a:ext cx="8892480" cy="5616624"/>
          </a:xfrm>
          <a:prstGeom prst="roundRect">
            <a:avLst/>
          </a:prstGeom>
          <a:solidFill>
            <a:schemeClr val="accent1">
              <a:lumMod val="20000"/>
              <a:lumOff val="80000"/>
            </a:schemeClr>
          </a:solidFill>
          <a:ln w="38100"/>
          <a:effectLst>
            <a:innerShdw blurRad="63500" dist="50800" dir="16200000">
              <a:prstClr val="black">
                <a:alpha val="50000"/>
              </a:prstClr>
            </a:innerShdw>
          </a:effectLst>
          <a:scene3d>
            <a:camera prst="orthographicFront"/>
            <a:lightRig rig="threePt" dir="t"/>
          </a:scene3d>
          <a:sp3d extrusionH="50800" contourW="50800">
            <a:bevelT w="50800" h="82550"/>
            <a:bevelB w="254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dirty="0">
              <a:solidFill>
                <a:schemeClr val="tx2">
                  <a:lumMod val="20000"/>
                  <a:lumOff val="80000"/>
                </a:schemeClr>
              </a:solidFill>
            </a:endParaRPr>
          </a:p>
        </p:txBody>
      </p:sp>
      <p:sp>
        <p:nvSpPr>
          <p:cNvPr id="3" name="Sous-titre 2"/>
          <p:cNvSpPr>
            <a:spLocks noGrp="1"/>
          </p:cNvSpPr>
          <p:nvPr>
            <p:ph type="subTitle" idx="1"/>
          </p:nvPr>
        </p:nvSpPr>
        <p:spPr>
          <a:xfrm>
            <a:off x="684213" y="836613"/>
            <a:ext cx="7991475" cy="5616575"/>
          </a:xfrm>
        </p:spPr>
        <p:txBody>
          <a:bodyPr>
            <a:normAutofit/>
          </a:bodyPr>
          <a:lstStyle/>
          <a:p>
            <a:pPr algn="l">
              <a:defRPr/>
            </a:pPr>
            <a:r>
              <a:rPr lang="fr-FR" sz="2000" b="0" cap="none" dirty="0" smtClean="0">
                <a:solidFill>
                  <a:schemeClr val="bg1">
                    <a:lumMod val="50000"/>
                  </a:schemeClr>
                </a:solidFill>
                <a:latin typeface="Arial" pitchFamily="34" charset="0"/>
                <a:cs typeface="Arial" pitchFamily="34" charset="0"/>
              </a:rPr>
              <a:t>Les objectifs de communication, les visées</a:t>
            </a:r>
          </a:p>
          <a:p>
            <a:pPr algn="l">
              <a:defRPr/>
            </a:pPr>
            <a:r>
              <a:rPr lang="fr-FR" sz="2000" b="0" cap="none" dirty="0" smtClean="0">
                <a:latin typeface="Arial" pitchFamily="34" charset="0"/>
                <a:cs typeface="Arial" pitchFamily="34" charset="0"/>
              </a:rPr>
              <a:t>Visée cognitive</a:t>
            </a:r>
          </a:p>
          <a:p>
            <a:pPr algn="l">
              <a:defRPr/>
            </a:pPr>
            <a:r>
              <a:rPr lang="fr-FR" sz="2000" b="0" cap="none" dirty="0" smtClean="0">
                <a:latin typeface="Arial" pitchFamily="34" charset="0"/>
                <a:cs typeface="Arial" pitchFamily="34" charset="0"/>
              </a:rPr>
              <a:t>Visée affective</a:t>
            </a:r>
          </a:p>
          <a:p>
            <a:pPr algn="l">
              <a:defRPr/>
            </a:pPr>
            <a:r>
              <a:rPr lang="fr-FR" sz="2000" b="0" cap="none" dirty="0" smtClean="0">
                <a:latin typeface="Arial" pitchFamily="34" charset="0"/>
                <a:cs typeface="Arial" pitchFamily="34" charset="0"/>
              </a:rPr>
              <a:t>Visée conative</a:t>
            </a:r>
          </a:p>
          <a:p>
            <a:pPr algn="l">
              <a:defRPr/>
            </a:pPr>
            <a:r>
              <a:rPr lang="fr-FR" sz="2000" b="0" cap="none" dirty="0" smtClean="0">
                <a:solidFill>
                  <a:srgbClr val="C00000"/>
                </a:solidFill>
                <a:latin typeface="Arial" pitchFamily="34" charset="0"/>
                <a:cs typeface="Arial" pitchFamily="34" charset="0"/>
              </a:rPr>
              <a:t>… À différencier suivant les cibles de </a:t>
            </a:r>
            <a:r>
              <a:rPr lang="fr-FR" sz="2000" b="0" dirty="0" smtClean="0">
                <a:solidFill>
                  <a:srgbClr val="C00000"/>
                </a:solidFill>
                <a:latin typeface="Arial" pitchFamily="34" charset="0"/>
                <a:cs typeface="Arial" pitchFamily="34" charset="0"/>
              </a:rPr>
              <a:t>communication</a:t>
            </a:r>
            <a:endParaRPr lang="fr-FR" sz="2000" b="0" dirty="0">
              <a:solidFill>
                <a:srgbClr val="C00000"/>
              </a:solidFill>
              <a:latin typeface="Arial" pitchFamily="34" charset="0"/>
              <a:cs typeface="Arial" pitchFamily="34" charset="0"/>
            </a:endParaRPr>
          </a:p>
        </p:txBody>
      </p:sp>
      <p:graphicFrame>
        <p:nvGraphicFramePr>
          <p:cNvPr id="7" name="Tableau 6"/>
          <p:cNvGraphicFramePr>
            <a:graphicFrameLocks noGrp="1"/>
          </p:cNvGraphicFramePr>
          <p:nvPr/>
        </p:nvGraphicFramePr>
        <p:xfrm>
          <a:off x="611188" y="2708275"/>
          <a:ext cx="8064898" cy="3324601"/>
        </p:xfrm>
        <a:graphic>
          <a:graphicData uri="http://schemas.openxmlformats.org/drawingml/2006/table">
            <a:tbl>
              <a:tblPr firstRow="1" bandRow="1">
                <a:tableStyleId>{5C22544A-7EE6-4342-B048-85BDC9FD1C3A}</a:tableStyleId>
              </a:tblPr>
              <a:tblGrid>
                <a:gridCol w="903824"/>
                <a:gridCol w="1112400"/>
                <a:gridCol w="1096544"/>
                <a:gridCol w="989205"/>
                <a:gridCol w="1320974"/>
                <a:gridCol w="1320974"/>
                <a:gridCol w="1320977"/>
              </a:tblGrid>
              <a:tr h="461337">
                <a:tc>
                  <a:txBody>
                    <a:bodyPr/>
                    <a:lstStyle/>
                    <a:p>
                      <a:endParaRPr lang="fr-FR" sz="1000" dirty="0"/>
                    </a:p>
                  </a:txBody>
                  <a:tcPr/>
                </a:tc>
                <a:tc>
                  <a:txBody>
                    <a:bodyPr/>
                    <a:lstStyle/>
                    <a:p>
                      <a:r>
                        <a:rPr lang="fr-FR" sz="1000" dirty="0" smtClean="0"/>
                        <a:t>Personnel</a:t>
                      </a:r>
                      <a:endParaRPr lang="fr-FR" sz="1000" dirty="0"/>
                    </a:p>
                  </a:txBody>
                  <a:tcPr/>
                </a:tc>
                <a:tc>
                  <a:txBody>
                    <a:bodyPr/>
                    <a:lstStyle/>
                    <a:p>
                      <a:r>
                        <a:rPr lang="fr-FR" sz="1000" dirty="0" smtClean="0"/>
                        <a:t>Actionnaires</a:t>
                      </a:r>
                      <a:endParaRPr lang="fr-FR" sz="1000" dirty="0"/>
                    </a:p>
                  </a:txBody>
                  <a:tcPr/>
                </a:tc>
                <a:tc>
                  <a:txBody>
                    <a:bodyPr/>
                    <a:lstStyle/>
                    <a:p>
                      <a:r>
                        <a:rPr lang="fr-FR" sz="1000" dirty="0" smtClean="0"/>
                        <a:t>P.P</a:t>
                      </a:r>
                      <a:endParaRPr lang="fr-FR" sz="1000" dirty="0"/>
                    </a:p>
                  </a:txBody>
                  <a:tcPr/>
                </a:tc>
                <a:tc>
                  <a:txBody>
                    <a:bodyPr/>
                    <a:lstStyle/>
                    <a:p>
                      <a:r>
                        <a:rPr lang="fr-FR" sz="1000" dirty="0" smtClean="0"/>
                        <a:t>clients</a:t>
                      </a:r>
                      <a:endParaRPr lang="fr-FR" sz="1000" dirty="0"/>
                    </a:p>
                  </a:txBody>
                  <a:tcPr/>
                </a:tc>
                <a:tc>
                  <a:txBody>
                    <a:bodyPr/>
                    <a:lstStyle/>
                    <a:p>
                      <a:r>
                        <a:rPr lang="fr-FR" sz="1000" dirty="0" smtClean="0"/>
                        <a:t>environnement</a:t>
                      </a:r>
                      <a:endParaRPr lang="fr-FR" sz="1000" dirty="0"/>
                    </a:p>
                  </a:txBody>
                  <a:tcPr/>
                </a:tc>
                <a:tc>
                  <a:txBody>
                    <a:bodyPr/>
                    <a:lstStyle/>
                    <a:p>
                      <a:r>
                        <a:rPr lang="fr-FR" sz="1000" dirty="0" smtClean="0"/>
                        <a:t>communauté</a:t>
                      </a:r>
                      <a:endParaRPr lang="fr-FR" sz="1000" dirty="0"/>
                    </a:p>
                  </a:txBody>
                  <a:tcPr/>
                </a:tc>
              </a:tr>
              <a:tr h="1238813">
                <a:tc>
                  <a:txBody>
                    <a:bodyPr/>
                    <a:lstStyle/>
                    <a:p>
                      <a:r>
                        <a:rPr lang="fr-FR" sz="1000" b="1" dirty="0" smtClean="0">
                          <a:solidFill>
                            <a:schemeClr val="tx2"/>
                          </a:solidFill>
                        </a:rPr>
                        <a:t>cognitif</a:t>
                      </a:r>
                      <a:endParaRPr lang="fr-FR" sz="1000" b="1" dirty="0"/>
                    </a:p>
                  </a:txBody>
                  <a:tcPr/>
                </a:tc>
                <a:tc>
                  <a:txBody>
                    <a:bodyPr/>
                    <a:lstStyle/>
                    <a:p>
                      <a:r>
                        <a:rPr lang="fr-FR" sz="1000" dirty="0" smtClean="0"/>
                        <a:t>Faire connaitre la stratégie d’entreprise ou d’organisation</a:t>
                      </a:r>
                      <a:endParaRPr lang="fr-FR" sz="1000" dirty="0"/>
                    </a:p>
                  </a:txBody>
                  <a:tcPr/>
                </a:tc>
                <a:tc>
                  <a:txBody>
                    <a:bodyPr/>
                    <a:lstStyle/>
                    <a:p>
                      <a:r>
                        <a:rPr lang="fr-FR" sz="1000" dirty="0" smtClean="0"/>
                        <a:t>Faire connaitre résultats et perspectives</a:t>
                      </a:r>
                      <a:endParaRPr lang="fr-FR" sz="1000" dirty="0"/>
                    </a:p>
                  </a:txBody>
                  <a:tcPr/>
                </a:tc>
                <a:tc>
                  <a:txBody>
                    <a:bodyPr/>
                    <a:lstStyle/>
                    <a:p>
                      <a:r>
                        <a:rPr lang="fr-FR" sz="1000" dirty="0" smtClean="0"/>
                        <a:t>Faire connaitre son éthique</a:t>
                      </a:r>
                      <a:endParaRPr lang="fr-FR" sz="1000" dirty="0"/>
                    </a:p>
                  </a:txBody>
                  <a:tcPr/>
                </a:tc>
                <a:tc>
                  <a:txBody>
                    <a:bodyPr/>
                    <a:lstStyle/>
                    <a:p>
                      <a:r>
                        <a:rPr lang="fr-FR" sz="1000" dirty="0" smtClean="0"/>
                        <a:t>Faire connaitre le produit</a:t>
                      </a:r>
                      <a:endParaRPr lang="fr-FR" sz="1000" dirty="0"/>
                    </a:p>
                  </a:txBody>
                  <a:tcPr/>
                </a:tc>
                <a:tc>
                  <a:txBody>
                    <a:bodyPr/>
                    <a:lstStyle/>
                    <a:p>
                      <a:r>
                        <a:rPr lang="fr-FR" sz="1000" dirty="0" smtClean="0"/>
                        <a:t>Faire connaitre la politique environnementale</a:t>
                      </a:r>
                      <a:endParaRPr lang="fr-FR" sz="1000" dirty="0"/>
                    </a:p>
                  </a:txBody>
                  <a:tcPr/>
                </a:tc>
                <a:tc>
                  <a:txBody>
                    <a:bodyPr/>
                    <a:lstStyle/>
                    <a:p>
                      <a:r>
                        <a:rPr lang="fr-FR" sz="1000" dirty="0" smtClean="0"/>
                        <a:t>Améliorer l’image de marque</a:t>
                      </a:r>
                      <a:endParaRPr lang="fr-FR" sz="1000" dirty="0"/>
                    </a:p>
                  </a:txBody>
                  <a:tcPr/>
                </a:tc>
              </a:tr>
              <a:tr h="1075811">
                <a:tc>
                  <a:txBody>
                    <a:bodyPr/>
                    <a:lstStyle/>
                    <a:p>
                      <a:r>
                        <a:rPr lang="fr-FR" sz="1000" b="1" dirty="0" smtClean="0">
                          <a:solidFill>
                            <a:schemeClr val="tx2"/>
                          </a:solidFill>
                        </a:rPr>
                        <a:t>affectif</a:t>
                      </a:r>
                      <a:endParaRPr lang="fr-FR" sz="1000" b="1" dirty="0"/>
                    </a:p>
                  </a:txBody>
                  <a:tcPr/>
                </a:tc>
                <a:tc>
                  <a:txBody>
                    <a:bodyPr/>
                    <a:lstStyle/>
                    <a:p>
                      <a:r>
                        <a:rPr lang="fr-FR" sz="1000" dirty="0" smtClean="0"/>
                        <a:t>Faire aimer l’entreprise  développer des réseaux de  solidarité</a:t>
                      </a:r>
                      <a:endParaRPr lang="fr-FR" sz="1000" dirty="0"/>
                    </a:p>
                  </a:txBody>
                  <a:tcPr/>
                </a:tc>
                <a:tc>
                  <a:txBody>
                    <a:bodyPr/>
                    <a:lstStyle/>
                    <a:p>
                      <a:endParaRPr lang="fr-FR" sz="1000" dirty="0"/>
                    </a:p>
                  </a:txBody>
                  <a:tcPr/>
                </a:tc>
                <a:tc>
                  <a:txBody>
                    <a:bodyPr/>
                    <a:lstStyle/>
                    <a:p>
                      <a:endParaRPr lang="fr-FR" sz="1000" dirty="0"/>
                    </a:p>
                  </a:txBody>
                  <a:tcPr/>
                </a:tc>
                <a:tc>
                  <a:txBody>
                    <a:bodyPr/>
                    <a:lstStyle/>
                    <a:p>
                      <a:r>
                        <a:rPr lang="fr-FR" sz="1000" dirty="0" smtClean="0"/>
                        <a:t>Faire  aimer la marque</a:t>
                      </a:r>
                      <a:endParaRPr lang="fr-FR" sz="1000" dirty="0"/>
                    </a:p>
                  </a:txBody>
                  <a:tcPr/>
                </a:tc>
                <a:tc>
                  <a:txBody>
                    <a:bodyPr/>
                    <a:lstStyle/>
                    <a:p>
                      <a:r>
                        <a:rPr lang="fr-FR" sz="1000" dirty="0" smtClean="0"/>
                        <a:t>Faire aimer</a:t>
                      </a:r>
                      <a:r>
                        <a:rPr lang="fr-FR" sz="1000" baseline="0" dirty="0" smtClean="0"/>
                        <a:t> l’organisation améliorer son image  environnementale</a:t>
                      </a:r>
                      <a:endParaRPr lang="fr-FR" sz="1000" dirty="0"/>
                    </a:p>
                  </a:txBody>
                  <a:tcPr/>
                </a:tc>
                <a:tc>
                  <a:txBody>
                    <a:bodyPr/>
                    <a:lstStyle/>
                    <a:p>
                      <a:endParaRPr lang="fr-FR" sz="1000" dirty="0"/>
                    </a:p>
                  </a:txBody>
                  <a:tcPr/>
                </a:tc>
              </a:tr>
              <a:tr h="492935">
                <a:tc>
                  <a:txBody>
                    <a:bodyPr/>
                    <a:lstStyle/>
                    <a:p>
                      <a:r>
                        <a:rPr lang="fr-FR" sz="1000" b="1" dirty="0" smtClean="0">
                          <a:solidFill>
                            <a:schemeClr val="tx2"/>
                          </a:solidFill>
                        </a:rPr>
                        <a:t>conatif</a:t>
                      </a:r>
                      <a:endParaRPr lang="fr-FR" sz="1000" b="1" dirty="0"/>
                    </a:p>
                  </a:txBody>
                  <a:tcPr/>
                </a:tc>
                <a:tc>
                  <a:txBody>
                    <a:bodyPr/>
                    <a:lstStyle/>
                    <a:p>
                      <a:r>
                        <a:rPr lang="fr-FR" sz="1000" dirty="0" smtClean="0"/>
                        <a:t>Faire adhérer</a:t>
                      </a:r>
                      <a:endParaRPr lang="fr-FR" sz="1000" dirty="0"/>
                    </a:p>
                  </a:txBody>
                  <a:tcPr/>
                </a:tc>
                <a:tc>
                  <a:txBody>
                    <a:bodyPr/>
                    <a:lstStyle/>
                    <a:p>
                      <a:r>
                        <a:rPr lang="fr-FR" sz="1000" dirty="0" smtClean="0"/>
                        <a:t>Fidéliser les actionnaires</a:t>
                      </a:r>
                      <a:endParaRPr lang="fr-FR" sz="1000" dirty="0"/>
                    </a:p>
                  </a:txBody>
                  <a:tcPr/>
                </a:tc>
                <a:tc>
                  <a:txBody>
                    <a:bodyPr/>
                    <a:lstStyle/>
                    <a:p>
                      <a:r>
                        <a:rPr lang="fr-FR" sz="1000" dirty="0" smtClean="0"/>
                        <a:t>Visées de lobbying</a:t>
                      </a:r>
                      <a:endParaRPr lang="fr-FR" sz="1000" dirty="0"/>
                    </a:p>
                  </a:txBody>
                  <a:tcPr/>
                </a:tc>
                <a:tc>
                  <a:txBody>
                    <a:bodyPr/>
                    <a:lstStyle/>
                    <a:p>
                      <a:r>
                        <a:rPr lang="fr-FR" sz="1000" dirty="0" smtClean="0"/>
                        <a:t>Faire acheter</a:t>
                      </a:r>
                      <a:endParaRPr lang="fr-FR" sz="1000" dirty="0"/>
                    </a:p>
                  </a:txBody>
                  <a:tcPr/>
                </a:tc>
                <a:tc>
                  <a:txBody>
                    <a:bodyPr/>
                    <a:lstStyle/>
                    <a:p>
                      <a:r>
                        <a:rPr lang="fr-FR" sz="1000" dirty="0" smtClean="0"/>
                        <a:t>Atténuer les oppositions</a:t>
                      </a:r>
                      <a:endParaRPr lang="fr-FR" sz="1000" dirty="0"/>
                    </a:p>
                  </a:txBody>
                  <a:tcPr/>
                </a:tc>
                <a:tc>
                  <a:txBody>
                    <a:bodyPr/>
                    <a:lstStyle/>
                    <a:p>
                      <a:r>
                        <a:rPr lang="fr-FR" sz="1000" dirty="0" smtClean="0"/>
                        <a:t>Donner du poids à la parole de l’organisation</a:t>
                      </a:r>
                      <a:endParaRPr lang="fr-FR" sz="1000" dirty="0"/>
                    </a:p>
                  </a:txBody>
                  <a:tcPr/>
                </a:tc>
              </a:tr>
            </a:tbl>
          </a:graphicData>
        </a:graphic>
      </p:graphicFrame>
      <p:sp>
        <p:nvSpPr>
          <p:cNvPr id="65585" name="Rectangle 10"/>
          <p:cNvSpPr>
            <a:spLocks noChangeArrowheads="1"/>
          </p:cNvSpPr>
          <p:nvPr/>
        </p:nvSpPr>
        <p:spPr bwMode="auto">
          <a:xfrm>
            <a:off x="0" y="0"/>
            <a:ext cx="9144000" cy="523875"/>
          </a:xfrm>
          <a:prstGeom prst="rect">
            <a:avLst/>
          </a:prstGeom>
          <a:noFill/>
          <a:ln w="9525">
            <a:noFill/>
            <a:miter lim="800000"/>
            <a:headEnd/>
            <a:tailEnd/>
          </a:ln>
        </p:spPr>
        <p:txBody>
          <a:bodyPr>
            <a:spAutoFit/>
          </a:bodyPr>
          <a:lstStyle/>
          <a:p>
            <a:r>
              <a:rPr lang="fr-FR">
                <a:solidFill>
                  <a:schemeClr val="bg2"/>
                </a:solidFill>
                <a:latin typeface="Franklin Gothic Book" pitchFamily="34" charset="0"/>
              </a:rPr>
              <a:t>Stratégie d’entreprise et stratégie de communication</a:t>
            </a:r>
            <a:endParaRPr lang="fr-FR">
              <a:latin typeface="Franklin Gothic Book"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625" y="0"/>
            <a:ext cx="8534400" cy="620689"/>
          </a:xfrm>
        </p:spPr>
        <p:txBody>
          <a:bodyPr/>
          <a:lstStyle/>
          <a:p>
            <a:r>
              <a:rPr lang="fr-FR" dirty="0" smtClean="0">
                <a:solidFill>
                  <a:schemeClr val="bg1"/>
                </a:solidFill>
              </a:rPr>
              <a:t>Stratégie globale  stratégie de </a:t>
            </a:r>
            <a:r>
              <a:rPr lang="fr-FR" dirty="0" err="1" smtClean="0">
                <a:solidFill>
                  <a:schemeClr val="bg1"/>
                </a:solidFill>
              </a:rPr>
              <a:t>com</a:t>
            </a:r>
            <a:endParaRPr lang="fr-FR" dirty="0">
              <a:solidFill>
                <a:schemeClr val="bg1"/>
              </a:solidFill>
            </a:endParaRPr>
          </a:p>
        </p:txBody>
      </p:sp>
      <p:sp>
        <p:nvSpPr>
          <p:cNvPr id="3" name="Espace réservé du contenu 2"/>
          <p:cNvSpPr>
            <a:spLocks noGrp="1"/>
          </p:cNvSpPr>
          <p:nvPr>
            <p:ph sz="quarter" idx="1"/>
          </p:nvPr>
        </p:nvSpPr>
        <p:spPr>
          <a:xfrm>
            <a:off x="323528" y="2204864"/>
            <a:ext cx="4896544" cy="360040"/>
          </a:xfrm>
          <a:solidFill>
            <a:schemeClr val="accent6">
              <a:lumMod val="20000"/>
              <a:lumOff val="80000"/>
            </a:schemeClr>
          </a:solidFill>
          <a:ln>
            <a:solidFill>
              <a:schemeClr val="accent6">
                <a:lumMod val="20000"/>
                <a:lumOff val="80000"/>
              </a:schemeClr>
            </a:solidFill>
          </a:ln>
        </p:spPr>
        <p:txBody>
          <a:bodyPr/>
          <a:lstStyle/>
          <a:p>
            <a:pPr algn="ctr">
              <a:buNone/>
            </a:pPr>
            <a:r>
              <a:rPr lang="fr-FR" sz="2000" dirty="0" smtClean="0"/>
              <a:t>Management  d’un portefeuille d’activités</a:t>
            </a:r>
            <a:endParaRPr lang="fr-FR" sz="2000" dirty="0"/>
          </a:p>
        </p:txBody>
      </p:sp>
      <p:sp>
        <p:nvSpPr>
          <p:cNvPr id="5" name="Espace réservé du numéro de diapositive 4"/>
          <p:cNvSpPr>
            <a:spLocks noGrp="1"/>
          </p:cNvSpPr>
          <p:nvPr>
            <p:ph type="sldNum" sz="quarter" idx="12"/>
          </p:nvPr>
        </p:nvSpPr>
        <p:spPr>
          <a:xfrm>
            <a:off x="8686800" y="6416675"/>
            <a:ext cx="457200" cy="441325"/>
          </a:xfrm>
        </p:spPr>
        <p:txBody>
          <a:bodyPr/>
          <a:lstStyle/>
          <a:p>
            <a:pPr>
              <a:defRPr/>
            </a:pPr>
            <a:fld id="{BF75F506-0D46-4657-AE21-7D6A950C5764}" type="slidenum">
              <a:rPr lang="fr-FR" smtClean="0"/>
              <a:pPr>
                <a:defRPr/>
              </a:pPr>
              <a:t>5</a:t>
            </a:fld>
            <a:endParaRPr lang="fr-FR" dirty="0"/>
          </a:p>
        </p:txBody>
      </p:sp>
      <p:sp>
        <p:nvSpPr>
          <p:cNvPr id="6" name="Espace réservé du contenu 2"/>
          <p:cNvSpPr txBox="1">
            <a:spLocks/>
          </p:cNvSpPr>
          <p:nvPr/>
        </p:nvSpPr>
        <p:spPr bwMode="auto">
          <a:xfrm>
            <a:off x="755576" y="3573016"/>
            <a:ext cx="3888432" cy="360040"/>
          </a:xfrm>
          <a:prstGeom prst="rect">
            <a:avLst/>
          </a:prstGeom>
          <a:solidFill>
            <a:schemeClr val="accent6">
              <a:lumMod val="20000"/>
              <a:lumOff val="80000"/>
            </a:schemeClr>
          </a:solidFill>
          <a:ln w="9525">
            <a:solidFill>
              <a:schemeClr val="accent6">
                <a:lumMod val="20000"/>
                <a:lumOff val="80000"/>
              </a:schemeClr>
            </a:solidFill>
            <a:miter lim="800000"/>
            <a:headEnd/>
            <a:tailEnd/>
          </a:ln>
        </p:spPr>
        <p:txBody>
          <a:bodyPr vert="horz" wrap="square" lIns="91440" tIns="45720" rIns="91440" bIns="45720" numCol="1" anchor="t" anchorCtr="0" compatLnSpc="1">
            <a:prstTxWarp prst="textNoShape">
              <a:avLst/>
            </a:prstTxWarp>
          </a:bodyPr>
          <a:lstStyle/>
          <a:p>
            <a:pPr marL="273050" lvl="0" indent="-273050" eaLnBrk="0" hangingPunct="0">
              <a:spcBef>
                <a:spcPct val="20000"/>
              </a:spcBef>
              <a:buClr>
                <a:schemeClr val="accent1"/>
              </a:buClr>
              <a:buSzPct val="85000"/>
            </a:pPr>
            <a:r>
              <a:rPr kumimoji="0" lang="fr-FR" sz="2000" b="0" i="0" u="none" strike="noStrike" kern="1200" cap="none" spc="0" normalizeH="0" baseline="0" noProof="0" dirty="0" smtClean="0">
                <a:ln>
                  <a:noFill/>
                </a:ln>
                <a:solidFill>
                  <a:schemeClr val="tx1"/>
                </a:solidFill>
                <a:effectLst/>
                <a:uLnTx/>
                <a:uFillTx/>
                <a:latin typeface="+mn-lt"/>
                <a:ea typeface="+mn-ea"/>
                <a:cs typeface="+mn-cs"/>
              </a:rPr>
              <a:t>Choix </a:t>
            </a:r>
            <a:r>
              <a:rPr lang="fr-FR" sz="2000" b="0" dirty="0" smtClean="0">
                <a:latin typeface="+mn-lt"/>
              </a:rPr>
              <a:t>d’allocation des ressources  </a:t>
            </a:r>
            <a:endParaRPr kumimoji="0" lang="fr-FR"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Espace réservé du contenu 2"/>
          <p:cNvSpPr txBox="1">
            <a:spLocks/>
          </p:cNvSpPr>
          <p:nvPr/>
        </p:nvSpPr>
        <p:spPr bwMode="auto">
          <a:xfrm>
            <a:off x="1691680" y="1340768"/>
            <a:ext cx="3528392" cy="432048"/>
          </a:xfrm>
          <a:prstGeom prst="rect">
            <a:avLst/>
          </a:prstGeom>
          <a:solidFill>
            <a:schemeClr val="accent6">
              <a:lumMod val="20000"/>
              <a:lumOff val="80000"/>
            </a:schemeClr>
          </a:solidFill>
          <a:ln w="9525">
            <a:solidFill>
              <a:schemeClr val="accent6">
                <a:lumMod val="20000"/>
                <a:lumOff val="80000"/>
              </a:schemeClr>
            </a:solidFill>
            <a:miter lim="800000"/>
            <a:headEnd/>
            <a:tailEnd/>
          </a:ln>
        </p:spPr>
        <p:txBody>
          <a:bodyPr vert="horz" wrap="square" lIns="91440" tIns="45720" rIns="91440" bIns="45720" numCol="1" anchor="t" anchorCtr="0" compatLnSpc="1">
            <a:prstTxWarp prst="textNoShape">
              <a:avLst/>
            </a:prstTxWarp>
          </a:bodyPr>
          <a:lstStyle/>
          <a:p>
            <a:pPr marL="273050" marR="0" lvl="0" indent="-273050"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defRPr/>
            </a:pPr>
            <a:r>
              <a:rPr kumimoji="0" lang="fr-FR" sz="2000" b="0" i="0" u="none" strike="noStrike" kern="1200" cap="none" spc="0" normalizeH="0" baseline="0" noProof="0" dirty="0" smtClean="0">
                <a:ln>
                  <a:noFill/>
                </a:ln>
                <a:solidFill>
                  <a:schemeClr val="tx1"/>
                </a:solidFill>
                <a:effectLst/>
                <a:uLnTx/>
                <a:uFillTx/>
                <a:latin typeface="+mn-lt"/>
                <a:ea typeface="+mn-ea"/>
                <a:cs typeface="+mn-cs"/>
              </a:rPr>
              <a:t>Choix d’un domaine d’activités</a:t>
            </a:r>
            <a:endParaRPr kumimoji="0" lang="fr-FR"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Espace réservé du contenu 2"/>
          <p:cNvSpPr txBox="1">
            <a:spLocks/>
          </p:cNvSpPr>
          <p:nvPr/>
        </p:nvSpPr>
        <p:spPr bwMode="auto">
          <a:xfrm>
            <a:off x="899592" y="4221088"/>
            <a:ext cx="1728192" cy="504056"/>
          </a:xfrm>
          <a:prstGeom prst="rect">
            <a:avLst/>
          </a:prstGeom>
          <a:solidFill>
            <a:schemeClr val="accent6">
              <a:lumMod val="20000"/>
              <a:lumOff val="80000"/>
            </a:schemeClr>
          </a:solidFill>
          <a:ln w="9525">
            <a:solidFill>
              <a:schemeClr val="accent6">
                <a:lumMod val="20000"/>
                <a:lumOff val="80000"/>
              </a:schemeClr>
            </a:solid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defRPr/>
            </a:pPr>
            <a:r>
              <a:rPr kumimoji="0" lang="fr-FR" sz="2700" b="0" i="0" u="none" strike="noStrike" kern="1200" cap="none" spc="0" normalizeH="0" baseline="0" noProof="0" dirty="0" smtClean="0">
                <a:ln>
                  <a:noFill/>
                </a:ln>
                <a:solidFill>
                  <a:schemeClr val="tx1"/>
                </a:solidFill>
                <a:effectLst/>
                <a:uLnTx/>
                <a:uFillTx/>
                <a:latin typeface="+mn-lt"/>
                <a:ea typeface="+mn-ea"/>
                <a:cs typeface="+mn-cs"/>
              </a:rPr>
              <a:t>Activités A </a:t>
            </a:r>
            <a:endParaRPr kumimoji="0" lang="fr-FR"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Espace réservé du contenu 2"/>
          <p:cNvSpPr txBox="1">
            <a:spLocks/>
          </p:cNvSpPr>
          <p:nvPr/>
        </p:nvSpPr>
        <p:spPr bwMode="auto">
          <a:xfrm>
            <a:off x="2987824" y="4221088"/>
            <a:ext cx="1800200" cy="504056"/>
          </a:xfrm>
          <a:prstGeom prst="rect">
            <a:avLst/>
          </a:prstGeom>
          <a:solidFill>
            <a:schemeClr val="accent6">
              <a:lumMod val="20000"/>
              <a:lumOff val="80000"/>
            </a:schemeClr>
          </a:solidFill>
          <a:ln w="9525">
            <a:solidFill>
              <a:schemeClr val="accent6">
                <a:lumMod val="20000"/>
                <a:lumOff val="80000"/>
              </a:schemeClr>
            </a:solid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defRPr/>
            </a:pPr>
            <a:r>
              <a:rPr kumimoji="0" lang="fr-FR" sz="2700" b="0" i="0" u="none" strike="noStrike" kern="1200" cap="none" spc="0" normalizeH="0" baseline="0" noProof="0" dirty="0" smtClean="0">
                <a:ln>
                  <a:noFill/>
                </a:ln>
                <a:solidFill>
                  <a:schemeClr val="tx1"/>
                </a:solidFill>
                <a:effectLst/>
                <a:uLnTx/>
                <a:uFillTx/>
                <a:latin typeface="+mn-lt"/>
                <a:ea typeface="+mn-ea"/>
                <a:cs typeface="+mn-cs"/>
              </a:rPr>
              <a:t>Activités B </a:t>
            </a:r>
            <a:endParaRPr kumimoji="0" lang="fr-FR"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Espace réservé du contenu 2"/>
          <p:cNvSpPr txBox="1">
            <a:spLocks/>
          </p:cNvSpPr>
          <p:nvPr/>
        </p:nvSpPr>
        <p:spPr bwMode="auto">
          <a:xfrm>
            <a:off x="5076056" y="3573016"/>
            <a:ext cx="3672408" cy="360040"/>
          </a:xfrm>
          <a:prstGeom prst="rect">
            <a:avLst/>
          </a:prstGeom>
          <a:solidFill>
            <a:schemeClr val="accent4">
              <a:lumMod val="20000"/>
              <a:lumOff val="80000"/>
            </a:schemeClr>
          </a:solidFill>
          <a:ln w="9525">
            <a:solidFill>
              <a:schemeClr val="accent6">
                <a:lumMod val="20000"/>
                <a:lumOff val="80000"/>
              </a:schemeClr>
            </a:solidFill>
            <a:miter lim="800000"/>
            <a:headEnd/>
            <a:tailEnd/>
          </a:ln>
        </p:spPr>
        <p:txBody>
          <a:bodyPr vert="horz" wrap="square" lIns="91440" tIns="45720" rIns="91440" bIns="45720" numCol="1" anchor="t" anchorCtr="0" compatLnSpc="1">
            <a:prstTxWarp prst="textNoShape">
              <a:avLst/>
            </a:prstTxWarp>
          </a:bodyPr>
          <a:lstStyle/>
          <a:p>
            <a:pPr marL="273050" lvl="0" indent="-273050" eaLnBrk="0" hangingPunct="0">
              <a:spcBef>
                <a:spcPct val="20000"/>
              </a:spcBef>
              <a:buClr>
                <a:schemeClr val="accent1"/>
              </a:buClr>
              <a:buSzPct val="85000"/>
            </a:pPr>
            <a:r>
              <a:rPr lang="fr-FR" sz="2000" b="0" dirty="0" smtClean="0">
                <a:latin typeface="+mn-lt"/>
              </a:rPr>
              <a:t>Ressources  en communication  </a:t>
            </a:r>
            <a:endParaRPr kumimoji="0" lang="fr-FR"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Espace réservé du contenu 2"/>
          <p:cNvSpPr txBox="1">
            <a:spLocks/>
          </p:cNvSpPr>
          <p:nvPr/>
        </p:nvSpPr>
        <p:spPr bwMode="auto">
          <a:xfrm>
            <a:off x="5580112" y="1268760"/>
            <a:ext cx="2943944" cy="648072"/>
          </a:xfrm>
          <a:prstGeom prst="rect">
            <a:avLst/>
          </a:prstGeom>
          <a:solidFill>
            <a:schemeClr val="accent4">
              <a:lumMod val="20000"/>
              <a:lumOff val="80000"/>
            </a:schemeClr>
          </a:solidFill>
          <a:ln w="9525">
            <a:solidFill>
              <a:schemeClr val="accent6">
                <a:lumMod val="20000"/>
                <a:lumOff val="80000"/>
              </a:schemeClr>
            </a:solidFill>
            <a:miter lim="800000"/>
            <a:headEnd/>
            <a:tailEnd/>
          </a:ln>
        </p:spPr>
        <p:txBody>
          <a:bodyPr vert="horz" wrap="square" lIns="91440" tIns="45720" rIns="91440" bIns="45720" numCol="1" anchor="t" anchorCtr="0" compatLnSpc="1">
            <a:prstTxWarp prst="textNoShape">
              <a:avLst/>
            </a:prstTxWarp>
          </a:bodyPr>
          <a:lstStyle/>
          <a:p>
            <a:pPr marL="273050" marR="0" lvl="0" indent="-273050"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defRPr/>
            </a:pPr>
            <a:r>
              <a:rPr kumimoji="0" lang="fr-FR" sz="2000" b="0" i="0" u="none" strike="noStrike" kern="1200" cap="none" spc="0" normalizeH="0" baseline="0" noProof="0" dirty="0" smtClean="0">
                <a:ln>
                  <a:noFill/>
                </a:ln>
                <a:effectLst/>
                <a:uLnTx/>
                <a:uFillTx/>
                <a:latin typeface="+mn-lt"/>
                <a:ea typeface="+mn-ea"/>
                <a:cs typeface="+mn-cs"/>
              </a:rPr>
              <a:t>Choix d’un discours</a:t>
            </a:r>
          </a:p>
          <a:p>
            <a:pPr marL="273050" indent="-273050" eaLnBrk="0" hangingPunct="0">
              <a:spcBef>
                <a:spcPct val="20000"/>
              </a:spcBef>
              <a:buClr>
                <a:schemeClr val="accent1"/>
              </a:buClr>
              <a:buSzPct val="85000"/>
            </a:pPr>
            <a:r>
              <a:rPr lang="fr-FR" sz="1200" b="0" dirty="0" smtClean="0">
                <a:latin typeface="+mn-lt"/>
              </a:rPr>
              <a:t>(Définition d’un positionnement discursif)</a:t>
            </a:r>
          </a:p>
          <a:p>
            <a:pPr marL="273050" marR="0" lvl="0" indent="-273050"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defRPr/>
            </a:pPr>
            <a:endParaRPr kumimoji="0" lang="fr-FR" sz="2000" b="0" i="0" u="none" strike="noStrike" kern="1200" cap="none" spc="0" normalizeH="0" baseline="0" noProof="0" dirty="0">
              <a:ln>
                <a:noFill/>
              </a:ln>
              <a:effectLst/>
              <a:uLnTx/>
              <a:uFillTx/>
              <a:latin typeface="+mn-lt"/>
              <a:ea typeface="+mn-ea"/>
              <a:cs typeface="+mn-cs"/>
            </a:endParaRPr>
          </a:p>
        </p:txBody>
      </p:sp>
      <p:sp>
        <p:nvSpPr>
          <p:cNvPr id="12" name="Espace réservé du contenu 2"/>
          <p:cNvSpPr txBox="1">
            <a:spLocks/>
          </p:cNvSpPr>
          <p:nvPr/>
        </p:nvSpPr>
        <p:spPr bwMode="auto">
          <a:xfrm>
            <a:off x="5436096" y="2204864"/>
            <a:ext cx="3168352" cy="288032"/>
          </a:xfrm>
          <a:prstGeom prst="rect">
            <a:avLst/>
          </a:prstGeom>
          <a:solidFill>
            <a:schemeClr val="accent4">
              <a:lumMod val="20000"/>
              <a:lumOff val="80000"/>
            </a:schemeClr>
          </a:solidFill>
          <a:ln w="9525">
            <a:solidFill>
              <a:schemeClr val="accent6">
                <a:lumMod val="20000"/>
                <a:lumOff val="80000"/>
              </a:schemeClr>
            </a:solidFill>
            <a:miter lim="800000"/>
            <a:headEnd/>
            <a:tailEnd/>
          </a:ln>
        </p:spPr>
        <p:txBody>
          <a:bodyPr vert="horz" wrap="square" lIns="91440" tIns="45720" rIns="91440" bIns="45720" numCol="1" anchor="t" anchorCtr="0" compatLnSpc="1">
            <a:prstTxWarp prst="textNoShape">
              <a:avLst/>
            </a:prstTxWarp>
          </a:bodyPr>
          <a:lstStyle/>
          <a:p>
            <a:pPr marL="273050" marR="0" lvl="0" indent="-273050"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defRPr/>
            </a:pPr>
            <a:r>
              <a:rPr kumimoji="0" lang="fr-FR" sz="1400" b="0" i="0" u="none" strike="noStrike" kern="1200" cap="none" spc="0" normalizeH="0" baseline="0" noProof="0" dirty="0" smtClean="0">
                <a:ln>
                  <a:noFill/>
                </a:ln>
                <a:effectLst/>
                <a:uLnTx/>
                <a:uFillTx/>
                <a:latin typeface="+mn-lt"/>
                <a:ea typeface="+mn-ea"/>
                <a:cs typeface="+mn-cs"/>
              </a:rPr>
              <a:t>Management d’une image globale</a:t>
            </a:r>
            <a:endParaRPr kumimoji="0" lang="fr-FR" sz="1400" b="0" i="0" u="none" strike="noStrike" kern="1200" cap="none" spc="0" normalizeH="0" baseline="0" noProof="0" dirty="0">
              <a:ln>
                <a:noFill/>
              </a:ln>
              <a:effectLst/>
              <a:uLnTx/>
              <a:uFillTx/>
              <a:latin typeface="+mn-lt"/>
              <a:ea typeface="+mn-ea"/>
              <a:cs typeface="+mn-cs"/>
            </a:endParaRPr>
          </a:p>
        </p:txBody>
      </p:sp>
      <p:sp>
        <p:nvSpPr>
          <p:cNvPr id="13" name="Rectangle 12"/>
          <p:cNvSpPr/>
          <p:nvPr/>
        </p:nvSpPr>
        <p:spPr>
          <a:xfrm>
            <a:off x="755576" y="4869160"/>
            <a:ext cx="4392488" cy="43204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t>Développement   Désengagement</a:t>
            </a:r>
            <a:endParaRPr lang="fr-FR" sz="2000" dirty="0"/>
          </a:p>
        </p:txBody>
      </p:sp>
      <p:sp>
        <p:nvSpPr>
          <p:cNvPr id="14" name="Rectangle 13"/>
          <p:cNvSpPr/>
          <p:nvPr/>
        </p:nvSpPr>
        <p:spPr>
          <a:xfrm>
            <a:off x="395536" y="5445224"/>
            <a:ext cx="5328592" cy="36004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t>Croissance interne     Croissance externe     Partenariats /alliances      Cessions </a:t>
            </a:r>
            <a:endParaRPr lang="fr-FR" sz="1200" dirty="0"/>
          </a:p>
        </p:txBody>
      </p:sp>
      <p:sp>
        <p:nvSpPr>
          <p:cNvPr id="15" name="Espace réservé du contenu 2"/>
          <p:cNvSpPr txBox="1">
            <a:spLocks/>
          </p:cNvSpPr>
          <p:nvPr/>
        </p:nvSpPr>
        <p:spPr bwMode="auto">
          <a:xfrm>
            <a:off x="5652120" y="2636912"/>
            <a:ext cx="2448272" cy="864096"/>
          </a:xfrm>
          <a:prstGeom prst="rect">
            <a:avLst/>
          </a:prstGeom>
          <a:solidFill>
            <a:schemeClr val="accent4">
              <a:lumMod val="20000"/>
              <a:lumOff val="80000"/>
            </a:schemeClr>
          </a:solidFill>
          <a:ln w="9525">
            <a:solidFill>
              <a:schemeClr val="accent6">
                <a:lumMod val="20000"/>
                <a:lumOff val="80000"/>
              </a:schemeClr>
            </a:solidFill>
            <a:miter lim="800000"/>
            <a:headEnd/>
            <a:tailEnd/>
          </a:ln>
        </p:spPr>
        <p:txBody>
          <a:bodyPr vert="horz" wrap="square" lIns="91440" tIns="45720" rIns="91440" bIns="45720" numCol="1" anchor="t" anchorCtr="0" compatLnSpc="1">
            <a:prstTxWarp prst="textNoShape">
              <a:avLst/>
            </a:prstTxWarp>
          </a:bodyPr>
          <a:lstStyle/>
          <a:p>
            <a:pPr marL="273050" marR="0" lvl="0" indent="-273050"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defRPr/>
            </a:pPr>
            <a:r>
              <a:rPr kumimoji="0" lang="fr-FR" sz="1400" b="0" i="0" u="none" strike="noStrike" kern="1200" cap="none" spc="0" normalizeH="0" baseline="0" noProof="0" dirty="0" smtClean="0">
                <a:ln>
                  <a:noFill/>
                </a:ln>
                <a:effectLst/>
                <a:uLnTx/>
                <a:uFillTx/>
                <a:latin typeface="+mn-lt"/>
                <a:ea typeface="+mn-ea"/>
                <a:cs typeface="+mn-cs"/>
              </a:rPr>
              <a:t>Définition  des cibles</a:t>
            </a:r>
          </a:p>
          <a:p>
            <a:pPr marL="273050" marR="0" lvl="0" indent="-273050"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defRPr/>
            </a:pPr>
            <a:r>
              <a:rPr kumimoji="0" lang="fr-FR" sz="1400" b="0" i="0" u="none" strike="noStrike" kern="1200" cap="none" spc="0" normalizeH="0" baseline="0" noProof="0" dirty="0" smtClean="0">
                <a:ln>
                  <a:noFill/>
                </a:ln>
                <a:effectLst/>
                <a:uLnTx/>
                <a:uFillTx/>
                <a:latin typeface="+mn-lt"/>
                <a:ea typeface="+mn-ea"/>
                <a:cs typeface="+mn-cs"/>
              </a:rPr>
              <a:t>Définition des messages</a:t>
            </a:r>
          </a:p>
          <a:p>
            <a:pPr marL="273050" marR="0" lvl="0" indent="-273050"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defRPr/>
            </a:pPr>
            <a:r>
              <a:rPr kumimoji="0" lang="fr-FR" sz="1400" b="0" i="0" u="none" strike="noStrike" kern="1200" cap="none" spc="0" normalizeH="0" noProof="0" dirty="0" smtClean="0">
                <a:ln>
                  <a:noFill/>
                </a:ln>
                <a:effectLst/>
                <a:uLnTx/>
                <a:uFillTx/>
                <a:latin typeface="+mn-lt"/>
                <a:ea typeface="+mn-ea"/>
                <a:cs typeface="+mn-cs"/>
              </a:rPr>
              <a:t>Définition des m</a:t>
            </a:r>
            <a:r>
              <a:rPr kumimoji="0" lang="fr-FR" sz="1400" b="0" i="0" u="none" strike="noStrike" kern="1200" cap="none" spc="0" normalizeH="0" baseline="0" noProof="0" dirty="0" smtClean="0">
                <a:ln>
                  <a:noFill/>
                </a:ln>
                <a:effectLst/>
                <a:uLnTx/>
                <a:uFillTx/>
                <a:latin typeface="+mn-lt"/>
                <a:ea typeface="+mn-ea"/>
                <a:cs typeface="+mn-cs"/>
              </a:rPr>
              <a:t>oyens</a:t>
            </a:r>
            <a:endParaRPr kumimoji="0" lang="fr-FR" sz="1400" b="0" i="0" u="none" strike="noStrike" kern="1200" cap="none" spc="0" normalizeH="0" baseline="0" noProof="0" dirty="0">
              <a:ln>
                <a:noFill/>
              </a:ln>
              <a:effectLst/>
              <a:uLnTx/>
              <a:uFillTx/>
              <a:latin typeface="+mn-lt"/>
              <a:ea typeface="+mn-ea"/>
              <a:cs typeface="+mn-cs"/>
            </a:endParaRPr>
          </a:p>
        </p:txBody>
      </p:sp>
      <p:sp>
        <p:nvSpPr>
          <p:cNvPr id="16" name="Rectangle 15"/>
          <p:cNvSpPr/>
          <p:nvPr/>
        </p:nvSpPr>
        <p:spPr>
          <a:xfrm>
            <a:off x="827584" y="620688"/>
            <a:ext cx="7056784" cy="707886"/>
          </a:xfrm>
          <a:prstGeom prst="rect">
            <a:avLst/>
          </a:prstGeom>
        </p:spPr>
        <p:txBody>
          <a:bodyPr wrap="square">
            <a:spAutoFit/>
          </a:bodyPr>
          <a:lstStyle/>
          <a:p>
            <a:r>
              <a:rPr lang="fr-FR" sz="2000" dirty="0" smtClean="0"/>
              <a:t>Planifier, mettre en œuvre, exécuter, évaluer les actions nécessaires pour assurer une position dominante dans un espace donné afin d’en retirer un résultat favorable pour l’organisation</a:t>
            </a:r>
            <a:endParaRPr lang="fr-FR" sz="20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à coins arrondis 3"/>
          <p:cNvSpPr/>
          <p:nvPr/>
        </p:nvSpPr>
        <p:spPr>
          <a:xfrm>
            <a:off x="107504" y="764704"/>
            <a:ext cx="8892480" cy="5616624"/>
          </a:xfrm>
          <a:prstGeom prst="roundRect">
            <a:avLst/>
          </a:prstGeom>
          <a:solidFill>
            <a:schemeClr val="accent1">
              <a:lumMod val="20000"/>
              <a:lumOff val="80000"/>
            </a:schemeClr>
          </a:solidFill>
          <a:ln w="38100"/>
          <a:effectLst>
            <a:innerShdw blurRad="63500" dist="50800" dir="16200000">
              <a:prstClr val="black">
                <a:alpha val="50000"/>
              </a:prstClr>
            </a:innerShdw>
          </a:effectLst>
          <a:scene3d>
            <a:camera prst="orthographicFront"/>
            <a:lightRig rig="threePt" dir="t"/>
          </a:scene3d>
          <a:sp3d extrusionH="50800" contourW="50800">
            <a:bevelT w="50800" h="82550"/>
            <a:bevelB w="254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dirty="0">
              <a:solidFill>
                <a:schemeClr val="tx2">
                  <a:lumMod val="20000"/>
                  <a:lumOff val="80000"/>
                </a:schemeClr>
              </a:solidFill>
            </a:endParaRPr>
          </a:p>
        </p:txBody>
      </p:sp>
      <p:sp>
        <p:nvSpPr>
          <p:cNvPr id="10" name="Rectangle 1026"/>
          <p:cNvSpPr txBox="1">
            <a:spLocks noChangeArrowheads="1"/>
          </p:cNvSpPr>
          <p:nvPr/>
        </p:nvSpPr>
        <p:spPr>
          <a:xfrm>
            <a:off x="611188" y="836613"/>
            <a:ext cx="8077200" cy="838200"/>
          </a:xfrm>
          <a:prstGeom prst="rect">
            <a:avLst/>
          </a:prstGeom>
        </p:spPr>
        <p:txBody>
          <a:bodyPr anchor="ctr">
            <a:normAutofit/>
          </a:bodyPr>
          <a:lstStyle/>
          <a:p>
            <a:pPr fontAlgn="auto">
              <a:spcBef>
                <a:spcPct val="0"/>
              </a:spcBef>
              <a:spcAft>
                <a:spcPts val="0"/>
              </a:spcAft>
              <a:defRPr/>
            </a:pPr>
            <a:r>
              <a:rPr lang="fr-FR" sz="3600" b="0" dirty="0">
                <a:solidFill>
                  <a:schemeClr val="tx2"/>
                </a:solidFill>
                <a:latin typeface="+mj-lt"/>
                <a:ea typeface="+mj-ea"/>
                <a:cs typeface="+mj-cs"/>
              </a:rPr>
              <a:t>Les composantes de l’image</a:t>
            </a:r>
          </a:p>
        </p:txBody>
      </p:sp>
      <p:sp>
        <p:nvSpPr>
          <p:cNvPr id="66568" name="Rectangle 7"/>
          <p:cNvSpPr>
            <a:spLocks noChangeArrowheads="1"/>
          </p:cNvSpPr>
          <p:nvPr/>
        </p:nvSpPr>
        <p:spPr bwMode="auto">
          <a:xfrm>
            <a:off x="1690688" y="3070225"/>
            <a:ext cx="2736850" cy="1441450"/>
          </a:xfrm>
          <a:prstGeom prst="rect">
            <a:avLst/>
          </a:prstGeom>
          <a:noFill/>
          <a:ln w="12700">
            <a:solidFill>
              <a:schemeClr val="tx2"/>
            </a:solidFill>
            <a:miter lim="800000"/>
            <a:headEnd/>
            <a:tailEnd/>
          </a:ln>
        </p:spPr>
        <p:txBody>
          <a:bodyPr wrap="none" anchor="ctr">
            <a:spAutoFit/>
          </a:bodyPr>
          <a:lstStyle/>
          <a:p>
            <a:endParaRPr lang="fr-FR"/>
          </a:p>
        </p:txBody>
      </p:sp>
      <p:sp>
        <p:nvSpPr>
          <p:cNvPr id="66569" name="Rectangle 8"/>
          <p:cNvSpPr>
            <a:spLocks noChangeArrowheads="1"/>
          </p:cNvSpPr>
          <p:nvPr/>
        </p:nvSpPr>
        <p:spPr bwMode="auto">
          <a:xfrm>
            <a:off x="3419475" y="2205038"/>
            <a:ext cx="2663825" cy="1368425"/>
          </a:xfrm>
          <a:prstGeom prst="rect">
            <a:avLst/>
          </a:prstGeom>
          <a:noFill/>
          <a:ln w="12700">
            <a:solidFill>
              <a:schemeClr val="tx2"/>
            </a:solidFill>
            <a:miter lim="800000"/>
            <a:headEnd/>
            <a:tailEnd/>
          </a:ln>
        </p:spPr>
        <p:txBody>
          <a:bodyPr wrap="none" anchor="ctr">
            <a:spAutoFit/>
          </a:bodyPr>
          <a:lstStyle/>
          <a:p>
            <a:endParaRPr lang="fr-FR"/>
          </a:p>
        </p:txBody>
      </p:sp>
      <p:sp>
        <p:nvSpPr>
          <p:cNvPr id="66570" name="Text Box 9"/>
          <p:cNvSpPr txBox="1">
            <a:spLocks noChangeArrowheads="1"/>
          </p:cNvSpPr>
          <p:nvPr/>
        </p:nvSpPr>
        <p:spPr bwMode="auto">
          <a:xfrm>
            <a:off x="2627313" y="1844675"/>
            <a:ext cx="1581150" cy="400050"/>
          </a:xfrm>
          <a:prstGeom prst="rect">
            <a:avLst/>
          </a:prstGeom>
          <a:noFill/>
          <a:ln w="12700">
            <a:noFill/>
            <a:miter lim="800000"/>
            <a:headEnd/>
            <a:tailEnd/>
          </a:ln>
        </p:spPr>
        <p:txBody>
          <a:bodyPr wrap="none">
            <a:spAutoFit/>
          </a:bodyPr>
          <a:lstStyle/>
          <a:p>
            <a:r>
              <a:rPr lang="fr-FR" sz="2000" b="0">
                <a:solidFill>
                  <a:srgbClr val="C00000"/>
                </a:solidFill>
              </a:rPr>
              <a:t>Réputation</a:t>
            </a:r>
          </a:p>
        </p:txBody>
      </p:sp>
      <p:sp>
        <p:nvSpPr>
          <p:cNvPr id="66571" name="Text Box 10"/>
          <p:cNvSpPr txBox="1">
            <a:spLocks noChangeArrowheads="1"/>
          </p:cNvSpPr>
          <p:nvPr/>
        </p:nvSpPr>
        <p:spPr bwMode="auto">
          <a:xfrm>
            <a:off x="5507038" y="1917700"/>
            <a:ext cx="1128712" cy="400050"/>
          </a:xfrm>
          <a:prstGeom prst="rect">
            <a:avLst/>
          </a:prstGeom>
          <a:noFill/>
          <a:ln w="12700">
            <a:noFill/>
            <a:miter lim="800000"/>
            <a:headEnd/>
            <a:tailEnd/>
          </a:ln>
        </p:spPr>
        <p:txBody>
          <a:bodyPr wrap="none">
            <a:spAutoFit/>
          </a:bodyPr>
          <a:lstStyle/>
          <a:p>
            <a:r>
              <a:rPr lang="fr-FR" sz="2000" b="0">
                <a:solidFill>
                  <a:srgbClr val="C00000"/>
                </a:solidFill>
              </a:rPr>
              <a:t>Valeurs</a:t>
            </a:r>
          </a:p>
        </p:txBody>
      </p:sp>
      <p:sp>
        <p:nvSpPr>
          <p:cNvPr id="66572" name="Text Box 11"/>
          <p:cNvSpPr txBox="1">
            <a:spLocks noChangeArrowheads="1"/>
          </p:cNvSpPr>
          <p:nvPr/>
        </p:nvSpPr>
        <p:spPr bwMode="auto">
          <a:xfrm>
            <a:off x="5795963" y="3429000"/>
            <a:ext cx="1192212" cy="400050"/>
          </a:xfrm>
          <a:prstGeom prst="rect">
            <a:avLst/>
          </a:prstGeom>
          <a:noFill/>
          <a:ln w="12700">
            <a:noFill/>
            <a:miter lim="800000"/>
            <a:headEnd/>
            <a:tailEnd/>
          </a:ln>
        </p:spPr>
        <p:txBody>
          <a:bodyPr wrap="none">
            <a:spAutoFit/>
          </a:bodyPr>
          <a:lstStyle/>
          <a:p>
            <a:r>
              <a:rPr lang="fr-FR" sz="2000" b="0">
                <a:solidFill>
                  <a:srgbClr val="C00000"/>
                </a:solidFill>
              </a:rPr>
              <a:t>Identité</a:t>
            </a:r>
          </a:p>
        </p:txBody>
      </p:sp>
      <p:sp>
        <p:nvSpPr>
          <p:cNvPr id="66573" name="Text Box 12"/>
          <p:cNvSpPr txBox="1">
            <a:spLocks noChangeArrowheads="1"/>
          </p:cNvSpPr>
          <p:nvPr/>
        </p:nvSpPr>
        <p:spPr bwMode="auto">
          <a:xfrm>
            <a:off x="2482850" y="3286125"/>
            <a:ext cx="1754188" cy="400050"/>
          </a:xfrm>
          <a:prstGeom prst="rect">
            <a:avLst/>
          </a:prstGeom>
          <a:noFill/>
          <a:ln w="12700">
            <a:noFill/>
            <a:miter lim="800000"/>
            <a:headEnd/>
            <a:tailEnd/>
          </a:ln>
        </p:spPr>
        <p:txBody>
          <a:bodyPr wrap="none">
            <a:spAutoFit/>
          </a:bodyPr>
          <a:lstStyle/>
          <a:p>
            <a:r>
              <a:rPr lang="fr-FR" sz="2000" b="0">
                <a:solidFill>
                  <a:srgbClr val="C00000"/>
                </a:solidFill>
              </a:rPr>
              <a:t>Personnalité</a:t>
            </a:r>
          </a:p>
        </p:txBody>
      </p:sp>
      <p:sp>
        <p:nvSpPr>
          <p:cNvPr id="66574" name="Text Box 13"/>
          <p:cNvSpPr txBox="1">
            <a:spLocks noChangeArrowheads="1"/>
          </p:cNvSpPr>
          <p:nvPr/>
        </p:nvSpPr>
        <p:spPr bwMode="auto">
          <a:xfrm>
            <a:off x="611188" y="2709863"/>
            <a:ext cx="2187575" cy="400050"/>
          </a:xfrm>
          <a:prstGeom prst="rect">
            <a:avLst/>
          </a:prstGeom>
          <a:noFill/>
          <a:ln w="12700">
            <a:noFill/>
            <a:miter lim="800000"/>
            <a:headEnd/>
            <a:tailEnd/>
          </a:ln>
        </p:spPr>
        <p:txBody>
          <a:bodyPr wrap="none">
            <a:spAutoFit/>
          </a:bodyPr>
          <a:lstStyle/>
          <a:p>
            <a:r>
              <a:rPr lang="fr-FR" sz="2000">
                <a:solidFill>
                  <a:srgbClr val="B2B2B2"/>
                </a:solidFill>
              </a:rPr>
              <a:t>Image</a:t>
            </a:r>
            <a:r>
              <a:rPr lang="fr-FR" sz="2000" b="0">
                <a:solidFill>
                  <a:srgbClr val="B2B2B2"/>
                </a:solidFill>
              </a:rPr>
              <a:t> </a:t>
            </a:r>
            <a:r>
              <a:rPr lang="fr-FR" sz="2000">
                <a:solidFill>
                  <a:srgbClr val="B2B2B2"/>
                </a:solidFill>
              </a:rPr>
              <a:t>perçue</a:t>
            </a:r>
          </a:p>
        </p:txBody>
      </p:sp>
      <p:sp>
        <p:nvSpPr>
          <p:cNvPr id="66575" name="Text Box 14"/>
          <p:cNvSpPr txBox="1">
            <a:spLocks noChangeArrowheads="1"/>
          </p:cNvSpPr>
          <p:nvPr/>
        </p:nvSpPr>
        <p:spPr bwMode="auto">
          <a:xfrm>
            <a:off x="468313" y="4581525"/>
            <a:ext cx="2019300" cy="400050"/>
          </a:xfrm>
          <a:prstGeom prst="rect">
            <a:avLst/>
          </a:prstGeom>
          <a:noFill/>
          <a:ln w="12700">
            <a:noFill/>
            <a:miter lim="800000"/>
            <a:headEnd/>
            <a:tailEnd/>
          </a:ln>
        </p:spPr>
        <p:txBody>
          <a:bodyPr wrap="none">
            <a:spAutoFit/>
          </a:bodyPr>
          <a:lstStyle/>
          <a:p>
            <a:r>
              <a:rPr lang="fr-FR" sz="2000">
                <a:solidFill>
                  <a:srgbClr val="B2B2B2"/>
                </a:solidFill>
              </a:rPr>
              <a:t>Image</a:t>
            </a:r>
            <a:r>
              <a:rPr lang="fr-FR" sz="2000" b="0">
                <a:solidFill>
                  <a:srgbClr val="B2B2B2"/>
                </a:solidFill>
              </a:rPr>
              <a:t> </a:t>
            </a:r>
            <a:r>
              <a:rPr lang="fr-FR" sz="2000">
                <a:solidFill>
                  <a:srgbClr val="B2B2B2"/>
                </a:solidFill>
              </a:rPr>
              <a:t>réelle</a:t>
            </a:r>
          </a:p>
        </p:txBody>
      </p:sp>
      <p:sp>
        <p:nvSpPr>
          <p:cNvPr id="66576" name="Text Box 15"/>
          <p:cNvSpPr txBox="1">
            <a:spLocks noChangeArrowheads="1"/>
          </p:cNvSpPr>
          <p:nvPr/>
        </p:nvSpPr>
        <p:spPr bwMode="auto">
          <a:xfrm>
            <a:off x="3563938" y="2709863"/>
            <a:ext cx="2614612" cy="400050"/>
          </a:xfrm>
          <a:prstGeom prst="rect">
            <a:avLst/>
          </a:prstGeom>
          <a:noFill/>
          <a:ln w="12700">
            <a:noFill/>
            <a:miter lim="800000"/>
            <a:headEnd/>
            <a:tailEnd/>
          </a:ln>
        </p:spPr>
        <p:txBody>
          <a:bodyPr wrap="none">
            <a:spAutoFit/>
          </a:bodyPr>
          <a:lstStyle/>
          <a:p>
            <a:r>
              <a:rPr lang="fr-FR" sz="2000">
                <a:solidFill>
                  <a:srgbClr val="B2B2B2"/>
                </a:solidFill>
              </a:rPr>
              <a:t>Image souhaitée</a:t>
            </a:r>
          </a:p>
        </p:txBody>
      </p:sp>
      <p:sp>
        <p:nvSpPr>
          <p:cNvPr id="66577" name="Text Box 16"/>
          <p:cNvSpPr txBox="1">
            <a:spLocks noChangeArrowheads="1"/>
          </p:cNvSpPr>
          <p:nvPr/>
        </p:nvSpPr>
        <p:spPr bwMode="auto">
          <a:xfrm>
            <a:off x="3419475" y="4581525"/>
            <a:ext cx="2392363" cy="400050"/>
          </a:xfrm>
          <a:prstGeom prst="rect">
            <a:avLst/>
          </a:prstGeom>
          <a:noFill/>
          <a:ln w="12700">
            <a:noFill/>
            <a:miter lim="800000"/>
            <a:headEnd/>
            <a:tailEnd/>
          </a:ln>
        </p:spPr>
        <p:txBody>
          <a:bodyPr wrap="none">
            <a:spAutoFit/>
          </a:bodyPr>
          <a:lstStyle/>
          <a:p>
            <a:r>
              <a:rPr lang="fr-FR" sz="2000">
                <a:solidFill>
                  <a:srgbClr val="B2B2B2"/>
                </a:solidFill>
              </a:rPr>
              <a:t>Image</a:t>
            </a:r>
            <a:r>
              <a:rPr lang="fr-FR" sz="2000" b="0">
                <a:solidFill>
                  <a:srgbClr val="B2B2B2"/>
                </a:solidFill>
              </a:rPr>
              <a:t> </a:t>
            </a:r>
            <a:r>
              <a:rPr lang="fr-FR" sz="2000">
                <a:solidFill>
                  <a:srgbClr val="B2B2B2"/>
                </a:solidFill>
              </a:rPr>
              <a:t>possible</a:t>
            </a:r>
          </a:p>
        </p:txBody>
      </p:sp>
      <p:sp>
        <p:nvSpPr>
          <p:cNvPr id="66578" name="Line 17"/>
          <p:cNvSpPr>
            <a:spLocks noChangeShapeType="1"/>
          </p:cNvSpPr>
          <p:nvPr/>
        </p:nvSpPr>
        <p:spPr bwMode="auto">
          <a:xfrm flipV="1">
            <a:off x="1763713" y="2205038"/>
            <a:ext cx="1655762" cy="865187"/>
          </a:xfrm>
          <a:prstGeom prst="line">
            <a:avLst/>
          </a:prstGeom>
          <a:noFill/>
          <a:ln w="12700">
            <a:solidFill>
              <a:schemeClr val="tx2"/>
            </a:solidFill>
            <a:round/>
            <a:headEnd/>
            <a:tailEnd/>
          </a:ln>
        </p:spPr>
        <p:txBody>
          <a:bodyPr>
            <a:spAutoFit/>
          </a:bodyPr>
          <a:lstStyle/>
          <a:p>
            <a:endParaRPr lang="fr-FR"/>
          </a:p>
        </p:txBody>
      </p:sp>
      <p:sp>
        <p:nvSpPr>
          <p:cNvPr id="66579" name="Line 18"/>
          <p:cNvSpPr>
            <a:spLocks noChangeShapeType="1"/>
          </p:cNvSpPr>
          <p:nvPr/>
        </p:nvSpPr>
        <p:spPr bwMode="auto">
          <a:xfrm flipV="1">
            <a:off x="4427538" y="2278063"/>
            <a:ext cx="1655762" cy="792162"/>
          </a:xfrm>
          <a:prstGeom prst="line">
            <a:avLst/>
          </a:prstGeom>
          <a:noFill/>
          <a:ln w="12700">
            <a:solidFill>
              <a:schemeClr val="tx2"/>
            </a:solidFill>
            <a:round/>
            <a:headEnd/>
            <a:tailEnd/>
          </a:ln>
        </p:spPr>
        <p:txBody>
          <a:bodyPr>
            <a:spAutoFit/>
          </a:bodyPr>
          <a:lstStyle/>
          <a:p>
            <a:endParaRPr lang="fr-FR"/>
          </a:p>
        </p:txBody>
      </p:sp>
      <p:sp>
        <p:nvSpPr>
          <p:cNvPr id="66580" name="Line 19"/>
          <p:cNvSpPr>
            <a:spLocks noChangeShapeType="1"/>
          </p:cNvSpPr>
          <p:nvPr/>
        </p:nvSpPr>
        <p:spPr bwMode="auto">
          <a:xfrm flipV="1">
            <a:off x="1690688" y="3573463"/>
            <a:ext cx="1800225" cy="936625"/>
          </a:xfrm>
          <a:prstGeom prst="line">
            <a:avLst/>
          </a:prstGeom>
          <a:noFill/>
          <a:ln w="12700">
            <a:solidFill>
              <a:schemeClr val="tx2"/>
            </a:solidFill>
            <a:round/>
            <a:headEnd/>
            <a:tailEnd/>
          </a:ln>
        </p:spPr>
        <p:txBody>
          <a:bodyPr>
            <a:spAutoFit/>
          </a:bodyPr>
          <a:lstStyle/>
          <a:p>
            <a:endParaRPr lang="fr-FR"/>
          </a:p>
        </p:txBody>
      </p:sp>
      <p:sp>
        <p:nvSpPr>
          <p:cNvPr id="66581" name="Line 20"/>
          <p:cNvSpPr>
            <a:spLocks noChangeShapeType="1"/>
          </p:cNvSpPr>
          <p:nvPr/>
        </p:nvSpPr>
        <p:spPr bwMode="auto">
          <a:xfrm flipV="1">
            <a:off x="4427538" y="3573463"/>
            <a:ext cx="1655762" cy="936625"/>
          </a:xfrm>
          <a:prstGeom prst="line">
            <a:avLst/>
          </a:prstGeom>
          <a:noFill/>
          <a:ln w="12700">
            <a:solidFill>
              <a:schemeClr val="tx2"/>
            </a:solidFill>
            <a:round/>
            <a:headEnd/>
            <a:tailEnd/>
          </a:ln>
        </p:spPr>
        <p:txBody>
          <a:bodyPr>
            <a:spAutoFit/>
          </a:bodyPr>
          <a:lstStyle/>
          <a:p>
            <a:endParaRPr lang="fr-FR"/>
          </a:p>
        </p:txBody>
      </p:sp>
      <p:sp>
        <p:nvSpPr>
          <p:cNvPr id="66582" name="Text Box 21"/>
          <p:cNvSpPr txBox="1">
            <a:spLocks noChangeArrowheads="1"/>
          </p:cNvSpPr>
          <p:nvPr/>
        </p:nvSpPr>
        <p:spPr bwMode="auto">
          <a:xfrm>
            <a:off x="3203575" y="5589588"/>
            <a:ext cx="5292725" cy="584200"/>
          </a:xfrm>
          <a:prstGeom prst="rect">
            <a:avLst/>
          </a:prstGeom>
          <a:noFill/>
          <a:ln w="12700">
            <a:noFill/>
            <a:miter lim="800000"/>
            <a:headEnd/>
            <a:tailEnd/>
          </a:ln>
        </p:spPr>
        <p:txBody>
          <a:bodyPr>
            <a:spAutoFit/>
          </a:bodyPr>
          <a:lstStyle/>
          <a:p>
            <a:r>
              <a:rPr lang="fr-FR" sz="1800" b="0"/>
              <a:t>Ex : nucléaire, tabac</a:t>
            </a:r>
          </a:p>
          <a:p>
            <a:pPr algn="l"/>
            <a:r>
              <a:rPr lang="fr-FR" sz="1400" b="0"/>
              <a:t>Cf .le plan de communication Thierry Libaert Dunod</a:t>
            </a:r>
          </a:p>
        </p:txBody>
      </p:sp>
      <p:sp>
        <p:nvSpPr>
          <p:cNvPr id="66583" name="Rectangle 27"/>
          <p:cNvSpPr>
            <a:spLocks noChangeArrowheads="1"/>
          </p:cNvSpPr>
          <p:nvPr/>
        </p:nvSpPr>
        <p:spPr bwMode="auto">
          <a:xfrm>
            <a:off x="0" y="0"/>
            <a:ext cx="9144000" cy="523875"/>
          </a:xfrm>
          <a:prstGeom prst="rect">
            <a:avLst/>
          </a:prstGeom>
          <a:noFill/>
          <a:ln w="9525">
            <a:noFill/>
            <a:miter lim="800000"/>
            <a:headEnd/>
            <a:tailEnd/>
          </a:ln>
        </p:spPr>
        <p:txBody>
          <a:bodyPr>
            <a:spAutoFit/>
          </a:bodyPr>
          <a:lstStyle/>
          <a:p>
            <a:r>
              <a:rPr lang="fr-FR">
                <a:solidFill>
                  <a:schemeClr val="bg2"/>
                </a:solidFill>
                <a:latin typeface="Franklin Gothic Book" pitchFamily="34" charset="0"/>
              </a:rPr>
              <a:t>Stratégie d’entreprise et stratégie de communication</a:t>
            </a:r>
            <a:endParaRPr lang="fr-FR">
              <a:latin typeface="Franklin Gothic Book"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à coins arrondis 3"/>
          <p:cNvSpPr/>
          <p:nvPr/>
        </p:nvSpPr>
        <p:spPr>
          <a:xfrm>
            <a:off x="107504" y="764704"/>
            <a:ext cx="8892480" cy="5616624"/>
          </a:xfrm>
          <a:prstGeom prst="roundRect">
            <a:avLst/>
          </a:prstGeom>
          <a:solidFill>
            <a:schemeClr val="accent1">
              <a:lumMod val="20000"/>
              <a:lumOff val="80000"/>
            </a:schemeClr>
          </a:solidFill>
          <a:ln w="38100"/>
          <a:effectLst>
            <a:innerShdw blurRad="63500" dist="50800" dir="16200000">
              <a:prstClr val="black">
                <a:alpha val="50000"/>
              </a:prstClr>
            </a:innerShdw>
          </a:effectLst>
          <a:scene3d>
            <a:camera prst="orthographicFront"/>
            <a:lightRig rig="threePt" dir="t"/>
          </a:scene3d>
          <a:sp3d extrusionH="50800" contourW="50800">
            <a:bevelT w="50800" h="82550"/>
            <a:bevelB w="254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dirty="0">
              <a:solidFill>
                <a:schemeClr val="tx2">
                  <a:lumMod val="20000"/>
                  <a:lumOff val="80000"/>
                </a:schemeClr>
              </a:solidFill>
            </a:endParaRPr>
          </a:p>
        </p:txBody>
      </p:sp>
      <p:sp>
        <p:nvSpPr>
          <p:cNvPr id="10" name="Rectangle 1026"/>
          <p:cNvSpPr txBox="1">
            <a:spLocks noChangeArrowheads="1"/>
          </p:cNvSpPr>
          <p:nvPr/>
        </p:nvSpPr>
        <p:spPr>
          <a:xfrm>
            <a:off x="611188" y="836613"/>
            <a:ext cx="8077200" cy="838200"/>
          </a:xfrm>
          <a:prstGeom prst="rect">
            <a:avLst/>
          </a:prstGeom>
        </p:spPr>
        <p:txBody>
          <a:bodyPr anchor="ctr">
            <a:normAutofit/>
          </a:bodyPr>
          <a:lstStyle/>
          <a:p>
            <a:pPr fontAlgn="auto">
              <a:spcBef>
                <a:spcPct val="0"/>
              </a:spcBef>
              <a:spcAft>
                <a:spcPts val="0"/>
              </a:spcAft>
              <a:defRPr/>
            </a:pPr>
            <a:r>
              <a:rPr lang="fr-FR" sz="3600" b="0" dirty="0">
                <a:solidFill>
                  <a:schemeClr val="tx2"/>
                </a:solidFill>
                <a:latin typeface="+mj-lt"/>
                <a:ea typeface="+mj-ea"/>
                <a:cs typeface="+mj-cs"/>
              </a:rPr>
              <a:t>Les composantes de l’image</a:t>
            </a:r>
          </a:p>
        </p:txBody>
      </p:sp>
      <p:graphicFrame>
        <p:nvGraphicFramePr>
          <p:cNvPr id="12" name="Tableau 11"/>
          <p:cNvGraphicFramePr>
            <a:graphicFrameLocks noGrp="1"/>
          </p:cNvGraphicFramePr>
          <p:nvPr/>
        </p:nvGraphicFramePr>
        <p:xfrm>
          <a:off x="827088" y="1628775"/>
          <a:ext cx="7848873" cy="4374896"/>
        </p:xfrm>
        <a:graphic>
          <a:graphicData uri="http://schemas.openxmlformats.org/drawingml/2006/table">
            <a:tbl>
              <a:tblPr firstRow="1" bandRow="1">
                <a:tableStyleId>{5C22544A-7EE6-4342-B048-85BDC9FD1C3A}</a:tableStyleId>
              </a:tblPr>
              <a:tblGrid>
                <a:gridCol w="2616291"/>
                <a:gridCol w="2616291"/>
                <a:gridCol w="2616291"/>
              </a:tblGrid>
              <a:tr h="37084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800" b="1" i="0" u="none" strike="noStrike" cap="none" normalizeH="0" baseline="0" dirty="0" smtClean="0">
                          <a:ln>
                            <a:noFill/>
                          </a:ln>
                          <a:solidFill>
                            <a:schemeClr val="bg1"/>
                          </a:solidFill>
                          <a:effectLst/>
                          <a:latin typeface="Arial" pitchFamily="34" charset="0"/>
                        </a:rPr>
                        <a:t>Nature de l’image</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800" b="1" i="0" u="none" strike="noStrike" cap="none" normalizeH="0" baseline="0" dirty="0" smtClean="0">
                          <a:ln>
                            <a:noFill/>
                          </a:ln>
                          <a:solidFill>
                            <a:schemeClr val="bg1"/>
                          </a:solidFill>
                          <a:effectLst/>
                          <a:latin typeface="Arial" pitchFamily="34" charset="0"/>
                        </a:rPr>
                        <a:t>Cible</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800" b="1" i="0" u="none" strike="noStrike" cap="none" normalizeH="0" baseline="0" dirty="0" smtClean="0">
                          <a:ln>
                            <a:noFill/>
                          </a:ln>
                          <a:solidFill>
                            <a:schemeClr val="bg1"/>
                          </a:solidFill>
                          <a:effectLst/>
                          <a:latin typeface="Arial" pitchFamily="34" charset="0"/>
                        </a:rPr>
                        <a:t>Fondement</a:t>
                      </a:r>
                    </a:p>
                  </a:txBody>
                  <a:tcPr horzOverflow="overflow"/>
                </a:tc>
              </a:tr>
              <a:tr h="37084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dirty="0" smtClean="0">
                          <a:ln>
                            <a:noFill/>
                          </a:ln>
                          <a:solidFill>
                            <a:schemeClr val="tx1"/>
                          </a:solidFill>
                          <a:effectLst/>
                          <a:latin typeface="Arial" pitchFamily="34" charset="0"/>
                        </a:rPr>
                        <a:t>Interne</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dirty="0" smtClean="0">
                          <a:ln>
                            <a:noFill/>
                          </a:ln>
                          <a:solidFill>
                            <a:schemeClr val="tx1"/>
                          </a:solidFill>
                          <a:effectLst/>
                          <a:latin typeface="Arial" pitchFamily="34" charset="0"/>
                        </a:rPr>
                        <a:t>Personnel</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dirty="0" smtClean="0">
                          <a:ln>
                            <a:noFill/>
                          </a:ln>
                          <a:solidFill>
                            <a:schemeClr val="tx1"/>
                          </a:solidFill>
                          <a:effectLst/>
                          <a:latin typeface="Arial" pitchFamily="34" charset="0"/>
                        </a:rPr>
                        <a:t>Degré d’adhésion</a:t>
                      </a:r>
                    </a:p>
                  </a:txBody>
                  <a:tcPr horzOverflow="overflow"/>
                </a:tc>
              </a:tr>
              <a:tr h="37084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dirty="0" smtClean="0">
                          <a:ln>
                            <a:noFill/>
                          </a:ln>
                          <a:solidFill>
                            <a:schemeClr val="tx1"/>
                          </a:solidFill>
                          <a:effectLst/>
                          <a:latin typeface="Arial" pitchFamily="34" charset="0"/>
                        </a:rPr>
                        <a:t>Financière</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dirty="0" smtClean="0">
                          <a:ln>
                            <a:noFill/>
                          </a:ln>
                          <a:solidFill>
                            <a:schemeClr val="tx1"/>
                          </a:solidFill>
                          <a:effectLst/>
                          <a:latin typeface="Arial" pitchFamily="34" charset="0"/>
                        </a:rPr>
                        <a:t>Communauté économique et financière</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dirty="0" smtClean="0">
                          <a:ln>
                            <a:noFill/>
                          </a:ln>
                          <a:solidFill>
                            <a:schemeClr val="tx1"/>
                          </a:solidFill>
                          <a:effectLst/>
                          <a:latin typeface="Arial" pitchFamily="34" charset="0"/>
                        </a:rPr>
                        <a:t>Appréciation de la valeur de l’entreprise</a:t>
                      </a:r>
                    </a:p>
                  </a:txBody>
                  <a:tcPr horzOverflow="overflow"/>
                </a:tc>
              </a:tr>
              <a:tr h="37084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dirty="0" smtClean="0">
                          <a:ln>
                            <a:noFill/>
                          </a:ln>
                          <a:solidFill>
                            <a:schemeClr val="tx1"/>
                          </a:solidFill>
                          <a:effectLst/>
                          <a:latin typeface="Arial" pitchFamily="34" charset="0"/>
                        </a:rPr>
                        <a:t>Technologique</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dirty="0" smtClean="0">
                          <a:ln>
                            <a:noFill/>
                          </a:ln>
                          <a:solidFill>
                            <a:schemeClr val="tx1"/>
                          </a:solidFill>
                          <a:effectLst/>
                          <a:latin typeface="Arial" pitchFamily="34" charset="0"/>
                        </a:rPr>
                        <a:t>Milieu professionnel</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dirty="0" smtClean="0">
                          <a:ln>
                            <a:noFill/>
                          </a:ln>
                          <a:solidFill>
                            <a:schemeClr val="tx1"/>
                          </a:solidFill>
                          <a:effectLst/>
                          <a:latin typeface="Arial" pitchFamily="34" charset="0"/>
                        </a:rPr>
                        <a:t>Estimation du savoir faire des performances et des perspectives de la firme</a:t>
                      </a:r>
                    </a:p>
                  </a:txBody>
                  <a:tcPr horzOverflow="overflow"/>
                </a:tc>
              </a:tr>
              <a:tr h="37084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dirty="0" smtClean="0">
                          <a:ln>
                            <a:noFill/>
                          </a:ln>
                          <a:solidFill>
                            <a:schemeClr val="tx1"/>
                          </a:solidFill>
                          <a:effectLst/>
                          <a:latin typeface="Arial" pitchFamily="34" charset="0"/>
                        </a:rPr>
                        <a:t>Produit</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dirty="0" smtClean="0">
                          <a:ln>
                            <a:noFill/>
                          </a:ln>
                          <a:solidFill>
                            <a:schemeClr val="tx1"/>
                          </a:solidFill>
                          <a:effectLst/>
                          <a:latin typeface="Arial" pitchFamily="34" charset="0"/>
                        </a:rPr>
                        <a:t>Consommateurs clients</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dirty="0" smtClean="0">
                          <a:ln>
                            <a:noFill/>
                          </a:ln>
                          <a:solidFill>
                            <a:schemeClr val="tx1"/>
                          </a:solidFill>
                          <a:effectLst/>
                          <a:latin typeface="Arial" pitchFamily="34" charset="0"/>
                        </a:rPr>
                        <a:t>Confiance dans la signature de l’entreprise, dans les promesses du produit</a:t>
                      </a:r>
                    </a:p>
                  </a:txBody>
                  <a:tcPr horzOverflow="overflow"/>
                </a:tc>
              </a:tr>
              <a:tr h="37084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dirty="0" smtClean="0">
                          <a:ln>
                            <a:noFill/>
                          </a:ln>
                          <a:solidFill>
                            <a:schemeClr val="tx1"/>
                          </a:solidFill>
                          <a:effectLst/>
                          <a:latin typeface="Arial" pitchFamily="34" charset="0"/>
                        </a:rPr>
                        <a:t>publique</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dirty="0" smtClean="0">
                          <a:ln>
                            <a:noFill/>
                          </a:ln>
                          <a:solidFill>
                            <a:schemeClr val="tx1"/>
                          </a:solidFill>
                          <a:effectLst/>
                          <a:latin typeface="Arial" pitchFamily="34" charset="0"/>
                        </a:rPr>
                        <a:t>Grand public</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dirty="0" smtClean="0">
                          <a:ln>
                            <a:noFill/>
                          </a:ln>
                          <a:solidFill>
                            <a:schemeClr val="tx1"/>
                          </a:solidFill>
                          <a:effectLst/>
                          <a:latin typeface="Arial" pitchFamily="34" charset="0"/>
                        </a:rPr>
                        <a:t>Médias</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dirty="0" smtClean="0">
                          <a:ln>
                            <a:noFill/>
                          </a:ln>
                          <a:solidFill>
                            <a:schemeClr val="tx1"/>
                          </a:solidFill>
                          <a:effectLst/>
                          <a:latin typeface="Arial" pitchFamily="34" charset="0"/>
                        </a:rPr>
                        <a:t>Pouvoirs publics Leaders d’opinion</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1600" b="0" i="0" u="none" strike="noStrike" cap="none" normalizeH="0" baseline="0" dirty="0" smtClean="0">
                          <a:ln>
                            <a:noFill/>
                          </a:ln>
                          <a:solidFill>
                            <a:schemeClr val="tx1"/>
                          </a:solidFill>
                          <a:effectLst/>
                          <a:latin typeface="Arial" pitchFamily="34" charset="0"/>
                        </a:rPr>
                        <a:t>Leur opinion sur l’insertion de la firme sa contribution à l’intérêt général, sa personnalité</a:t>
                      </a:r>
                    </a:p>
                  </a:txBody>
                  <a:tcPr horzOverflow="overflow"/>
                </a:tc>
              </a:tr>
            </a:tbl>
          </a:graphicData>
        </a:graphic>
      </p:graphicFrame>
      <p:sp>
        <p:nvSpPr>
          <p:cNvPr id="67622" name="Rectangle 12"/>
          <p:cNvSpPr>
            <a:spLocks noChangeArrowheads="1"/>
          </p:cNvSpPr>
          <p:nvPr/>
        </p:nvSpPr>
        <p:spPr bwMode="auto">
          <a:xfrm>
            <a:off x="0" y="0"/>
            <a:ext cx="9144000" cy="523875"/>
          </a:xfrm>
          <a:prstGeom prst="rect">
            <a:avLst/>
          </a:prstGeom>
          <a:noFill/>
          <a:ln w="9525">
            <a:noFill/>
            <a:miter lim="800000"/>
            <a:headEnd/>
            <a:tailEnd/>
          </a:ln>
        </p:spPr>
        <p:txBody>
          <a:bodyPr>
            <a:spAutoFit/>
          </a:bodyPr>
          <a:lstStyle/>
          <a:p>
            <a:r>
              <a:rPr lang="fr-FR">
                <a:solidFill>
                  <a:schemeClr val="bg2"/>
                </a:solidFill>
                <a:latin typeface="Franklin Gothic Book" pitchFamily="34" charset="0"/>
              </a:rPr>
              <a:t>Stratégie d’entreprise et stratégie de communication</a:t>
            </a:r>
            <a:endParaRPr lang="fr-FR">
              <a:latin typeface="Franklin Gothic Book"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1026"/>
          <p:cNvSpPr txBox="1">
            <a:spLocks noChangeArrowheads="1"/>
          </p:cNvSpPr>
          <p:nvPr/>
        </p:nvSpPr>
        <p:spPr>
          <a:xfrm>
            <a:off x="611188" y="836613"/>
            <a:ext cx="8077200" cy="838200"/>
          </a:xfrm>
          <a:prstGeom prst="rect">
            <a:avLst/>
          </a:prstGeom>
        </p:spPr>
        <p:txBody>
          <a:bodyPr anchor="ctr">
            <a:normAutofit/>
          </a:bodyPr>
          <a:lstStyle/>
          <a:p>
            <a:pPr fontAlgn="auto">
              <a:spcBef>
                <a:spcPct val="0"/>
              </a:spcBef>
              <a:spcAft>
                <a:spcPts val="0"/>
              </a:spcAft>
              <a:defRPr/>
            </a:pPr>
            <a:r>
              <a:rPr lang="fr-FR" sz="3600" b="0" dirty="0" smtClean="0">
                <a:solidFill>
                  <a:schemeClr val="tx2"/>
                </a:solidFill>
                <a:latin typeface="+mj-lt"/>
                <a:ea typeface="+mj-ea"/>
                <a:cs typeface="+mj-cs"/>
              </a:rPr>
              <a:t> </a:t>
            </a:r>
            <a:endParaRPr lang="fr-FR" sz="3600" b="0" dirty="0">
              <a:solidFill>
                <a:schemeClr val="tx2"/>
              </a:solidFill>
              <a:latin typeface="+mj-lt"/>
              <a:ea typeface="+mj-ea"/>
              <a:cs typeface="+mj-cs"/>
            </a:endParaRPr>
          </a:p>
        </p:txBody>
      </p:sp>
      <p:sp>
        <p:nvSpPr>
          <p:cNvPr id="67622" name="Rectangle 12"/>
          <p:cNvSpPr>
            <a:spLocks noChangeArrowheads="1"/>
          </p:cNvSpPr>
          <p:nvPr/>
        </p:nvSpPr>
        <p:spPr bwMode="auto">
          <a:xfrm>
            <a:off x="0" y="0"/>
            <a:ext cx="9144000" cy="523220"/>
          </a:xfrm>
          <a:prstGeom prst="rect">
            <a:avLst/>
          </a:prstGeom>
          <a:noFill/>
          <a:ln w="9525">
            <a:noFill/>
            <a:miter lim="800000"/>
            <a:headEnd/>
            <a:tailEnd/>
          </a:ln>
        </p:spPr>
        <p:txBody>
          <a:bodyPr>
            <a:spAutoFit/>
          </a:bodyPr>
          <a:lstStyle/>
          <a:p>
            <a:r>
              <a:rPr lang="fr-FR" dirty="0">
                <a:solidFill>
                  <a:schemeClr val="bg2"/>
                </a:solidFill>
                <a:latin typeface="Franklin Gothic Book" pitchFamily="34" charset="0"/>
              </a:rPr>
              <a:t>Stratégie </a:t>
            </a:r>
            <a:r>
              <a:rPr lang="fr-FR" dirty="0" smtClean="0">
                <a:solidFill>
                  <a:schemeClr val="bg2"/>
                </a:solidFill>
                <a:latin typeface="Franklin Gothic Book" pitchFamily="34" charset="0"/>
              </a:rPr>
              <a:t> charte et ligne éditoriale</a:t>
            </a:r>
            <a:endParaRPr lang="fr-FR" dirty="0">
              <a:latin typeface="Franklin Gothic Book" pitchFamily="34" charset="0"/>
            </a:endParaRPr>
          </a:p>
        </p:txBody>
      </p:sp>
      <p:sp>
        <p:nvSpPr>
          <p:cNvPr id="9" name="Rectangle 8"/>
          <p:cNvSpPr/>
          <p:nvPr/>
        </p:nvSpPr>
        <p:spPr>
          <a:xfrm>
            <a:off x="1475656" y="1484784"/>
            <a:ext cx="5760640" cy="3847207"/>
          </a:xfrm>
          <a:prstGeom prst="rect">
            <a:avLst/>
          </a:prstGeom>
        </p:spPr>
        <p:txBody>
          <a:bodyPr wrap="square">
            <a:spAutoFit/>
          </a:bodyPr>
          <a:lstStyle/>
          <a:p>
            <a:pPr algn="l"/>
            <a:r>
              <a:rPr lang="fr-FR" sz="2400" dirty="0" smtClean="0">
                <a:latin typeface="+mj-lt"/>
              </a:rPr>
              <a:t>Stratégie éditoriale  : ce qu’on veut dire</a:t>
            </a:r>
          </a:p>
          <a:p>
            <a:pPr algn="l"/>
            <a:endParaRPr lang="fr-FR" sz="2400" dirty="0" smtClean="0">
              <a:latin typeface="+mj-lt"/>
            </a:endParaRPr>
          </a:p>
          <a:p>
            <a:pPr algn="l"/>
            <a:r>
              <a:rPr lang="fr-FR" sz="2400" dirty="0" smtClean="0">
                <a:latin typeface="+mj-lt"/>
              </a:rPr>
              <a:t>Ligne éditoriale   : comment on le dit</a:t>
            </a:r>
          </a:p>
          <a:p>
            <a:pPr algn="l"/>
            <a:endParaRPr lang="fr-FR" sz="2400" dirty="0" smtClean="0">
              <a:latin typeface="+mj-lt"/>
            </a:endParaRPr>
          </a:p>
          <a:p>
            <a:pPr algn="l"/>
            <a:r>
              <a:rPr lang="fr-FR" sz="2400" dirty="0" smtClean="0">
                <a:latin typeface="+mj-lt"/>
              </a:rPr>
              <a:t>Charte éditoriale  : les règles d’écriture</a:t>
            </a:r>
          </a:p>
          <a:p>
            <a:endParaRPr lang="fr-FR" sz="2400" dirty="0" smtClean="0">
              <a:latin typeface="+mj-lt"/>
            </a:endParaRPr>
          </a:p>
          <a:p>
            <a:endParaRPr lang="fr-FR" sz="2400" b="0" dirty="0">
              <a:latin typeface="+mj-lt"/>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1026"/>
          <p:cNvSpPr txBox="1">
            <a:spLocks noChangeArrowheads="1"/>
          </p:cNvSpPr>
          <p:nvPr/>
        </p:nvSpPr>
        <p:spPr>
          <a:xfrm>
            <a:off x="611188" y="836613"/>
            <a:ext cx="8077200" cy="838200"/>
          </a:xfrm>
          <a:prstGeom prst="rect">
            <a:avLst/>
          </a:prstGeom>
        </p:spPr>
        <p:txBody>
          <a:bodyPr anchor="ctr">
            <a:normAutofit/>
          </a:bodyPr>
          <a:lstStyle/>
          <a:p>
            <a:pPr fontAlgn="auto">
              <a:spcBef>
                <a:spcPct val="0"/>
              </a:spcBef>
              <a:spcAft>
                <a:spcPts val="0"/>
              </a:spcAft>
              <a:defRPr/>
            </a:pPr>
            <a:r>
              <a:rPr lang="fr-FR" sz="3600" b="0" dirty="0" smtClean="0">
                <a:solidFill>
                  <a:schemeClr val="tx2"/>
                </a:solidFill>
                <a:latin typeface="+mj-lt"/>
                <a:ea typeface="+mj-ea"/>
                <a:cs typeface="+mj-cs"/>
              </a:rPr>
              <a:t> </a:t>
            </a:r>
            <a:endParaRPr lang="fr-FR" sz="3600" b="0" dirty="0">
              <a:solidFill>
                <a:schemeClr val="tx2"/>
              </a:solidFill>
              <a:latin typeface="+mj-lt"/>
              <a:ea typeface="+mj-ea"/>
              <a:cs typeface="+mj-cs"/>
            </a:endParaRPr>
          </a:p>
        </p:txBody>
      </p:sp>
      <p:sp>
        <p:nvSpPr>
          <p:cNvPr id="67622" name="Rectangle 12"/>
          <p:cNvSpPr>
            <a:spLocks noChangeArrowheads="1"/>
          </p:cNvSpPr>
          <p:nvPr/>
        </p:nvSpPr>
        <p:spPr bwMode="auto">
          <a:xfrm>
            <a:off x="0" y="0"/>
            <a:ext cx="9144000" cy="523220"/>
          </a:xfrm>
          <a:prstGeom prst="rect">
            <a:avLst/>
          </a:prstGeom>
          <a:noFill/>
          <a:ln w="9525">
            <a:noFill/>
            <a:miter lim="800000"/>
            <a:headEnd/>
            <a:tailEnd/>
          </a:ln>
        </p:spPr>
        <p:txBody>
          <a:bodyPr>
            <a:spAutoFit/>
          </a:bodyPr>
          <a:lstStyle/>
          <a:p>
            <a:r>
              <a:rPr lang="fr-FR" dirty="0">
                <a:solidFill>
                  <a:schemeClr val="bg2"/>
                </a:solidFill>
                <a:latin typeface="Franklin Gothic Book" pitchFamily="34" charset="0"/>
              </a:rPr>
              <a:t>Stratégie </a:t>
            </a:r>
            <a:r>
              <a:rPr lang="fr-FR" dirty="0" smtClean="0">
                <a:solidFill>
                  <a:schemeClr val="bg2"/>
                </a:solidFill>
                <a:latin typeface="Franklin Gothic Book" pitchFamily="34" charset="0"/>
              </a:rPr>
              <a:t> charte et ligne éditoriale</a:t>
            </a:r>
            <a:endParaRPr lang="fr-FR" dirty="0">
              <a:latin typeface="Franklin Gothic Book" pitchFamily="34" charset="0"/>
            </a:endParaRPr>
          </a:p>
        </p:txBody>
      </p:sp>
      <p:sp>
        <p:nvSpPr>
          <p:cNvPr id="9" name="Rectangle 8"/>
          <p:cNvSpPr/>
          <p:nvPr/>
        </p:nvSpPr>
        <p:spPr>
          <a:xfrm>
            <a:off x="827584" y="692696"/>
            <a:ext cx="7560840" cy="1569660"/>
          </a:xfrm>
          <a:prstGeom prst="rect">
            <a:avLst/>
          </a:prstGeom>
        </p:spPr>
        <p:txBody>
          <a:bodyPr wrap="square">
            <a:spAutoFit/>
          </a:bodyPr>
          <a:lstStyle/>
          <a:p>
            <a:r>
              <a:rPr lang="fr-FR" sz="2400" dirty="0">
                <a:latin typeface="+mj-lt"/>
              </a:rPr>
              <a:t>Stratégie éditoriale ou brand content  :</a:t>
            </a:r>
          </a:p>
          <a:p>
            <a:endParaRPr lang="fr-FR" sz="2400" dirty="0">
              <a:latin typeface="+mj-lt"/>
            </a:endParaRPr>
          </a:p>
          <a:p>
            <a:r>
              <a:rPr lang="fr-FR" sz="2400" dirty="0">
                <a:latin typeface="+mj-lt"/>
              </a:rPr>
              <a:t> </a:t>
            </a:r>
          </a:p>
        </p:txBody>
      </p:sp>
      <p:sp>
        <p:nvSpPr>
          <p:cNvPr id="13" name="Rectangle 12"/>
          <p:cNvSpPr/>
          <p:nvPr/>
        </p:nvSpPr>
        <p:spPr>
          <a:xfrm>
            <a:off x="611188" y="1239573"/>
            <a:ext cx="7632848" cy="4555093"/>
          </a:xfrm>
          <a:prstGeom prst="rect">
            <a:avLst/>
          </a:prstGeom>
        </p:spPr>
        <p:txBody>
          <a:bodyPr wrap="square">
            <a:spAutoFit/>
          </a:bodyPr>
          <a:lstStyle/>
          <a:p>
            <a:pPr algn="l"/>
            <a:r>
              <a:rPr lang="fr-FR" sz="2000" dirty="0">
                <a:latin typeface="+mj-lt"/>
              </a:rPr>
              <a:t>Le marketing de contenu = stratégie éditoriale (content marketing, brand marketing ou brand content), </a:t>
            </a:r>
          </a:p>
          <a:p>
            <a:pPr algn="l"/>
            <a:r>
              <a:rPr lang="fr-FR" sz="2000" dirty="0">
                <a:latin typeface="+mj-lt"/>
              </a:rPr>
              <a:t>Vison marketing : </a:t>
            </a:r>
            <a:r>
              <a:rPr lang="fr-FR" sz="2000" b="0" dirty="0">
                <a:latin typeface="+mj-lt"/>
              </a:rPr>
              <a:t>Stratégie  de création de contenus médias pour rechercher de nouveaux clients. Le marketing de contenu associe une logique de communication de marque à l’utilisation de supports média traditionnels.</a:t>
            </a:r>
          </a:p>
          <a:p>
            <a:pPr algn="l"/>
            <a:r>
              <a:rPr lang="fr-FR" sz="2000" b="0" dirty="0" smtClean="0">
                <a:latin typeface="+mj-lt"/>
              </a:rPr>
              <a:t>Regroupe </a:t>
            </a:r>
            <a:r>
              <a:rPr lang="fr-FR" sz="2000" b="0" dirty="0">
                <a:latin typeface="+mj-lt"/>
              </a:rPr>
              <a:t>tous les contenus d’information produits par une entreprise (dossiers de presse, communiqués de presse, magazines consommateurs, newsletters, vidéos, rapports d’activités, livres blancs, infographies, études de cas, guides pratiques,  photos, forums, blogs d'entreprises, contenus sur les réseaux sociaux).</a:t>
            </a:r>
          </a:p>
          <a:p>
            <a:pPr algn="l"/>
            <a:r>
              <a:rPr lang="fr-FR" sz="2000" dirty="0">
                <a:latin typeface="+mj-lt"/>
              </a:rPr>
              <a:t> brand content  </a:t>
            </a:r>
            <a:r>
              <a:rPr lang="fr-FR" sz="2000" dirty="0" smtClean="0">
                <a:latin typeface="+mj-lt"/>
              </a:rPr>
              <a:t>: </a:t>
            </a:r>
            <a:r>
              <a:rPr lang="fr-FR" sz="2000" b="0" dirty="0" smtClean="0">
                <a:latin typeface="+mj-lt"/>
              </a:rPr>
              <a:t>(contenu </a:t>
            </a:r>
            <a:r>
              <a:rPr lang="fr-FR" sz="2000" b="0" dirty="0">
                <a:latin typeface="+mj-lt"/>
              </a:rPr>
              <a:t>de marque) considère le contenu comme une émanation de la marque pour ses différents  publics.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1026"/>
          <p:cNvSpPr txBox="1">
            <a:spLocks noChangeArrowheads="1"/>
          </p:cNvSpPr>
          <p:nvPr/>
        </p:nvSpPr>
        <p:spPr>
          <a:xfrm>
            <a:off x="611188" y="836613"/>
            <a:ext cx="8077200" cy="838200"/>
          </a:xfrm>
          <a:prstGeom prst="rect">
            <a:avLst/>
          </a:prstGeom>
        </p:spPr>
        <p:txBody>
          <a:bodyPr anchor="ctr">
            <a:normAutofit/>
          </a:bodyPr>
          <a:lstStyle/>
          <a:p>
            <a:pPr fontAlgn="auto">
              <a:spcBef>
                <a:spcPct val="0"/>
              </a:spcBef>
              <a:spcAft>
                <a:spcPts val="0"/>
              </a:spcAft>
              <a:defRPr/>
            </a:pPr>
            <a:r>
              <a:rPr lang="fr-FR" sz="3600" b="0" dirty="0" smtClean="0">
                <a:solidFill>
                  <a:schemeClr val="tx2"/>
                </a:solidFill>
                <a:latin typeface="+mj-lt"/>
                <a:ea typeface="+mj-ea"/>
                <a:cs typeface="+mj-cs"/>
              </a:rPr>
              <a:t> </a:t>
            </a:r>
            <a:endParaRPr lang="fr-FR" sz="3600" b="0" dirty="0">
              <a:solidFill>
                <a:schemeClr val="tx2"/>
              </a:solidFill>
              <a:latin typeface="+mj-lt"/>
              <a:ea typeface="+mj-ea"/>
              <a:cs typeface="+mj-cs"/>
            </a:endParaRPr>
          </a:p>
        </p:txBody>
      </p:sp>
      <p:sp>
        <p:nvSpPr>
          <p:cNvPr id="67622" name="Rectangle 12"/>
          <p:cNvSpPr>
            <a:spLocks noChangeArrowheads="1"/>
          </p:cNvSpPr>
          <p:nvPr/>
        </p:nvSpPr>
        <p:spPr bwMode="auto">
          <a:xfrm>
            <a:off x="0" y="0"/>
            <a:ext cx="9144000" cy="523220"/>
          </a:xfrm>
          <a:prstGeom prst="rect">
            <a:avLst/>
          </a:prstGeom>
          <a:noFill/>
          <a:ln w="9525">
            <a:noFill/>
            <a:miter lim="800000"/>
            <a:headEnd/>
            <a:tailEnd/>
          </a:ln>
        </p:spPr>
        <p:txBody>
          <a:bodyPr>
            <a:spAutoFit/>
          </a:bodyPr>
          <a:lstStyle/>
          <a:p>
            <a:r>
              <a:rPr lang="fr-FR" dirty="0">
                <a:solidFill>
                  <a:schemeClr val="bg2"/>
                </a:solidFill>
                <a:latin typeface="Franklin Gothic Book" pitchFamily="34" charset="0"/>
              </a:rPr>
              <a:t>Stratégie </a:t>
            </a:r>
            <a:r>
              <a:rPr lang="fr-FR" dirty="0" smtClean="0">
                <a:solidFill>
                  <a:schemeClr val="bg2"/>
                </a:solidFill>
                <a:latin typeface="Franklin Gothic Book" pitchFamily="34" charset="0"/>
              </a:rPr>
              <a:t> et ligne éditoriale</a:t>
            </a:r>
            <a:endParaRPr lang="fr-FR" dirty="0">
              <a:latin typeface="Franklin Gothic Book" pitchFamily="34" charset="0"/>
            </a:endParaRPr>
          </a:p>
        </p:txBody>
      </p:sp>
      <p:sp>
        <p:nvSpPr>
          <p:cNvPr id="9" name="Rectangle 8"/>
          <p:cNvSpPr/>
          <p:nvPr/>
        </p:nvSpPr>
        <p:spPr>
          <a:xfrm>
            <a:off x="827584" y="692696"/>
            <a:ext cx="7560840" cy="5478423"/>
          </a:xfrm>
          <a:prstGeom prst="rect">
            <a:avLst/>
          </a:prstGeom>
        </p:spPr>
        <p:txBody>
          <a:bodyPr wrap="square">
            <a:spAutoFit/>
          </a:bodyPr>
          <a:lstStyle/>
          <a:p>
            <a:pPr algn="l"/>
            <a:r>
              <a:rPr lang="fr-FR" sz="2000" dirty="0">
                <a:latin typeface="+mj-lt"/>
              </a:rPr>
              <a:t>La stratégie éditoriale : </a:t>
            </a:r>
          </a:p>
          <a:p>
            <a:pPr algn="l"/>
            <a:endParaRPr lang="fr-FR" sz="2000" dirty="0">
              <a:latin typeface="+mj-lt"/>
            </a:endParaRPr>
          </a:p>
          <a:p>
            <a:pPr algn="l"/>
            <a:r>
              <a:rPr lang="fr-FR" sz="2000" b="0" dirty="0">
                <a:latin typeface="+mj-lt"/>
              </a:rPr>
              <a:t>L’objectif de la communication : quel est l'objectif de votre marque, de votre entreprise ? Quelles sont vos valeurs ? </a:t>
            </a:r>
          </a:p>
          <a:p>
            <a:pPr algn="l"/>
            <a:r>
              <a:rPr lang="fr-FR" sz="2000" b="0" dirty="0">
                <a:latin typeface="+mj-lt"/>
              </a:rPr>
              <a:t>Les cibles </a:t>
            </a:r>
            <a:r>
              <a:rPr lang="fr-FR" sz="2000" b="0" dirty="0" smtClean="0">
                <a:latin typeface="+mj-lt"/>
              </a:rPr>
              <a:t>:</a:t>
            </a:r>
          </a:p>
          <a:p>
            <a:pPr algn="l"/>
            <a:r>
              <a:rPr lang="fr-FR" sz="2000" b="0" dirty="0" smtClean="0">
                <a:latin typeface="+mj-lt"/>
              </a:rPr>
              <a:t>Vos </a:t>
            </a:r>
            <a:r>
              <a:rPr lang="fr-FR" sz="2000" b="0" dirty="0">
                <a:latin typeface="+mj-lt"/>
              </a:rPr>
              <a:t>clients ? Vos partenaires ? La presse et les </a:t>
            </a:r>
            <a:r>
              <a:rPr lang="fr-FR" sz="2000" b="0" dirty="0" err="1">
                <a:latin typeface="+mj-lt"/>
              </a:rPr>
              <a:t>influenceurs</a:t>
            </a:r>
            <a:r>
              <a:rPr lang="fr-FR" sz="2000" b="0" dirty="0">
                <a:latin typeface="+mj-lt"/>
              </a:rPr>
              <a:t> </a:t>
            </a:r>
          </a:p>
          <a:p>
            <a:pPr algn="l"/>
            <a:endParaRPr lang="fr-FR" sz="2000" b="0" dirty="0" smtClean="0">
              <a:latin typeface="+mj-lt"/>
            </a:endParaRPr>
          </a:p>
          <a:p>
            <a:pPr algn="l"/>
            <a:r>
              <a:rPr lang="fr-FR" sz="2000" b="0" dirty="0" smtClean="0">
                <a:latin typeface="+mj-lt"/>
              </a:rPr>
              <a:t>Bénéfice </a:t>
            </a:r>
            <a:r>
              <a:rPr lang="fr-FR" sz="2000" b="0" dirty="0">
                <a:latin typeface="+mj-lt"/>
              </a:rPr>
              <a:t>lecteur </a:t>
            </a:r>
            <a:r>
              <a:rPr lang="fr-FR" sz="2000" b="0" dirty="0" smtClean="0">
                <a:latin typeface="+mj-lt"/>
              </a:rPr>
              <a:t>et </a:t>
            </a:r>
            <a:r>
              <a:rPr lang="fr-FR" sz="2000" b="0" dirty="0">
                <a:latin typeface="+mj-lt"/>
              </a:rPr>
              <a:t>thématiques </a:t>
            </a:r>
            <a:r>
              <a:rPr lang="fr-FR" sz="2000" b="0" dirty="0" smtClean="0">
                <a:latin typeface="+mj-lt"/>
              </a:rPr>
              <a:t>abordées</a:t>
            </a:r>
          </a:p>
          <a:p>
            <a:pPr algn="l"/>
            <a:r>
              <a:rPr lang="fr-FR" sz="2000" b="0" dirty="0" smtClean="0">
                <a:latin typeface="+mj-lt"/>
              </a:rPr>
              <a:t>Qu'apportez-vous </a:t>
            </a:r>
            <a:r>
              <a:rPr lang="fr-FR" sz="2000" b="0" dirty="0">
                <a:latin typeface="+mj-lt"/>
              </a:rPr>
              <a:t>à votre audience ? Il s'agit de votre offre de produit ou de service mais aussi de tout ce qui va avec en terme d'information, de contenu. </a:t>
            </a:r>
            <a:endParaRPr lang="fr-FR" sz="2000" b="0" dirty="0" smtClean="0">
              <a:latin typeface="+mj-lt"/>
            </a:endParaRPr>
          </a:p>
          <a:p>
            <a:pPr algn="l"/>
            <a:r>
              <a:rPr lang="fr-FR" sz="2000" b="0" dirty="0" smtClean="0">
                <a:latin typeface="+mj-lt"/>
              </a:rPr>
              <a:t>Qu'est-ce </a:t>
            </a:r>
            <a:r>
              <a:rPr lang="fr-FR" sz="2000" b="0" dirty="0">
                <a:latin typeface="+mj-lt"/>
              </a:rPr>
              <a:t>qui intéresse votre audience </a:t>
            </a:r>
            <a:r>
              <a:rPr lang="fr-FR" sz="2000" b="0" dirty="0" smtClean="0">
                <a:latin typeface="+mj-lt"/>
              </a:rPr>
              <a:t>?</a:t>
            </a:r>
          </a:p>
          <a:p>
            <a:pPr algn="l"/>
            <a:r>
              <a:rPr lang="fr-FR" sz="2000" b="0" dirty="0" smtClean="0">
                <a:latin typeface="+mj-lt"/>
              </a:rPr>
              <a:t>Quels </a:t>
            </a:r>
            <a:r>
              <a:rPr lang="fr-FR" sz="2000" b="0" dirty="0">
                <a:latin typeface="+mj-lt"/>
              </a:rPr>
              <a:t>sont ses centres d'intérêts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1026"/>
          <p:cNvSpPr txBox="1">
            <a:spLocks noChangeArrowheads="1"/>
          </p:cNvSpPr>
          <p:nvPr/>
        </p:nvSpPr>
        <p:spPr>
          <a:xfrm>
            <a:off x="611188" y="836613"/>
            <a:ext cx="8077200" cy="838200"/>
          </a:xfrm>
          <a:prstGeom prst="rect">
            <a:avLst/>
          </a:prstGeom>
        </p:spPr>
        <p:txBody>
          <a:bodyPr anchor="ctr">
            <a:normAutofit/>
          </a:bodyPr>
          <a:lstStyle/>
          <a:p>
            <a:pPr fontAlgn="auto">
              <a:spcBef>
                <a:spcPct val="0"/>
              </a:spcBef>
              <a:spcAft>
                <a:spcPts val="0"/>
              </a:spcAft>
              <a:defRPr/>
            </a:pPr>
            <a:r>
              <a:rPr lang="fr-FR" sz="3600" b="0" dirty="0" smtClean="0">
                <a:solidFill>
                  <a:schemeClr val="tx2"/>
                </a:solidFill>
                <a:latin typeface="+mj-lt"/>
                <a:ea typeface="+mj-ea"/>
                <a:cs typeface="+mj-cs"/>
              </a:rPr>
              <a:t> </a:t>
            </a:r>
            <a:endParaRPr lang="fr-FR" sz="3600" b="0" dirty="0">
              <a:solidFill>
                <a:schemeClr val="tx2"/>
              </a:solidFill>
              <a:latin typeface="+mj-lt"/>
              <a:ea typeface="+mj-ea"/>
              <a:cs typeface="+mj-cs"/>
            </a:endParaRPr>
          </a:p>
        </p:txBody>
      </p:sp>
      <p:sp>
        <p:nvSpPr>
          <p:cNvPr id="67622" name="Rectangle 12"/>
          <p:cNvSpPr>
            <a:spLocks noChangeArrowheads="1"/>
          </p:cNvSpPr>
          <p:nvPr/>
        </p:nvSpPr>
        <p:spPr bwMode="auto">
          <a:xfrm>
            <a:off x="0" y="0"/>
            <a:ext cx="9144000" cy="523220"/>
          </a:xfrm>
          <a:prstGeom prst="rect">
            <a:avLst/>
          </a:prstGeom>
          <a:noFill/>
          <a:ln w="9525">
            <a:noFill/>
            <a:miter lim="800000"/>
            <a:headEnd/>
            <a:tailEnd/>
          </a:ln>
        </p:spPr>
        <p:txBody>
          <a:bodyPr>
            <a:spAutoFit/>
          </a:bodyPr>
          <a:lstStyle/>
          <a:p>
            <a:r>
              <a:rPr lang="fr-FR" dirty="0" smtClean="0">
                <a:solidFill>
                  <a:schemeClr val="bg2"/>
                </a:solidFill>
                <a:latin typeface="Franklin Gothic Book" pitchFamily="34" charset="0"/>
              </a:rPr>
              <a:t>Ligne éditoriale</a:t>
            </a:r>
            <a:endParaRPr lang="fr-FR" dirty="0">
              <a:latin typeface="Franklin Gothic Book" pitchFamily="34" charset="0"/>
            </a:endParaRPr>
          </a:p>
        </p:txBody>
      </p:sp>
      <p:sp>
        <p:nvSpPr>
          <p:cNvPr id="9" name="Rectangle 8"/>
          <p:cNvSpPr/>
          <p:nvPr/>
        </p:nvSpPr>
        <p:spPr>
          <a:xfrm>
            <a:off x="470036" y="836613"/>
            <a:ext cx="8424936" cy="5509200"/>
          </a:xfrm>
          <a:prstGeom prst="rect">
            <a:avLst/>
          </a:prstGeom>
        </p:spPr>
        <p:txBody>
          <a:bodyPr wrap="square">
            <a:spAutoFit/>
          </a:bodyPr>
          <a:lstStyle/>
          <a:p>
            <a:pPr algn="l"/>
            <a:r>
              <a:rPr lang="fr-FR" sz="1600" b="0" dirty="0">
                <a:latin typeface="+mj-lt"/>
              </a:rPr>
              <a:t>Style (niveau de vocabulaire, constructions grammaticales, mots clés), </a:t>
            </a:r>
          </a:p>
          <a:p>
            <a:pPr algn="l"/>
            <a:r>
              <a:rPr lang="fr-FR" sz="1600" b="0" dirty="0">
                <a:latin typeface="+mj-lt"/>
              </a:rPr>
              <a:t>Ton (proche/distant, décontracté/sérieux, chaleureux/froid, etc.),</a:t>
            </a:r>
          </a:p>
          <a:p>
            <a:pPr algn="l"/>
            <a:r>
              <a:rPr lang="fr-FR" sz="1600" b="0" dirty="0">
                <a:latin typeface="+mj-lt"/>
              </a:rPr>
              <a:t>Formats (dossiers, articles, brèves, fils d’infos, animations, vidéos, FAQ, fiches produits, Quiz, etc.)</a:t>
            </a:r>
          </a:p>
          <a:p>
            <a:pPr algn="l"/>
            <a:r>
              <a:rPr lang="fr-FR" sz="1600" b="0" dirty="0">
                <a:latin typeface="+mj-lt"/>
              </a:rPr>
              <a:t>Le rythme de publication semaine ?  jour ?  En continu ?</a:t>
            </a:r>
          </a:p>
          <a:p>
            <a:pPr algn="l"/>
            <a:r>
              <a:rPr lang="fr-FR" sz="1600" b="0" dirty="0">
                <a:latin typeface="+mj-lt"/>
              </a:rPr>
              <a:t>Supports ? Un blog ? </a:t>
            </a:r>
            <a:r>
              <a:rPr lang="fr-FR" sz="1600" b="0" dirty="0" err="1">
                <a:latin typeface="+mj-lt"/>
              </a:rPr>
              <a:t>Facebook</a:t>
            </a:r>
            <a:r>
              <a:rPr lang="fr-FR" sz="1600" b="0" dirty="0">
                <a:latin typeface="+mj-lt"/>
              </a:rPr>
              <a:t> ? </a:t>
            </a:r>
            <a:r>
              <a:rPr lang="fr-FR" sz="1600" b="0" dirty="0" err="1">
                <a:latin typeface="+mj-lt"/>
              </a:rPr>
              <a:t>Twitter</a:t>
            </a:r>
            <a:r>
              <a:rPr lang="fr-FR" sz="1600" b="0" dirty="0">
                <a:latin typeface="+mj-lt"/>
              </a:rPr>
              <a:t> ? Une newsletter ? Du courrier papier ?</a:t>
            </a:r>
          </a:p>
          <a:p>
            <a:pPr algn="l"/>
            <a:r>
              <a:rPr lang="fr-FR" sz="1600" b="0" dirty="0">
                <a:latin typeface="+mj-lt"/>
              </a:rPr>
              <a:t>Le style rédactionnel  : Quel contenu utiliser ? Des articles d'expertise ? Des blagues illustrées ? Des infographies ? Des vidéos ?</a:t>
            </a:r>
          </a:p>
          <a:p>
            <a:pPr algn="l"/>
            <a:r>
              <a:rPr lang="fr-FR" sz="1600" b="0" dirty="0">
                <a:latin typeface="+mj-lt"/>
              </a:rPr>
              <a:t>Vérifier  : </a:t>
            </a:r>
          </a:p>
          <a:p>
            <a:pPr lvl="1" algn="l"/>
            <a:r>
              <a:rPr lang="fr-FR" sz="1600" b="0" dirty="0">
                <a:latin typeface="+mj-lt"/>
              </a:rPr>
              <a:t>La concurrence : existe-t-il beaucoup de sites/blogs qui parlent de cette thématique ? Quelle est leur audience</a:t>
            </a:r>
          </a:p>
          <a:p>
            <a:pPr lvl="1" algn="l"/>
            <a:r>
              <a:rPr lang="fr-FR" sz="1600" b="0" dirty="0">
                <a:latin typeface="+mj-lt"/>
              </a:rPr>
              <a:t>Les ressources : Où trouver du contenu ? Collaborations nécessaires ?</a:t>
            </a:r>
          </a:p>
          <a:p>
            <a:pPr lvl="1" algn="l"/>
            <a:r>
              <a:rPr lang="fr-FR" sz="1600" b="0" dirty="0">
                <a:latin typeface="+mj-lt"/>
              </a:rPr>
              <a:t>La durabilité : Peut on parler de ce domaine  sur le long terme ? Y’a-t-il matière à créer des articles pendant de longues années ? Ce domaine d’expertise est il évolutif ou stable ?</a:t>
            </a:r>
          </a:p>
          <a:p>
            <a:pPr lvl="1" algn="l"/>
            <a:r>
              <a:rPr lang="fr-FR" sz="1600" b="0" dirty="0">
                <a:latin typeface="+mj-lt"/>
              </a:rPr>
              <a:t>L’intérêt / la participation : ce sujet est-il déjà exploité sur les réseaux sociaux ? Intéresse-t-il les internautes ? Dans quelle mesure </a:t>
            </a:r>
            <a:r>
              <a:rPr lang="fr-FR" sz="1600" b="0" dirty="0" smtClean="0">
                <a:latin typeface="+mj-lt"/>
              </a:rPr>
              <a:t>?</a:t>
            </a:r>
            <a:endParaRPr lang="fr-FR" sz="16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1026"/>
          <p:cNvSpPr txBox="1">
            <a:spLocks noChangeArrowheads="1"/>
          </p:cNvSpPr>
          <p:nvPr/>
        </p:nvSpPr>
        <p:spPr>
          <a:xfrm>
            <a:off x="611188" y="836613"/>
            <a:ext cx="8077200" cy="838200"/>
          </a:xfrm>
          <a:prstGeom prst="rect">
            <a:avLst/>
          </a:prstGeom>
        </p:spPr>
        <p:txBody>
          <a:bodyPr anchor="ctr">
            <a:normAutofit/>
          </a:bodyPr>
          <a:lstStyle/>
          <a:p>
            <a:pPr fontAlgn="auto">
              <a:spcBef>
                <a:spcPct val="0"/>
              </a:spcBef>
              <a:spcAft>
                <a:spcPts val="0"/>
              </a:spcAft>
              <a:defRPr/>
            </a:pPr>
            <a:r>
              <a:rPr lang="fr-FR" sz="3600" b="0" dirty="0" smtClean="0">
                <a:solidFill>
                  <a:schemeClr val="tx2"/>
                </a:solidFill>
                <a:latin typeface="+mj-lt"/>
                <a:ea typeface="+mj-ea"/>
                <a:cs typeface="+mj-cs"/>
              </a:rPr>
              <a:t> </a:t>
            </a:r>
            <a:endParaRPr lang="fr-FR" sz="3600" b="0" dirty="0">
              <a:solidFill>
                <a:schemeClr val="tx2"/>
              </a:solidFill>
              <a:latin typeface="+mj-lt"/>
              <a:ea typeface="+mj-ea"/>
              <a:cs typeface="+mj-cs"/>
            </a:endParaRPr>
          </a:p>
        </p:txBody>
      </p:sp>
      <p:sp>
        <p:nvSpPr>
          <p:cNvPr id="67622" name="Rectangle 12"/>
          <p:cNvSpPr>
            <a:spLocks noChangeArrowheads="1"/>
          </p:cNvSpPr>
          <p:nvPr/>
        </p:nvSpPr>
        <p:spPr bwMode="auto">
          <a:xfrm>
            <a:off x="0" y="0"/>
            <a:ext cx="9144000" cy="523220"/>
          </a:xfrm>
          <a:prstGeom prst="rect">
            <a:avLst/>
          </a:prstGeom>
          <a:noFill/>
          <a:ln w="9525">
            <a:noFill/>
            <a:miter lim="800000"/>
            <a:headEnd/>
            <a:tailEnd/>
          </a:ln>
        </p:spPr>
        <p:txBody>
          <a:bodyPr>
            <a:spAutoFit/>
          </a:bodyPr>
          <a:lstStyle/>
          <a:p>
            <a:r>
              <a:rPr lang="fr-FR" dirty="0">
                <a:solidFill>
                  <a:schemeClr val="bg2"/>
                </a:solidFill>
                <a:latin typeface="Franklin Gothic Book" pitchFamily="34" charset="0"/>
              </a:rPr>
              <a:t>Stratégie </a:t>
            </a:r>
            <a:r>
              <a:rPr lang="fr-FR" dirty="0" smtClean="0">
                <a:solidFill>
                  <a:schemeClr val="bg2"/>
                </a:solidFill>
                <a:latin typeface="Franklin Gothic Book" pitchFamily="34" charset="0"/>
              </a:rPr>
              <a:t> et ligne éditoriale  (1)</a:t>
            </a:r>
            <a:endParaRPr lang="fr-FR" dirty="0">
              <a:latin typeface="Franklin Gothic Book" pitchFamily="34" charset="0"/>
            </a:endParaRPr>
          </a:p>
        </p:txBody>
      </p:sp>
      <p:sp>
        <p:nvSpPr>
          <p:cNvPr id="9" name="Rectangle 8"/>
          <p:cNvSpPr/>
          <p:nvPr/>
        </p:nvSpPr>
        <p:spPr>
          <a:xfrm>
            <a:off x="827584" y="692696"/>
            <a:ext cx="7560840" cy="830997"/>
          </a:xfrm>
          <a:prstGeom prst="rect">
            <a:avLst/>
          </a:prstGeom>
        </p:spPr>
        <p:txBody>
          <a:bodyPr wrap="square">
            <a:spAutoFit/>
          </a:bodyPr>
          <a:lstStyle/>
          <a:p>
            <a:pPr algn="l"/>
            <a:r>
              <a:rPr lang="fr-FR" sz="2400" dirty="0">
                <a:latin typeface="+mj-lt"/>
              </a:rPr>
              <a:t>Stratégies et ligne éditoriale quelques points de  détail :</a:t>
            </a:r>
          </a:p>
          <a:p>
            <a:pPr algn="l"/>
            <a:endParaRPr lang="fr-FR" sz="1600" dirty="0" smtClean="0"/>
          </a:p>
        </p:txBody>
      </p:sp>
      <p:sp>
        <p:nvSpPr>
          <p:cNvPr id="388097" name="Rectangle 1"/>
          <p:cNvSpPr>
            <a:spLocks noChangeArrowheads="1"/>
          </p:cNvSpPr>
          <p:nvPr/>
        </p:nvSpPr>
        <p:spPr bwMode="auto">
          <a:xfrm>
            <a:off x="467544" y="1256957"/>
            <a:ext cx="8208912"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sz="1600" dirty="0">
                <a:latin typeface="+mj-lt"/>
              </a:rPr>
              <a:t>Définition des objectifs</a:t>
            </a:r>
          </a:p>
          <a:p>
            <a:pPr marL="0" marR="0" lvl="0" indent="0" algn="l" defTabSz="914400" rtl="0" eaLnBrk="0" fontAlgn="base" latinLnBrk="0" hangingPunct="0">
              <a:lnSpc>
                <a:spcPct val="100000"/>
              </a:lnSpc>
              <a:spcBef>
                <a:spcPct val="0"/>
              </a:spcBef>
              <a:spcAft>
                <a:spcPct val="0"/>
              </a:spcAft>
              <a:buClrTx/>
              <a:buSzTx/>
              <a:buFontTx/>
              <a:buNone/>
              <a:tabLst/>
            </a:pPr>
            <a:r>
              <a:rPr lang="fr-FR" sz="1600" b="0" dirty="0">
                <a:latin typeface="+mj-lt"/>
              </a:rPr>
              <a:t>Quels sont les objectifs  en créant votre site, votre blog ou votre journal d’entreprise ? </a:t>
            </a:r>
          </a:p>
          <a:p>
            <a:pPr marL="0" marR="0" lvl="0" indent="0" algn="l" defTabSz="914400" rtl="0" eaLnBrk="0" fontAlgn="base" latinLnBrk="0" hangingPunct="0">
              <a:lnSpc>
                <a:spcPct val="100000"/>
              </a:lnSpc>
              <a:spcBef>
                <a:spcPct val="0"/>
              </a:spcBef>
              <a:spcAft>
                <a:spcPct val="0"/>
              </a:spcAft>
              <a:buClrTx/>
              <a:buSzTx/>
              <a:buFontTx/>
              <a:buNone/>
              <a:tabLst/>
            </a:pPr>
            <a:r>
              <a:rPr lang="fr-FR" sz="1600" b="0" dirty="0">
                <a:latin typeface="+mj-lt"/>
              </a:rPr>
              <a:t>Souhaitez-vous diffuser de l’information sur votre entreprise, ses valeurs, ses produits et services ? </a:t>
            </a:r>
          </a:p>
          <a:p>
            <a:pPr marL="0" marR="0" lvl="0" indent="0" algn="l" defTabSz="914400" rtl="0" eaLnBrk="0" fontAlgn="base" latinLnBrk="0" hangingPunct="0">
              <a:lnSpc>
                <a:spcPct val="100000"/>
              </a:lnSpc>
              <a:spcBef>
                <a:spcPct val="0"/>
              </a:spcBef>
              <a:spcAft>
                <a:spcPct val="0"/>
              </a:spcAft>
              <a:buClrTx/>
              <a:buSzTx/>
              <a:buFontTx/>
              <a:buNone/>
              <a:tabLst/>
            </a:pPr>
            <a:r>
              <a:rPr lang="fr-FR" sz="1600" b="0" dirty="0">
                <a:latin typeface="+mj-lt"/>
              </a:rPr>
              <a:t>Souhaitez-vous acquérir de la notoriété sur un sujet ou un domaine en particulier ? </a:t>
            </a:r>
          </a:p>
          <a:p>
            <a:pPr marL="0" marR="0" lvl="0" indent="0" algn="l" defTabSz="914400" rtl="0" eaLnBrk="0" fontAlgn="base" latinLnBrk="0" hangingPunct="0">
              <a:lnSpc>
                <a:spcPct val="100000"/>
              </a:lnSpc>
              <a:spcBef>
                <a:spcPct val="0"/>
              </a:spcBef>
              <a:spcAft>
                <a:spcPct val="0"/>
              </a:spcAft>
              <a:buClrTx/>
              <a:buSzTx/>
              <a:buFontTx/>
              <a:buNone/>
              <a:tabLst/>
            </a:pPr>
            <a:r>
              <a:rPr lang="fr-FR" sz="1600" b="0" dirty="0">
                <a:latin typeface="+mj-lt"/>
              </a:rPr>
              <a:t>Souhaitez-vous fédérer une communauté ? </a:t>
            </a:r>
            <a:r>
              <a:rPr lang="fr-FR" sz="1600" b="0" dirty="0" err="1">
                <a:latin typeface="+mj-lt"/>
              </a:rPr>
              <a:t>etc</a:t>
            </a:r>
            <a:r>
              <a:rPr lang="fr-FR" sz="1600" b="0" dirty="0">
                <a:latin typeface="+mj-lt"/>
              </a:rPr>
              <a:t>…  </a:t>
            </a:r>
          </a:p>
          <a:p>
            <a:pPr marL="0" marR="0" lvl="0" indent="0" algn="l" defTabSz="914400" rtl="0" eaLnBrk="0" fontAlgn="base" latinLnBrk="0" hangingPunct="0">
              <a:lnSpc>
                <a:spcPct val="100000"/>
              </a:lnSpc>
              <a:spcBef>
                <a:spcPct val="0"/>
              </a:spcBef>
              <a:spcAft>
                <a:spcPct val="0"/>
              </a:spcAft>
              <a:buClrTx/>
              <a:buSzTx/>
              <a:buFontTx/>
              <a:buNone/>
              <a:tabLst/>
            </a:pPr>
            <a:endParaRPr lang="fr-FR" sz="1600" dirty="0">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lang="fr-FR" sz="1600" dirty="0">
                <a:latin typeface="+mj-lt"/>
              </a:rPr>
              <a:t>Deuxième point à définir : les thématiques à traiter</a:t>
            </a:r>
          </a:p>
          <a:p>
            <a:pPr marL="0" marR="0" lvl="0" indent="0" algn="l" defTabSz="914400" rtl="0" eaLnBrk="0" fontAlgn="base" latinLnBrk="0" hangingPunct="0">
              <a:lnSpc>
                <a:spcPct val="100000"/>
              </a:lnSpc>
              <a:spcBef>
                <a:spcPct val="0"/>
              </a:spcBef>
              <a:spcAft>
                <a:spcPct val="0"/>
              </a:spcAft>
              <a:buClrTx/>
              <a:buSzTx/>
              <a:buFontTx/>
              <a:buNone/>
              <a:tabLst/>
            </a:pPr>
            <a:r>
              <a:rPr lang="fr-FR" sz="1600" b="0" dirty="0">
                <a:latin typeface="+mj-lt"/>
              </a:rPr>
              <a:t>Quelles informations souhaitez-vous communiquer ? Quels sujets souhaitez-vous traiter ?</a:t>
            </a:r>
            <a:br>
              <a:rPr lang="fr-FR" sz="1600" b="0" dirty="0">
                <a:latin typeface="+mj-lt"/>
              </a:rPr>
            </a:br>
            <a:r>
              <a:rPr lang="fr-FR" sz="1600" b="0" dirty="0">
                <a:latin typeface="+mj-lt"/>
              </a:rPr>
              <a:t> coups de cœur,  vie interne de votre entreprise, questions techniques liées à votre domaine d’activités </a:t>
            </a:r>
            <a:r>
              <a:rPr lang="fr-FR" sz="1600" b="0" dirty="0" err="1">
                <a:latin typeface="+mj-lt"/>
              </a:rPr>
              <a:t>etc</a:t>
            </a:r>
            <a:r>
              <a:rPr lang="fr-FR" sz="1600" b="0" dirty="0">
                <a:latin typeface="+mj-lt"/>
              </a:rPr>
              <a:t>…</a:t>
            </a:r>
          </a:p>
          <a:p>
            <a:pPr marL="0" marR="0" lvl="0" indent="0" algn="l" defTabSz="914400" rtl="0" eaLnBrk="0" fontAlgn="base" latinLnBrk="0" hangingPunct="0">
              <a:lnSpc>
                <a:spcPct val="100000"/>
              </a:lnSpc>
              <a:spcBef>
                <a:spcPct val="0"/>
              </a:spcBef>
              <a:spcAft>
                <a:spcPct val="0"/>
              </a:spcAft>
              <a:buClrTx/>
              <a:buSzTx/>
              <a:buFontTx/>
              <a:buNone/>
              <a:tabLst/>
            </a:pPr>
            <a:endParaRPr lang="fr-FR" sz="1600" b="0" dirty="0">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lang="fr-FR" sz="1600" dirty="0">
                <a:latin typeface="+mj-lt"/>
              </a:rPr>
              <a:t>Les cibles</a:t>
            </a:r>
          </a:p>
          <a:p>
            <a:pPr marL="0" marR="0" lvl="0" indent="0" algn="l" defTabSz="914400" rtl="0" eaLnBrk="0" fontAlgn="base" latinLnBrk="0" hangingPunct="0">
              <a:lnSpc>
                <a:spcPct val="100000"/>
              </a:lnSpc>
              <a:spcBef>
                <a:spcPct val="0"/>
              </a:spcBef>
              <a:spcAft>
                <a:spcPct val="0"/>
              </a:spcAft>
              <a:buClrTx/>
              <a:buSzTx/>
              <a:buFontTx/>
              <a:buNone/>
              <a:tabLst/>
            </a:pPr>
            <a:r>
              <a:rPr lang="fr-FR" sz="1600" b="0" dirty="0">
                <a:latin typeface="+mj-lt"/>
              </a:rPr>
              <a:t>A quel public, à quels lecteurs souhaitez-vous vous adresser ?</a:t>
            </a:r>
          </a:p>
          <a:p>
            <a:pPr marL="0" marR="0" lvl="0" indent="0" algn="l" defTabSz="914400" rtl="0" eaLnBrk="0" fontAlgn="base" latinLnBrk="0" hangingPunct="0">
              <a:lnSpc>
                <a:spcPct val="100000"/>
              </a:lnSpc>
              <a:spcBef>
                <a:spcPct val="0"/>
              </a:spcBef>
              <a:spcAft>
                <a:spcPct val="0"/>
              </a:spcAft>
              <a:buClrTx/>
              <a:buSzTx/>
              <a:buFontTx/>
              <a:buNone/>
              <a:tabLst/>
            </a:pPr>
            <a:r>
              <a:rPr lang="fr-FR" sz="1600" b="0" dirty="0">
                <a:latin typeface="+mj-lt"/>
              </a:rPr>
              <a:t> Souhaitez-vous vous adresser au grand public ? A une certaine catégorie socioprofessionnelle ? Quel type de relation souhaitez-vous entretenir avec vos lecteurs ? Suivant le public, ses attentes, et la relation que vous entretenez avec lui, vous pourrez définir le ton de votre publication : vouvoyer, tutoyer, parler de façon institutionnelle ou plus libre </a:t>
            </a:r>
            <a:r>
              <a:rPr lang="fr-FR" sz="1600" b="0" dirty="0" err="1">
                <a:latin typeface="+mj-lt"/>
              </a:rPr>
              <a:t>etc</a:t>
            </a:r>
            <a:r>
              <a:rPr lang="fr-FR" sz="1600" b="0" dirty="0">
                <a:latin typeface="+mj-lt"/>
              </a:rPr>
              <a:t>…</a:t>
            </a:r>
          </a:p>
          <a:p>
            <a:pPr marL="0" marR="0" lvl="0" indent="0" algn="l" defTabSz="914400" rtl="0" eaLnBrk="0" fontAlgn="base" latinLnBrk="0" hangingPunct="0">
              <a:lnSpc>
                <a:spcPct val="100000"/>
              </a:lnSpc>
              <a:spcBef>
                <a:spcPct val="0"/>
              </a:spcBef>
              <a:spcAft>
                <a:spcPct val="0"/>
              </a:spcAft>
              <a:buClrTx/>
              <a:buSzTx/>
              <a:buFontTx/>
              <a:buNone/>
              <a:tabLst/>
            </a:pPr>
            <a:endParaRPr lang="fr-FR" sz="1600" b="0" dirty="0">
              <a:latin typeface="+mj-lt"/>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1026"/>
          <p:cNvSpPr txBox="1">
            <a:spLocks noChangeArrowheads="1"/>
          </p:cNvSpPr>
          <p:nvPr/>
        </p:nvSpPr>
        <p:spPr>
          <a:xfrm>
            <a:off x="611188" y="836613"/>
            <a:ext cx="8077200" cy="838200"/>
          </a:xfrm>
          <a:prstGeom prst="rect">
            <a:avLst/>
          </a:prstGeom>
        </p:spPr>
        <p:txBody>
          <a:bodyPr anchor="ctr">
            <a:normAutofit/>
          </a:bodyPr>
          <a:lstStyle/>
          <a:p>
            <a:pPr fontAlgn="auto">
              <a:spcBef>
                <a:spcPct val="0"/>
              </a:spcBef>
              <a:spcAft>
                <a:spcPts val="0"/>
              </a:spcAft>
              <a:defRPr/>
            </a:pPr>
            <a:r>
              <a:rPr lang="fr-FR" sz="3600" b="0" dirty="0" smtClean="0">
                <a:solidFill>
                  <a:schemeClr val="tx2"/>
                </a:solidFill>
                <a:latin typeface="+mj-lt"/>
                <a:ea typeface="+mj-ea"/>
                <a:cs typeface="+mj-cs"/>
              </a:rPr>
              <a:t> </a:t>
            </a:r>
            <a:endParaRPr lang="fr-FR" sz="3600" b="0" dirty="0">
              <a:solidFill>
                <a:schemeClr val="tx2"/>
              </a:solidFill>
              <a:latin typeface="+mj-lt"/>
              <a:ea typeface="+mj-ea"/>
              <a:cs typeface="+mj-cs"/>
            </a:endParaRPr>
          </a:p>
        </p:txBody>
      </p:sp>
      <p:sp>
        <p:nvSpPr>
          <p:cNvPr id="67622" name="Rectangle 12"/>
          <p:cNvSpPr>
            <a:spLocks noChangeArrowheads="1"/>
          </p:cNvSpPr>
          <p:nvPr/>
        </p:nvSpPr>
        <p:spPr bwMode="auto">
          <a:xfrm>
            <a:off x="0" y="0"/>
            <a:ext cx="9144000" cy="523220"/>
          </a:xfrm>
          <a:prstGeom prst="rect">
            <a:avLst/>
          </a:prstGeom>
          <a:noFill/>
          <a:ln w="9525">
            <a:noFill/>
            <a:miter lim="800000"/>
            <a:headEnd/>
            <a:tailEnd/>
          </a:ln>
        </p:spPr>
        <p:txBody>
          <a:bodyPr>
            <a:spAutoFit/>
          </a:bodyPr>
          <a:lstStyle/>
          <a:p>
            <a:r>
              <a:rPr lang="fr-FR" dirty="0">
                <a:solidFill>
                  <a:schemeClr val="bg2"/>
                </a:solidFill>
                <a:latin typeface="Franklin Gothic Book" pitchFamily="34" charset="0"/>
              </a:rPr>
              <a:t>Stratégie </a:t>
            </a:r>
            <a:r>
              <a:rPr lang="fr-FR" dirty="0" smtClean="0">
                <a:solidFill>
                  <a:schemeClr val="bg2"/>
                </a:solidFill>
                <a:latin typeface="Franklin Gothic Book" pitchFamily="34" charset="0"/>
              </a:rPr>
              <a:t> et ligne éditoriale (2)</a:t>
            </a:r>
            <a:endParaRPr lang="fr-FR" dirty="0">
              <a:latin typeface="Franklin Gothic Book" pitchFamily="34" charset="0"/>
            </a:endParaRPr>
          </a:p>
        </p:txBody>
      </p:sp>
      <p:sp>
        <p:nvSpPr>
          <p:cNvPr id="9" name="Rectangle 8"/>
          <p:cNvSpPr/>
          <p:nvPr/>
        </p:nvSpPr>
        <p:spPr>
          <a:xfrm>
            <a:off x="827584" y="692696"/>
            <a:ext cx="7560840" cy="1015663"/>
          </a:xfrm>
          <a:prstGeom prst="rect">
            <a:avLst/>
          </a:prstGeom>
        </p:spPr>
        <p:txBody>
          <a:bodyPr wrap="square">
            <a:spAutoFit/>
          </a:bodyPr>
          <a:lstStyle/>
          <a:p>
            <a:pPr algn="l"/>
            <a:r>
              <a:rPr lang="fr-FR" sz="2400" dirty="0">
                <a:latin typeface="+mj-lt"/>
              </a:rPr>
              <a:t>Stratégies et ligne éditoriale quelques points de  détail :</a:t>
            </a:r>
          </a:p>
          <a:p>
            <a:pPr algn="l"/>
            <a:endParaRPr lang="fr-FR" sz="2400" dirty="0">
              <a:latin typeface="+mj-lt"/>
            </a:endParaRPr>
          </a:p>
        </p:txBody>
      </p:sp>
      <p:sp>
        <p:nvSpPr>
          <p:cNvPr id="388097" name="Rectangle 1"/>
          <p:cNvSpPr>
            <a:spLocks noChangeArrowheads="1"/>
          </p:cNvSpPr>
          <p:nvPr/>
        </p:nvSpPr>
        <p:spPr bwMode="auto">
          <a:xfrm>
            <a:off x="467544" y="1751914"/>
            <a:ext cx="8208912" cy="37087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700" b="0" i="0" u="none" strike="noStrike" cap="none" normalizeH="0" baseline="0" dirty="0" smtClean="0">
              <a:ln>
                <a:noFill/>
              </a:ln>
              <a:solidFill>
                <a:schemeClr val="tx1"/>
              </a:solidFill>
              <a:effectLst/>
              <a:latin typeface="Arial" pitchFamily="34" charset="0"/>
              <a:cs typeface="Arial" pitchFamily="34" charset="0"/>
            </a:endParaRPr>
          </a:p>
          <a:p>
            <a:pPr lvl="0" algn="l" eaLnBrk="0" hangingPunct="0">
              <a:spcBef>
                <a:spcPct val="0"/>
              </a:spcBef>
            </a:pPr>
            <a:r>
              <a:rPr lang="fr-FR" sz="1600" b="0" dirty="0" smtClean="0">
                <a:latin typeface="+mj-lt"/>
              </a:rPr>
              <a:t>Fixer </a:t>
            </a:r>
            <a:r>
              <a:rPr lang="fr-FR" sz="1600" b="0" dirty="0">
                <a:latin typeface="+mj-lt"/>
              </a:rPr>
              <a:t>le planning </a:t>
            </a:r>
            <a:endParaRPr lang="fr-FR" sz="1600" b="0" dirty="0" smtClean="0">
              <a:latin typeface="+mj-lt"/>
            </a:endParaRPr>
          </a:p>
          <a:p>
            <a:pPr lvl="0" algn="l" eaLnBrk="0" hangingPunct="0">
              <a:spcBef>
                <a:spcPct val="0"/>
              </a:spcBef>
            </a:pPr>
            <a:r>
              <a:rPr lang="fr-FR" sz="1600" b="0" dirty="0" smtClean="0">
                <a:latin typeface="+mj-lt"/>
              </a:rPr>
              <a:t>Rythme </a:t>
            </a:r>
            <a:r>
              <a:rPr lang="fr-FR" sz="1600" b="0" dirty="0">
                <a:latin typeface="+mj-lt"/>
              </a:rPr>
              <a:t>de publication ? </a:t>
            </a:r>
          </a:p>
          <a:p>
            <a:pPr lvl="0" algn="l" eaLnBrk="0" hangingPunct="0">
              <a:spcBef>
                <a:spcPct val="0"/>
              </a:spcBef>
            </a:pPr>
            <a:r>
              <a:rPr lang="fr-FR" sz="1600" b="0" dirty="0">
                <a:latin typeface="+mj-lt"/>
              </a:rPr>
              <a:t>Responsabilités de </a:t>
            </a:r>
            <a:r>
              <a:rPr lang="fr-FR" sz="1600" b="0" dirty="0" smtClean="0">
                <a:latin typeface="+mj-lt"/>
              </a:rPr>
              <a:t>l’éditorial</a:t>
            </a:r>
            <a:endParaRPr lang="fr-FR" sz="1600" b="0" dirty="0">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lang="fr-FR" sz="1600" b="0" dirty="0">
                <a:latin typeface="+mj-lt"/>
              </a:rPr>
              <a:t>Qui rédige  ? Qui coordonne la réalisation des supports, Qui valide, qui autorise à  publier</a:t>
            </a:r>
          </a:p>
          <a:p>
            <a:pPr marL="0" marR="0" lvl="0" indent="0" algn="l" defTabSz="914400" rtl="0" eaLnBrk="0" fontAlgn="base" latinLnBrk="0" hangingPunct="0">
              <a:lnSpc>
                <a:spcPct val="100000"/>
              </a:lnSpc>
              <a:spcBef>
                <a:spcPct val="0"/>
              </a:spcBef>
              <a:spcAft>
                <a:spcPct val="0"/>
              </a:spcAft>
              <a:buClrTx/>
              <a:buSzTx/>
              <a:buFontTx/>
              <a:buNone/>
              <a:tabLst/>
            </a:pPr>
            <a:r>
              <a:rPr lang="fr-FR" sz="1600" b="0" dirty="0">
                <a:latin typeface="+mj-lt"/>
              </a:rPr>
              <a:t>  </a:t>
            </a:r>
          </a:p>
          <a:p>
            <a:pPr marL="0" marR="0" lvl="0" indent="0" algn="l" defTabSz="914400" rtl="0" eaLnBrk="0" fontAlgn="base" latinLnBrk="0" hangingPunct="0">
              <a:lnSpc>
                <a:spcPct val="100000"/>
              </a:lnSpc>
              <a:spcBef>
                <a:spcPct val="0"/>
              </a:spcBef>
              <a:spcAft>
                <a:spcPct val="0"/>
              </a:spcAft>
              <a:buClrTx/>
              <a:buSzTx/>
              <a:buFontTx/>
              <a:buNone/>
              <a:tabLst/>
            </a:pPr>
            <a:r>
              <a:rPr lang="fr-FR" sz="1600" b="0" dirty="0">
                <a:latin typeface="+mj-lt"/>
              </a:rPr>
              <a:t>Règles rédactionnelles :  concernant le format du texte (titres, chapeaux, intertitres, longueur des textes, des paragraphes, nombre de signes à ne pas dépasser…), le style de texte (argumentatif, informatif, factuel…), le type de vocabulaire à utiliser, les règles typographiques (choix de police de caractère, façon de décliner les sigles…), les règles en matière d’illustrations (cohérence des images, photos, schémas par rapport au contenu).</a:t>
            </a:r>
          </a:p>
          <a:p>
            <a:pPr marL="0" marR="0" lvl="0" indent="0" algn="l" defTabSz="914400" rtl="0" eaLnBrk="0" fontAlgn="base" latinLnBrk="0" hangingPunct="0">
              <a:lnSpc>
                <a:spcPct val="100000"/>
              </a:lnSpc>
              <a:spcBef>
                <a:spcPct val="0"/>
              </a:spcBef>
              <a:spcAft>
                <a:spcPct val="0"/>
              </a:spcAft>
              <a:buClrTx/>
              <a:buSzTx/>
              <a:buFontTx/>
              <a:buNone/>
              <a:tabLst/>
            </a:pPr>
            <a:endParaRPr lang="fr-FR" sz="1600" b="0" dirty="0">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lang="fr-FR" sz="1600" b="0" dirty="0">
                <a:latin typeface="+mj-lt"/>
              </a:rPr>
              <a:t>S’affranchir, ou s’écarter de sa ligne éditoriale ?</a:t>
            </a:r>
          </a:p>
          <a:p>
            <a:pPr marL="0" marR="0" lvl="0" indent="0" algn="l" defTabSz="914400" rtl="0" eaLnBrk="0" fontAlgn="base" latinLnBrk="0" hangingPunct="0">
              <a:lnSpc>
                <a:spcPct val="100000"/>
              </a:lnSpc>
              <a:spcBef>
                <a:spcPct val="0"/>
              </a:spcBef>
              <a:spcAft>
                <a:spcPct val="0"/>
              </a:spcAft>
              <a:buClrTx/>
              <a:buSzTx/>
              <a:buFontTx/>
              <a:buNone/>
              <a:tabLst/>
            </a:pPr>
            <a:r>
              <a:rPr lang="fr-FR" sz="1600" b="0" dirty="0">
                <a:latin typeface="+mj-lt"/>
              </a:rPr>
              <a:t>Question de la cohérence d’image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6362489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625" y="228601"/>
            <a:ext cx="8534400" cy="464096"/>
          </a:xfrm>
        </p:spPr>
        <p:txBody>
          <a:bodyPr/>
          <a:lstStyle/>
          <a:p>
            <a:r>
              <a:rPr lang="fr-FR" sz="3600" dirty="0" smtClean="0"/>
              <a:t>Charte éditoriale</a:t>
            </a:r>
            <a:endParaRPr lang="fr-FR" dirty="0"/>
          </a:p>
        </p:txBody>
      </p:sp>
      <p:sp>
        <p:nvSpPr>
          <p:cNvPr id="3" name="Espace réservé du contenu 2"/>
          <p:cNvSpPr>
            <a:spLocks noGrp="1"/>
          </p:cNvSpPr>
          <p:nvPr>
            <p:ph sz="quarter" idx="1"/>
          </p:nvPr>
        </p:nvSpPr>
        <p:spPr/>
        <p:txBody>
          <a:bodyPr/>
          <a:lstStyle/>
          <a:p>
            <a:r>
              <a:rPr lang="fr-FR" sz="2800" dirty="0" smtClean="0"/>
              <a:t>les règles </a:t>
            </a:r>
            <a:r>
              <a:rPr lang="fr-FR" sz="2800" smtClean="0"/>
              <a:t>d’écriture  : Du domaine de </a:t>
            </a:r>
            <a:r>
              <a:rPr lang="fr-FR" sz="2800" dirty="0" smtClean="0"/>
              <a:t>l’éthique</a:t>
            </a:r>
            <a:endParaRPr lang="fr-FR" dirty="0"/>
          </a:p>
        </p:txBody>
      </p:sp>
      <p:sp>
        <p:nvSpPr>
          <p:cNvPr id="4" name="Espace réservé du numéro de diapositive 3"/>
          <p:cNvSpPr>
            <a:spLocks noGrp="1"/>
          </p:cNvSpPr>
          <p:nvPr>
            <p:ph type="sldNum" sz="quarter" idx="12"/>
          </p:nvPr>
        </p:nvSpPr>
        <p:spPr>
          <a:xfrm>
            <a:off x="8172400" y="6416675"/>
            <a:ext cx="457200" cy="441325"/>
          </a:xfrm>
        </p:spPr>
        <p:txBody>
          <a:bodyPr/>
          <a:lstStyle/>
          <a:p>
            <a:pPr>
              <a:defRPr/>
            </a:pPr>
            <a:fld id="{BF75F506-0D46-4657-AE21-7D6A950C5764}" type="slidenum">
              <a:rPr lang="fr-FR" smtClean="0"/>
              <a:pPr>
                <a:defRPr/>
              </a:pPr>
              <a:t>58</a:t>
            </a:fld>
            <a:endParaRPr lang="fr-FR"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à coins arrondis 2"/>
          <p:cNvSpPr/>
          <p:nvPr/>
        </p:nvSpPr>
        <p:spPr>
          <a:xfrm>
            <a:off x="250825" y="2565400"/>
            <a:ext cx="8569325" cy="360045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a:p>
        </p:txBody>
      </p:sp>
      <p:sp>
        <p:nvSpPr>
          <p:cNvPr id="76803" name="Rectangle 4"/>
          <p:cNvSpPr>
            <a:spLocks noChangeArrowheads="1"/>
          </p:cNvSpPr>
          <p:nvPr/>
        </p:nvSpPr>
        <p:spPr bwMode="auto">
          <a:xfrm>
            <a:off x="539750" y="1341438"/>
            <a:ext cx="7596188" cy="4832350"/>
          </a:xfrm>
          <a:prstGeom prst="rect">
            <a:avLst/>
          </a:prstGeom>
          <a:noFill/>
          <a:ln w="9525">
            <a:noFill/>
            <a:miter lim="800000"/>
            <a:headEnd/>
            <a:tailEnd/>
          </a:ln>
        </p:spPr>
        <p:txBody>
          <a:bodyPr>
            <a:spAutoFit/>
          </a:bodyPr>
          <a:lstStyle/>
          <a:p>
            <a:pPr algn="l">
              <a:defRPr/>
            </a:pPr>
            <a:r>
              <a:rPr lang="fr-FR" sz="2000" dirty="0">
                <a:solidFill>
                  <a:schemeClr val="accent3"/>
                </a:solidFill>
                <a:latin typeface="Palatino"/>
                <a:cs typeface="Times New Roman" pitchFamily="18" charset="0"/>
              </a:rPr>
              <a:t>Service Communication / OBJECTIFS </a:t>
            </a:r>
            <a:br>
              <a:rPr lang="fr-FR" sz="2000" dirty="0">
                <a:solidFill>
                  <a:schemeClr val="accent3"/>
                </a:solidFill>
                <a:latin typeface="Palatino"/>
                <a:cs typeface="Times New Roman" pitchFamily="18" charset="0"/>
              </a:rPr>
            </a:br>
            <a:endParaRPr lang="fr-FR" sz="2000" dirty="0">
              <a:solidFill>
                <a:schemeClr val="accent3"/>
              </a:solidFill>
              <a:latin typeface="Times New Roman" pitchFamily="18" charset="0"/>
              <a:cs typeface="Times New Roman" pitchFamily="18" charset="0"/>
            </a:endParaRPr>
          </a:p>
          <a:p>
            <a:pPr algn="l">
              <a:defRPr/>
            </a:pPr>
            <a:r>
              <a:rPr lang="fr-FR" sz="2000" dirty="0">
                <a:solidFill>
                  <a:schemeClr val="accent3"/>
                </a:solidFill>
                <a:latin typeface="Palatino"/>
                <a:cs typeface="Times New Roman" pitchFamily="18" charset="0"/>
              </a:rPr>
              <a:t> COMMUNICATION ENVIRONNEMENT</a:t>
            </a:r>
            <a:r>
              <a:rPr lang="fr-FR" sz="2000" dirty="0">
                <a:solidFill>
                  <a:srgbClr val="FFCC00"/>
                </a:solidFill>
                <a:latin typeface="Palatino"/>
                <a:cs typeface="Times New Roman" pitchFamily="18" charset="0"/>
              </a:rPr>
              <a:t/>
            </a:r>
            <a:br>
              <a:rPr lang="fr-FR" sz="2000" dirty="0">
                <a:solidFill>
                  <a:srgbClr val="FFCC00"/>
                </a:solidFill>
                <a:latin typeface="Palatino"/>
                <a:cs typeface="Times New Roman" pitchFamily="18" charset="0"/>
              </a:rPr>
            </a:br>
            <a:endParaRPr lang="fr-FR" sz="2000" dirty="0">
              <a:solidFill>
                <a:srgbClr val="FFCC00"/>
              </a:solidFill>
              <a:latin typeface="Times New Roman" pitchFamily="18" charset="0"/>
              <a:cs typeface="Times New Roman" pitchFamily="18" charset="0"/>
            </a:endParaRPr>
          </a:p>
          <a:p>
            <a:pPr algn="l">
              <a:defRPr/>
            </a:pPr>
            <a:r>
              <a:rPr lang="fr-FR" sz="2000" dirty="0">
                <a:latin typeface="Wingdings" pitchFamily="2" charset="2"/>
                <a:cs typeface="Times New Roman" pitchFamily="18" charset="0"/>
              </a:rPr>
              <a:t>n</a:t>
            </a:r>
            <a:r>
              <a:rPr lang="fr-FR" sz="2000" dirty="0">
                <a:latin typeface="Times New Roman" pitchFamily="18" charset="0"/>
                <a:cs typeface="Times New Roman" pitchFamily="18" charset="0"/>
              </a:rPr>
              <a:t> </a:t>
            </a:r>
            <a:r>
              <a:rPr lang="fr-FR" sz="2000" dirty="0">
                <a:latin typeface="Palatino"/>
                <a:cs typeface="Times New Roman" pitchFamily="18" charset="0"/>
              </a:rPr>
              <a:t>Développer les relations presse sur ce thème  Année </a:t>
            </a:r>
            <a:br>
              <a:rPr lang="fr-FR" sz="2000" dirty="0">
                <a:latin typeface="Palatino"/>
                <a:cs typeface="Times New Roman" pitchFamily="18" charset="0"/>
              </a:rPr>
            </a:br>
            <a:r>
              <a:rPr lang="fr-FR" sz="2000" dirty="0">
                <a:latin typeface="Palatino"/>
                <a:cs typeface="Times New Roman" pitchFamily="18" charset="0"/>
              </a:rPr>
              <a:t>		</a:t>
            </a:r>
            <a:r>
              <a:rPr lang="fr-FR" sz="2000" u="sng" dirty="0">
                <a:latin typeface="Palatino"/>
                <a:cs typeface="Times New Roman" pitchFamily="18" charset="0"/>
              </a:rPr>
              <a:t> </a:t>
            </a:r>
            <a:endParaRPr lang="fr-FR" sz="2000" dirty="0">
              <a:latin typeface="Times New Roman" pitchFamily="18" charset="0"/>
              <a:cs typeface="Times New Roman" pitchFamily="18" charset="0"/>
            </a:endParaRPr>
          </a:p>
          <a:p>
            <a:pPr algn="l">
              <a:defRPr/>
            </a:pPr>
            <a:r>
              <a:rPr lang="fr-FR" sz="2000" dirty="0">
                <a:latin typeface="Wingdings" pitchFamily="2" charset="2"/>
                <a:cs typeface="Times New Roman" pitchFamily="18" charset="0"/>
              </a:rPr>
              <a:t>n</a:t>
            </a:r>
            <a:r>
              <a:rPr lang="fr-FR" sz="2000" dirty="0">
                <a:latin typeface="Times New Roman" pitchFamily="18" charset="0"/>
                <a:cs typeface="Times New Roman" pitchFamily="18" charset="0"/>
              </a:rPr>
              <a:t> </a:t>
            </a:r>
            <a:r>
              <a:rPr lang="fr-FR" sz="2000" dirty="0">
                <a:latin typeface="Palatino"/>
                <a:cs typeface="Times New Roman" pitchFamily="18" charset="0"/>
              </a:rPr>
              <a:t>Déployer la LETTRE AUX RIVERAINS Année  / 3/an - environ 10 000 ex/ n° </a:t>
            </a:r>
            <a:br>
              <a:rPr lang="fr-FR" sz="2000" dirty="0">
                <a:latin typeface="Palatino"/>
                <a:cs typeface="Times New Roman" pitchFamily="18" charset="0"/>
              </a:rPr>
            </a:br>
            <a:endParaRPr lang="fr-FR" sz="2000" dirty="0">
              <a:latin typeface="Times New Roman" pitchFamily="18" charset="0"/>
              <a:cs typeface="Times New Roman" pitchFamily="18" charset="0"/>
            </a:endParaRPr>
          </a:p>
          <a:p>
            <a:pPr algn="l">
              <a:defRPr/>
            </a:pPr>
            <a:r>
              <a:rPr lang="fr-FR" sz="2000" dirty="0">
                <a:latin typeface="Wingdings" pitchFamily="2" charset="2"/>
                <a:cs typeface="Times New Roman" pitchFamily="18" charset="0"/>
              </a:rPr>
              <a:t>n</a:t>
            </a:r>
            <a:r>
              <a:rPr lang="fr-FR" sz="2000" dirty="0">
                <a:latin typeface="Times New Roman" pitchFamily="18" charset="0"/>
                <a:cs typeface="Times New Roman" pitchFamily="18" charset="0"/>
              </a:rPr>
              <a:t> </a:t>
            </a:r>
            <a:r>
              <a:rPr lang="fr-FR" sz="2000" dirty="0">
                <a:latin typeface="Palatino"/>
                <a:cs typeface="Times New Roman" pitchFamily="18" charset="0"/>
              </a:rPr>
              <a:t> lancer le BILAN ANNUEL Mars </a:t>
            </a:r>
            <a:br>
              <a:rPr lang="fr-FR" sz="2000" dirty="0">
                <a:latin typeface="Palatino"/>
                <a:cs typeface="Times New Roman" pitchFamily="18" charset="0"/>
              </a:rPr>
            </a:br>
            <a:r>
              <a:rPr lang="fr-FR" sz="2000" dirty="0">
                <a:latin typeface="Palatino"/>
                <a:cs typeface="Times New Roman" pitchFamily="18" charset="0"/>
              </a:rPr>
              <a:t>				</a:t>
            </a:r>
            <a:endParaRPr lang="fr-FR" sz="2000" dirty="0">
              <a:latin typeface="Times New Roman" pitchFamily="18" charset="0"/>
              <a:cs typeface="Times New Roman" pitchFamily="18" charset="0"/>
            </a:endParaRPr>
          </a:p>
          <a:p>
            <a:pPr algn="l">
              <a:defRPr/>
            </a:pPr>
            <a:r>
              <a:rPr lang="fr-FR" sz="2000" dirty="0">
                <a:latin typeface="Wingdings" pitchFamily="2" charset="2"/>
                <a:cs typeface="Times New Roman" pitchFamily="18" charset="0"/>
              </a:rPr>
              <a:t>n</a:t>
            </a:r>
            <a:r>
              <a:rPr lang="fr-FR" sz="2000" dirty="0">
                <a:latin typeface="Times New Roman" pitchFamily="18" charset="0"/>
                <a:cs typeface="Times New Roman" pitchFamily="18" charset="0"/>
              </a:rPr>
              <a:t> </a:t>
            </a:r>
            <a:r>
              <a:rPr lang="fr-FR" sz="2000" dirty="0">
                <a:latin typeface="Palatino"/>
                <a:cs typeface="Times New Roman" pitchFamily="18" charset="0"/>
              </a:rPr>
              <a:t> Participer à la réussite de la table ronde environnement Avril 	</a:t>
            </a:r>
            <a:r>
              <a:rPr lang="fr-FR" sz="1800" dirty="0">
                <a:latin typeface="Palatino"/>
                <a:cs typeface="Times New Roman" pitchFamily="18" charset="0"/>
              </a:rPr>
              <a:t>	</a:t>
            </a:r>
          </a:p>
        </p:txBody>
      </p:sp>
      <p:sp>
        <p:nvSpPr>
          <p:cNvPr id="68612" name="Rectangle 3"/>
          <p:cNvSpPr>
            <a:spLocks noChangeArrowheads="1"/>
          </p:cNvSpPr>
          <p:nvPr/>
        </p:nvSpPr>
        <p:spPr bwMode="auto">
          <a:xfrm>
            <a:off x="0" y="0"/>
            <a:ext cx="9144000" cy="523875"/>
          </a:xfrm>
          <a:prstGeom prst="rect">
            <a:avLst/>
          </a:prstGeom>
          <a:noFill/>
          <a:ln w="9525">
            <a:noFill/>
            <a:miter lim="800000"/>
            <a:headEnd/>
            <a:tailEnd/>
          </a:ln>
        </p:spPr>
        <p:txBody>
          <a:bodyPr>
            <a:spAutoFit/>
          </a:bodyPr>
          <a:lstStyle/>
          <a:p>
            <a:r>
              <a:rPr lang="fr-FR">
                <a:solidFill>
                  <a:schemeClr val="bg2"/>
                </a:solidFill>
                <a:latin typeface="Franklin Gothic Book" pitchFamily="34" charset="0"/>
              </a:rPr>
              <a:t>Un exemple de plan de communication</a:t>
            </a:r>
            <a:endParaRPr lang="fr-FR">
              <a:latin typeface="Franklin Gothic Book" pitchFamily="34" charset="0"/>
            </a:endParaRPr>
          </a:p>
        </p:txBody>
      </p:sp>
      <p:sp>
        <p:nvSpPr>
          <p:cNvPr id="5" name="Espace réservé du numéro de diapositive 4"/>
          <p:cNvSpPr>
            <a:spLocks noGrp="1"/>
          </p:cNvSpPr>
          <p:nvPr>
            <p:ph type="sldNum" sz="quarter" idx="12"/>
          </p:nvPr>
        </p:nvSpPr>
        <p:spPr/>
        <p:txBody>
          <a:bodyPr/>
          <a:lstStyle/>
          <a:p>
            <a:pPr>
              <a:defRPr/>
            </a:pPr>
            <a:fld id="{BF75F506-0D46-4657-AE21-7D6A950C5764}" type="slidenum">
              <a:rPr lang="fr-FR" smtClean="0"/>
              <a:pPr>
                <a:defRPr/>
              </a:pPr>
              <a:t>59</a:t>
            </a:fld>
            <a:endParaRPr lang="fr-F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 name="Forme libre 33"/>
          <p:cNvSpPr/>
          <p:nvPr/>
        </p:nvSpPr>
        <p:spPr>
          <a:xfrm>
            <a:off x="4932363" y="1154113"/>
            <a:ext cx="3887787" cy="5267325"/>
          </a:xfrm>
          <a:custGeom>
            <a:avLst/>
            <a:gdLst>
              <a:gd name="connsiteX0" fmla="*/ 1086786 w 3822491"/>
              <a:gd name="connsiteY0" fmla="*/ 194872 h 5266544"/>
              <a:gd name="connsiteX1" fmla="*/ 247337 w 3822491"/>
              <a:gd name="connsiteY1" fmla="*/ 389744 h 5266544"/>
              <a:gd name="connsiteX2" fmla="*/ 37475 w 3822491"/>
              <a:gd name="connsiteY2" fmla="*/ 2068642 h 5266544"/>
              <a:gd name="connsiteX3" fmla="*/ 472189 w 3822491"/>
              <a:gd name="connsiteY3" fmla="*/ 4482059 h 5266544"/>
              <a:gd name="connsiteX4" fmla="*/ 1461540 w 3822491"/>
              <a:gd name="connsiteY4" fmla="*/ 4931764 h 5266544"/>
              <a:gd name="connsiteX5" fmla="*/ 3050498 w 3822491"/>
              <a:gd name="connsiteY5" fmla="*/ 4991724 h 5266544"/>
              <a:gd name="connsiteX6" fmla="*/ 3770025 w 3822491"/>
              <a:gd name="connsiteY6" fmla="*/ 3282846 h 5266544"/>
              <a:gd name="connsiteX7" fmla="*/ 2735704 w 3822491"/>
              <a:gd name="connsiteY7" fmla="*/ 1633927 h 5266544"/>
              <a:gd name="connsiteX8" fmla="*/ 1896255 w 3822491"/>
              <a:gd name="connsiteY8" fmla="*/ 239842 h 5266544"/>
              <a:gd name="connsiteX9" fmla="*/ 1086786 w 3822491"/>
              <a:gd name="connsiteY9" fmla="*/ 194872 h 5266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22491" h="5266544">
                <a:moveTo>
                  <a:pt x="1086786" y="194872"/>
                </a:moveTo>
                <a:cubicBezTo>
                  <a:pt x="811966" y="219856"/>
                  <a:pt x="422222" y="77449"/>
                  <a:pt x="247337" y="389744"/>
                </a:cubicBezTo>
                <a:cubicBezTo>
                  <a:pt x="72452" y="702039"/>
                  <a:pt x="0" y="1386590"/>
                  <a:pt x="37475" y="2068642"/>
                </a:cubicBezTo>
                <a:cubicBezTo>
                  <a:pt x="74950" y="2750694"/>
                  <a:pt x="234845" y="4004872"/>
                  <a:pt x="472189" y="4482059"/>
                </a:cubicBezTo>
                <a:cubicBezTo>
                  <a:pt x="709533" y="4959246"/>
                  <a:pt x="1031822" y="4846820"/>
                  <a:pt x="1461540" y="4931764"/>
                </a:cubicBezTo>
                <a:cubicBezTo>
                  <a:pt x="1891258" y="5016708"/>
                  <a:pt x="2665751" y="5266544"/>
                  <a:pt x="3050498" y="4991724"/>
                </a:cubicBezTo>
                <a:cubicBezTo>
                  <a:pt x="3435245" y="4716904"/>
                  <a:pt x="3822491" y="3842479"/>
                  <a:pt x="3770025" y="3282846"/>
                </a:cubicBezTo>
                <a:cubicBezTo>
                  <a:pt x="3717559" y="2723213"/>
                  <a:pt x="3047999" y="2141094"/>
                  <a:pt x="2735704" y="1633927"/>
                </a:cubicBezTo>
                <a:cubicBezTo>
                  <a:pt x="2423409" y="1126760"/>
                  <a:pt x="2163579" y="479684"/>
                  <a:pt x="1896255" y="239842"/>
                </a:cubicBezTo>
                <a:cubicBezTo>
                  <a:pt x="1628931" y="0"/>
                  <a:pt x="1361606" y="169888"/>
                  <a:pt x="1086786" y="194872"/>
                </a:cubicBezTo>
                <a:close/>
              </a:path>
            </a:pathLst>
          </a:custGeom>
        </p:spPr>
        <p:style>
          <a:lnRef idx="1">
            <a:schemeClr val="accent6"/>
          </a:lnRef>
          <a:fillRef idx="2">
            <a:schemeClr val="accent6"/>
          </a:fillRef>
          <a:effectRef idx="1">
            <a:schemeClr val="accent6"/>
          </a:effectRef>
          <a:fontRef idx="minor">
            <a:schemeClr val="dk1"/>
          </a:fontRef>
        </p:style>
        <p:txBody>
          <a:bodyPr anchor="ctr"/>
          <a:lstStyle/>
          <a:p>
            <a:pPr>
              <a:defRPr/>
            </a:pPr>
            <a:endParaRPr lang="fr-FR"/>
          </a:p>
        </p:txBody>
      </p:sp>
      <p:sp>
        <p:nvSpPr>
          <p:cNvPr id="32" name="Forme libre 31"/>
          <p:cNvSpPr/>
          <p:nvPr/>
        </p:nvSpPr>
        <p:spPr>
          <a:xfrm>
            <a:off x="250825" y="1052513"/>
            <a:ext cx="4144963" cy="5594350"/>
          </a:xfrm>
          <a:custGeom>
            <a:avLst/>
            <a:gdLst>
              <a:gd name="connsiteX0" fmla="*/ 3365292 w 3879954"/>
              <a:gd name="connsiteY0" fmla="*/ 449705 h 5448925"/>
              <a:gd name="connsiteX1" fmla="*/ 2226039 w 3879954"/>
              <a:gd name="connsiteY1" fmla="*/ 74951 h 5448925"/>
              <a:gd name="connsiteX2" fmla="*/ 487180 w 3879954"/>
              <a:gd name="connsiteY2" fmla="*/ 149902 h 5448925"/>
              <a:gd name="connsiteX3" fmla="*/ 112426 w 3879954"/>
              <a:gd name="connsiteY3" fmla="*/ 974361 h 5448925"/>
              <a:gd name="connsiteX4" fmla="*/ 22485 w 3879954"/>
              <a:gd name="connsiteY4" fmla="*/ 3432748 h 5448925"/>
              <a:gd name="connsiteX5" fmla="*/ 247337 w 3879954"/>
              <a:gd name="connsiteY5" fmla="*/ 4781863 h 5448925"/>
              <a:gd name="connsiteX6" fmla="*/ 607101 w 3879954"/>
              <a:gd name="connsiteY6" fmla="*/ 5171607 h 5448925"/>
              <a:gd name="connsiteX7" fmla="*/ 1821305 w 3879954"/>
              <a:gd name="connsiteY7" fmla="*/ 5396459 h 5448925"/>
              <a:gd name="connsiteX8" fmla="*/ 3200400 w 3879954"/>
              <a:gd name="connsiteY8" fmla="*/ 4856814 h 5448925"/>
              <a:gd name="connsiteX9" fmla="*/ 3680085 w 3879954"/>
              <a:gd name="connsiteY9" fmla="*/ 3447738 h 5448925"/>
              <a:gd name="connsiteX10" fmla="*/ 3829987 w 3879954"/>
              <a:gd name="connsiteY10" fmla="*/ 1514007 h 5448925"/>
              <a:gd name="connsiteX11" fmla="*/ 3365292 w 3879954"/>
              <a:gd name="connsiteY11" fmla="*/ 449705 h 544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9954" h="5448925">
                <a:moveTo>
                  <a:pt x="3365292" y="449705"/>
                </a:moveTo>
                <a:cubicBezTo>
                  <a:pt x="3097967" y="209862"/>
                  <a:pt x="2705724" y="124918"/>
                  <a:pt x="2226039" y="74951"/>
                </a:cubicBezTo>
                <a:cubicBezTo>
                  <a:pt x="1746354" y="24984"/>
                  <a:pt x="839449" y="0"/>
                  <a:pt x="487180" y="149902"/>
                </a:cubicBezTo>
                <a:cubicBezTo>
                  <a:pt x="134911" y="299804"/>
                  <a:pt x="189875" y="427220"/>
                  <a:pt x="112426" y="974361"/>
                </a:cubicBezTo>
                <a:cubicBezTo>
                  <a:pt x="34977" y="1521502"/>
                  <a:pt x="0" y="2798164"/>
                  <a:pt x="22485" y="3432748"/>
                </a:cubicBezTo>
                <a:cubicBezTo>
                  <a:pt x="44970" y="4067332"/>
                  <a:pt x="149901" y="4492053"/>
                  <a:pt x="247337" y="4781863"/>
                </a:cubicBezTo>
                <a:cubicBezTo>
                  <a:pt x="344773" y="5071673"/>
                  <a:pt x="344773" y="5069174"/>
                  <a:pt x="607101" y="5171607"/>
                </a:cubicBezTo>
                <a:cubicBezTo>
                  <a:pt x="869429" y="5274040"/>
                  <a:pt x="1389088" y="5448925"/>
                  <a:pt x="1821305" y="5396459"/>
                </a:cubicBezTo>
                <a:cubicBezTo>
                  <a:pt x="2253522" y="5343993"/>
                  <a:pt x="2890604" y="5181601"/>
                  <a:pt x="3200400" y="4856814"/>
                </a:cubicBezTo>
                <a:cubicBezTo>
                  <a:pt x="3510196" y="4532027"/>
                  <a:pt x="3575154" y="4004873"/>
                  <a:pt x="3680085" y="3447738"/>
                </a:cubicBezTo>
                <a:cubicBezTo>
                  <a:pt x="3785016" y="2890604"/>
                  <a:pt x="3879954" y="2011181"/>
                  <a:pt x="3829987" y="1514007"/>
                </a:cubicBezTo>
                <a:cubicBezTo>
                  <a:pt x="3780020" y="1016833"/>
                  <a:pt x="3632617" y="689548"/>
                  <a:pt x="3365292" y="449705"/>
                </a:cubicBezTo>
                <a:close/>
              </a:path>
            </a:pathLst>
          </a:custGeom>
        </p:spPr>
        <p:style>
          <a:lnRef idx="1">
            <a:schemeClr val="accent4"/>
          </a:lnRef>
          <a:fillRef idx="2">
            <a:schemeClr val="accent4"/>
          </a:fillRef>
          <a:effectRef idx="1">
            <a:schemeClr val="accent4"/>
          </a:effectRef>
          <a:fontRef idx="minor">
            <a:schemeClr val="dk1"/>
          </a:fontRef>
        </p:style>
        <p:txBody>
          <a:bodyPr anchor="ctr"/>
          <a:lstStyle/>
          <a:p>
            <a:pPr>
              <a:defRPr/>
            </a:pPr>
            <a:endParaRPr lang="fr-FR"/>
          </a:p>
        </p:txBody>
      </p:sp>
      <p:sp>
        <p:nvSpPr>
          <p:cNvPr id="21508" name="Rectangle 2"/>
          <p:cNvSpPr>
            <a:spLocks noGrp="1" noChangeArrowheads="1"/>
          </p:cNvSpPr>
          <p:nvPr>
            <p:ph type="ctrTitle"/>
          </p:nvPr>
        </p:nvSpPr>
        <p:spPr>
          <a:xfrm>
            <a:off x="0" y="0"/>
            <a:ext cx="9144000" cy="692150"/>
          </a:xfrm>
        </p:spPr>
        <p:txBody>
          <a:bodyPr/>
          <a:lstStyle/>
          <a:p>
            <a:pPr eaLnBrk="1" hangingPunct="1"/>
            <a:r>
              <a:rPr lang="fr-FR" sz="2800" smtClean="0">
                <a:solidFill>
                  <a:schemeClr val="bg1"/>
                </a:solidFill>
              </a:rPr>
              <a:t>Les relations presse dans la communication d’entreprise</a:t>
            </a:r>
            <a:endParaRPr lang="fr-FR" sz="2400" smtClean="0">
              <a:solidFill>
                <a:schemeClr val="bg1"/>
              </a:solidFill>
            </a:endParaRPr>
          </a:p>
        </p:txBody>
      </p:sp>
      <p:sp>
        <p:nvSpPr>
          <p:cNvPr id="9" name="Rectangle 17"/>
          <p:cNvSpPr txBox="1">
            <a:spLocks noChangeArrowheads="1"/>
          </p:cNvSpPr>
          <p:nvPr/>
        </p:nvSpPr>
        <p:spPr>
          <a:xfrm>
            <a:off x="611188" y="1484313"/>
            <a:ext cx="3673475" cy="4713287"/>
          </a:xfrm>
          <a:prstGeom prst="rect">
            <a:avLst/>
          </a:prstGeom>
        </p:spPr>
        <p:txBody>
          <a:bodyPr/>
          <a:lstStyle/>
          <a:p>
            <a:pPr algn="l" fontAlgn="auto">
              <a:lnSpc>
                <a:spcPct val="90000"/>
              </a:lnSpc>
              <a:spcBef>
                <a:spcPct val="20000"/>
              </a:spcBef>
              <a:spcAft>
                <a:spcPts val="0"/>
              </a:spcAft>
              <a:buClr>
                <a:schemeClr val="accent1"/>
              </a:buClr>
              <a:buSzPct val="85000"/>
              <a:buFont typeface="Wingdings 2"/>
              <a:buNone/>
              <a:defRPr/>
            </a:pPr>
            <a:r>
              <a:rPr lang="fr-FR" dirty="0">
                <a:solidFill>
                  <a:srgbClr val="C00000"/>
                </a:solidFill>
                <a:latin typeface="+mj-lt"/>
                <a:ea typeface="+mj-ea"/>
                <a:cs typeface="+mj-cs"/>
              </a:rPr>
              <a:t>Domaines</a:t>
            </a:r>
          </a:p>
          <a:p>
            <a:pPr algn="l" fontAlgn="auto">
              <a:lnSpc>
                <a:spcPct val="90000"/>
              </a:lnSpc>
              <a:spcBef>
                <a:spcPct val="20000"/>
              </a:spcBef>
              <a:spcAft>
                <a:spcPts val="0"/>
              </a:spcAft>
              <a:buClr>
                <a:schemeClr val="accent1"/>
              </a:buClr>
              <a:buSzPct val="85000"/>
              <a:buFont typeface="Wingdings 2"/>
              <a:buNone/>
              <a:defRPr/>
            </a:pPr>
            <a:r>
              <a:rPr lang="fr-FR" sz="1800" dirty="0">
                <a:latin typeface="+mj-lt"/>
                <a:ea typeface="+mj-ea"/>
                <a:cs typeface="+mj-cs"/>
              </a:rPr>
              <a:t>Communication organisationnelle</a:t>
            </a:r>
          </a:p>
          <a:p>
            <a:pPr algn="l" fontAlgn="auto">
              <a:lnSpc>
                <a:spcPct val="90000"/>
              </a:lnSpc>
              <a:spcBef>
                <a:spcPct val="20000"/>
              </a:spcBef>
              <a:spcAft>
                <a:spcPts val="0"/>
              </a:spcAft>
              <a:buClr>
                <a:schemeClr val="accent1"/>
              </a:buClr>
              <a:buSzPct val="85000"/>
              <a:buFont typeface="Wingdings 2"/>
              <a:buNone/>
              <a:defRPr/>
            </a:pPr>
            <a:endParaRPr lang="fr-FR" sz="1800" dirty="0">
              <a:latin typeface="+mj-lt"/>
              <a:ea typeface="+mj-ea"/>
              <a:cs typeface="+mj-cs"/>
            </a:endParaRPr>
          </a:p>
          <a:p>
            <a:pPr algn="l" fontAlgn="auto">
              <a:lnSpc>
                <a:spcPct val="90000"/>
              </a:lnSpc>
              <a:spcBef>
                <a:spcPct val="20000"/>
              </a:spcBef>
              <a:spcAft>
                <a:spcPts val="0"/>
              </a:spcAft>
              <a:buClr>
                <a:schemeClr val="accent1"/>
              </a:buClr>
              <a:buSzPct val="85000"/>
              <a:buFont typeface="Wingdings 2"/>
              <a:buNone/>
              <a:defRPr/>
            </a:pPr>
            <a:r>
              <a:rPr lang="fr-FR" sz="1800" dirty="0">
                <a:latin typeface="+mj-lt"/>
                <a:ea typeface="+mj-ea"/>
                <a:cs typeface="+mj-cs"/>
              </a:rPr>
              <a:t>Communication institutionnelle</a:t>
            </a:r>
          </a:p>
          <a:p>
            <a:pPr algn="l" fontAlgn="auto">
              <a:lnSpc>
                <a:spcPct val="90000"/>
              </a:lnSpc>
              <a:spcBef>
                <a:spcPct val="20000"/>
              </a:spcBef>
              <a:spcAft>
                <a:spcPts val="0"/>
              </a:spcAft>
              <a:buClr>
                <a:schemeClr val="accent1"/>
              </a:buClr>
              <a:buSzPct val="85000"/>
              <a:buFont typeface="Wingdings 2"/>
              <a:buNone/>
              <a:defRPr/>
            </a:pPr>
            <a:r>
              <a:rPr lang="fr-FR" sz="1800" dirty="0">
                <a:latin typeface="+mj-lt"/>
                <a:ea typeface="+mj-ea"/>
                <a:cs typeface="+mj-cs"/>
              </a:rPr>
              <a:t/>
            </a:r>
            <a:br>
              <a:rPr lang="fr-FR" sz="1800" dirty="0">
                <a:latin typeface="+mj-lt"/>
                <a:ea typeface="+mj-ea"/>
                <a:cs typeface="+mj-cs"/>
              </a:rPr>
            </a:br>
            <a:r>
              <a:rPr lang="fr-FR" sz="1800" dirty="0">
                <a:latin typeface="+mj-lt"/>
                <a:ea typeface="+mj-ea"/>
                <a:cs typeface="+mj-cs"/>
              </a:rPr>
              <a:t>Communication financière</a:t>
            </a:r>
          </a:p>
          <a:p>
            <a:pPr algn="l" fontAlgn="auto">
              <a:lnSpc>
                <a:spcPct val="90000"/>
              </a:lnSpc>
              <a:spcBef>
                <a:spcPct val="20000"/>
              </a:spcBef>
              <a:spcAft>
                <a:spcPts val="0"/>
              </a:spcAft>
              <a:buClr>
                <a:schemeClr val="accent1"/>
              </a:buClr>
              <a:buSzPct val="85000"/>
              <a:buFont typeface="Wingdings 2"/>
              <a:buNone/>
              <a:defRPr/>
            </a:pPr>
            <a:endParaRPr lang="fr-FR" sz="1800" dirty="0">
              <a:latin typeface="+mj-lt"/>
              <a:ea typeface="+mj-ea"/>
              <a:cs typeface="+mj-cs"/>
            </a:endParaRPr>
          </a:p>
          <a:p>
            <a:pPr algn="l" fontAlgn="auto">
              <a:lnSpc>
                <a:spcPct val="90000"/>
              </a:lnSpc>
              <a:spcBef>
                <a:spcPct val="20000"/>
              </a:spcBef>
              <a:spcAft>
                <a:spcPts val="0"/>
              </a:spcAft>
              <a:buClr>
                <a:schemeClr val="accent1"/>
              </a:buClr>
              <a:buSzPct val="85000"/>
              <a:buFont typeface="Wingdings 2"/>
              <a:buNone/>
              <a:defRPr/>
            </a:pPr>
            <a:r>
              <a:rPr lang="fr-FR" sz="1800" dirty="0">
                <a:latin typeface="+mj-lt"/>
                <a:ea typeface="+mj-ea"/>
                <a:cs typeface="+mj-cs"/>
              </a:rPr>
              <a:t>Communication sociétale</a:t>
            </a:r>
          </a:p>
          <a:p>
            <a:pPr algn="l" fontAlgn="auto">
              <a:lnSpc>
                <a:spcPct val="90000"/>
              </a:lnSpc>
              <a:spcBef>
                <a:spcPct val="20000"/>
              </a:spcBef>
              <a:spcAft>
                <a:spcPts val="0"/>
              </a:spcAft>
              <a:buClr>
                <a:schemeClr val="accent1"/>
              </a:buClr>
              <a:buSzPct val="85000"/>
              <a:buFont typeface="Wingdings 2"/>
              <a:buNone/>
              <a:defRPr/>
            </a:pPr>
            <a:endParaRPr lang="fr-FR" sz="1800" dirty="0">
              <a:latin typeface="+mj-lt"/>
              <a:ea typeface="+mj-ea"/>
              <a:cs typeface="+mj-cs"/>
            </a:endParaRPr>
          </a:p>
          <a:p>
            <a:pPr algn="l" fontAlgn="auto">
              <a:lnSpc>
                <a:spcPct val="90000"/>
              </a:lnSpc>
              <a:spcBef>
                <a:spcPct val="20000"/>
              </a:spcBef>
              <a:spcAft>
                <a:spcPts val="0"/>
              </a:spcAft>
              <a:buClr>
                <a:schemeClr val="accent1"/>
              </a:buClr>
              <a:buSzPct val="85000"/>
              <a:buFont typeface="Wingdings 2"/>
              <a:buNone/>
              <a:defRPr/>
            </a:pPr>
            <a:r>
              <a:rPr lang="fr-FR" sz="1800" dirty="0">
                <a:latin typeface="+mj-lt"/>
                <a:ea typeface="+mj-ea"/>
                <a:cs typeface="+mj-cs"/>
              </a:rPr>
              <a:t>Communication  </a:t>
            </a:r>
            <a:r>
              <a:rPr lang="fr-FR" sz="1800" dirty="0" err="1">
                <a:latin typeface="+mj-lt"/>
                <a:ea typeface="+mj-ea"/>
                <a:cs typeface="+mj-cs"/>
              </a:rPr>
              <a:t>corporate</a:t>
            </a:r>
            <a:r>
              <a:rPr lang="fr-FR" sz="1800" dirty="0">
                <a:latin typeface="+mj-lt"/>
                <a:ea typeface="+mj-ea"/>
                <a:cs typeface="+mj-cs"/>
              </a:rPr>
              <a:t> </a:t>
            </a:r>
          </a:p>
          <a:p>
            <a:pPr algn="l" fontAlgn="auto">
              <a:lnSpc>
                <a:spcPct val="90000"/>
              </a:lnSpc>
              <a:spcBef>
                <a:spcPct val="20000"/>
              </a:spcBef>
              <a:spcAft>
                <a:spcPts val="0"/>
              </a:spcAft>
              <a:buClr>
                <a:schemeClr val="accent1"/>
              </a:buClr>
              <a:buSzPct val="85000"/>
              <a:buFont typeface="Wingdings 2"/>
              <a:buNone/>
              <a:defRPr/>
            </a:pPr>
            <a:r>
              <a:rPr lang="fr-FR" sz="1800" dirty="0">
                <a:latin typeface="+mj-lt"/>
                <a:ea typeface="+mj-ea"/>
                <a:cs typeface="+mj-cs"/>
              </a:rPr>
              <a:t/>
            </a:r>
            <a:br>
              <a:rPr lang="fr-FR" sz="1800" dirty="0">
                <a:latin typeface="+mj-lt"/>
                <a:ea typeface="+mj-ea"/>
                <a:cs typeface="+mj-cs"/>
              </a:rPr>
            </a:br>
            <a:r>
              <a:rPr lang="fr-FR" sz="1800" dirty="0">
                <a:latin typeface="+mj-lt"/>
                <a:ea typeface="+mj-ea"/>
                <a:cs typeface="+mj-cs"/>
              </a:rPr>
              <a:t>Communication de marque</a:t>
            </a:r>
          </a:p>
          <a:p>
            <a:pPr algn="l" fontAlgn="auto">
              <a:lnSpc>
                <a:spcPct val="90000"/>
              </a:lnSpc>
              <a:spcBef>
                <a:spcPct val="20000"/>
              </a:spcBef>
              <a:spcAft>
                <a:spcPts val="0"/>
              </a:spcAft>
              <a:buClr>
                <a:schemeClr val="accent1"/>
              </a:buClr>
              <a:buSzPct val="85000"/>
              <a:buFont typeface="Wingdings 2"/>
              <a:buNone/>
              <a:defRPr/>
            </a:pPr>
            <a:r>
              <a:rPr lang="fr-FR" sz="1800" dirty="0">
                <a:latin typeface="+mj-lt"/>
                <a:ea typeface="+mj-ea"/>
                <a:cs typeface="+mj-cs"/>
              </a:rPr>
              <a:t/>
            </a:r>
            <a:br>
              <a:rPr lang="fr-FR" sz="1800" dirty="0">
                <a:latin typeface="+mj-lt"/>
                <a:ea typeface="+mj-ea"/>
                <a:cs typeface="+mj-cs"/>
              </a:rPr>
            </a:br>
            <a:r>
              <a:rPr lang="fr-FR" sz="1800" dirty="0">
                <a:latin typeface="+mj-lt"/>
                <a:ea typeface="+mj-ea"/>
                <a:cs typeface="+mj-cs"/>
              </a:rPr>
              <a:t>Communication produits</a:t>
            </a:r>
          </a:p>
          <a:p>
            <a:pPr algn="l" fontAlgn="auto">
              <a:lnSpc>
                <a:spcPct val="90000"/>
              </a:lnSpc>
              <a:spcBef>
                <a:spcPct val="20000"/>
              </a:spcBef>
              <a:spcAft>
                <a:spcPts val="0"/>
              </a:spcAft>
              <a:buClr>
                <a:schemeClr val="accent1"/>
              </a:buClr>
              <a:buSzPct val="85000"/>
              <a:buFont typeface="Wingdings 2"/>
              <a:buNone/>
              <a:defRPr/>
            </a:pPr>
            <a:r>
              <a:rPr lang="fr-FR" sz="1800" dirty="0">
                <a:latin typeface="+mj-lt"/>
                <a:ea typeface="+mj-ea"/>
                <a:cs typeface="+mj-cs"/>
              </a:rPr>
              <a:t/>
            </a:r>
            <a:br>
              <a:rPr lang="fr-FR" sz="1800" dirty="0">
                <a:latin typeface="+mj-lt"/>
                <a:ea typeface="+mj-ea"/>
                <a:cs typeface="+mj-cs"/>
              </a:rPr>
            </a:br>
            <a:r>
              <a:rPr lang="fr-FR" sz="1800" dirty="0">
                <a:latin typeface="+mj-lt"/>
                <a:ea typeface="+mj-ea"/>
                <a:cs typeface="+mj-cs"/>
              </a:rPr>
              <a:t>Communication interne</a:t>
            </a:r>
          </a:p>
          <a:p>
            <a:pPr algn="l" fontAlgn="auto">
              <a:lnSpc>
                <a:spcPct val="90000"/>
              </a:lnSpc>
              <a:spcBef>
                <a:spcPct val="20000"/>
              </a:spcBef>
              <a:spcAft>
                <a:spcPts val="0"/>
              </a:spcAft>
              <a:buClr>
                <a:schemeClr val="accent1"/>
              </a:buClr>
              <a:buSzPct val="85000"/>
              <a:buFont typeface="Wingdings 2"/>
              <a:buNone/>
              <a:defRPr/>
            </a:pPr>
            <a:endParaRPr lang="fr-FR" sz="1600" dirty="0">
              <a:latin typeface="+mj-lt"/>
              <a:ea typeface="+mj-ea"/>
              <a:cs typeface="+mj-cs"/>
            </a:endParaRPr>
          </a:p>
        </p:txBody>
      </p:sp>
      <p:sp>
        <p:nvSpPr>
          <p:cNvPr id="21511" name="ZoneTexte 30"/>
          <p:cNvSpPr txBox="1">
            <a:spLocks noChangeArrowheads="1"/>
          </p:cNvSpPr>
          <p:nvPr/>
        </p:nvSpPr>
        <p:spPr bwMode="auto">
          <a:xfrm>
            <a:off x="5435600" y="1412875"/>
            <a:ext cx="3024188" cy="4586288"/>
          </a:xfrm>
          <a:prstGeom prst="rect">
            <a:avLst/>
          </a:prstGeom>
          <a:noFill/>
          <a:ln w="9525">
            <a:noFill/>
            <a:miter lim="800000"/>
            <a:headEnd/>
            <a:tailEnd/>
          </a:ln>
        </p:spPr>
        <p:txBody>
          <a:bodyPr>
            <a:spAutoFit/>
          </a:bodyPr>
          <a:lstStyle/>
          <a:p>
            <a:pPr algn="l"/>
            <a:r>
              <a:rPr lang="fr-FR" sz="4000">
                <a:solidFill>
                  <a:srgbClr val="C00000"/>
                </a:solidFill>
              </a:rPr>
              <a:t>Techniques</a:t>
            </a:r>
          </a:p>
          <a:p>
            <a:pPr algn="l"/>
            <a:r>
              <a:rPr lang="fr-FR" b="0"/>
              <a:t>Publicité</a:t>
            </a:r>
          </a:p>
          <a:p>
            <a:pPr algn="l"/>
            <a:r>
              <a:rPr lang="fr-FR" b="0"/>
              <a:t>Evénementiel</a:t>
            </a:r>
          </a:p>
          <a:p>
            <a:pPr algn="l"/>
            <a:r>
              <a:rPr lang="fr-FR" b="0"/>
              <a:t>Réseaux sociaux</a:t>
            </a:r>
          </a:p>
          <a:p>
            <a:pPr algn="l"/>
            <a:r>
              <a:rPr lang="fr-FR">
                <a:solidFill>
                  <a:srgbClr val="C00000"/>
                </a:solidFill>
              </a:rPr>
              <a:t>Relations presse</a:t>
            </a:r>
          </a:p>
          <a:p>
            <a:pPr algn="l"/>
            <a:r>
              <a:rPr lang="fr-FR" b="0"/>
              <a:t>Partenariat</a:t>
            </a:r>
          </a:p>
          <a:p>
            <a:pPr algn="l"/>
            <a:r>
              <a:rPr lang="fr-FR" b="0"/>
              <a:t>Communication directe</a:t>
            </a:r>
          </a:p>
        </p:txBody>
      </p:sp>
      <p:sp>
        <p:nvSpPr>
          <p:cNvPr id="35" name="Flèche courbée vers le haut 34"/>
          <p:cNvSpPr/>
          <p:nvPr/>
        </p:nvSpPr>
        <p:spPr>
          <a:xfrm flipH="1">
            <a:off x="3059113" y="5805488"/>
            <a:ext cx="3673475" cy="4318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a:solidFill>
                <a:schemeClr val="tx1"/>
              </a:solidFill>
            </a:endParaRPr>
          </a:p>
        </p:txBody>
      </p:sp>
      <p:sp>
        <p:nvSpPr>
          <p:cNvPr id="36" name="Flèche courbée vers le bas 35"/>
          <p:cNvSpPr/>
          <p:nvPr/>
        </p:nvSpPr>
        <p:spPr>
          <a:xfrm>
            <a:off x="3059113" y="1412875"/>
            <a:ext cx="2665412" cy="6477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a:solidFill>
                <a:schemeClr val="tx1"/>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à coins arrondis 2"/>
          <p:cNvSpPr/>
          <p:nvPr/>
        </p:nvSpPr>
        <p:spPr>
          <a:xfrm>
            <a:off x="611188" y="1341438"/>
            <a:ext cx="8208962" cy="525621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a:p>
        </p:txBody>
      </p:sp>
      <p:sp>
        <p:nvSpPr>
          <p:cNvPr id="69635" name="Rectangle 2"/>
          <p:cNvSpPr>
            <a:spLocks noChangeArrowheads="1"/>
          </p:cNvSpPr>
          <p:nvPr/>
        </p:nvSpPr>
        <p:spPr bwMode="auto">
          <a:xfrm>
            <a:off x="827088" y="1052513"/>
            <a:ext cx="7489825" cy="5294312"/>
          </a:xfrm>
          <a:prstGeom prst="rect">
            <a:avLst/>
          </a:prstGeom>
          <a:noFill/>
          <a:ln w="9525">
            <a:noFill/>
            <a:miter lim="800000"/>
            <a:headEnd/>
            <a:tailEnd/>
          </a:ln>
        </p:spPr>
        <p:txBody>
          <a:bodyPr>
            <a:spAutoFit/>
          </a:bodyPr>
          <a:lstStyle/>
          <a:p>
            <a:pPr algn="l"/>
            <a:r>
              <a:rPr lang="fr-FR" sz="1800">
                <a:latin typeface="Palatino"/>
                <a:cs typeface="Times New Roman" pitchFamily="18" charset="0"/>
              </a:rPr>
              <a:t>		</a:t>
            </a:r>
          </a:p>
          <a:p>
            <a:pPr algn="l"/>
            <a:r>
              <a:rPr lang="fr-FR" sz="2000">
                <a:latin typeface="Wingdings" pitchFamily="2" charset="2"/>
                <a:cs typeface="Times New Roman" pitchFamily="18" charset="0"/>
              </a:rPr>
              <a:t>n</a:t>
            </a:r>
            <a:r>
              <a:rPr lang="fr-FR" sz="2000">
                <a:latin typeface="Times New Roman" pitchFamily="18" charset="0"/>
                <a:cs typeface="Times New Roman" pitchFamily="18" charset="0"/>
              </a:rPr>
              <a:t>  </a:t>
            </a:r>
            <a:r>
              <a:rPr lang="fr-FR" sz="2000">
                <a:latin typeface="Palatino"/>
                <a:cs typeface="Times New Roman" pitchFamily="18" charset="0"/>
              </a:rPr>
              <a:t>Améliorer la diffusion de l’information sur la plate-forme au travers des supports Année  Editions : 4 Passerelle et 10 Aéroport info </a:t>
            </a:r>
            <a:endParaRPr lang="fr-FR" sz="2000">
              <a:latin typeface="Times New Roman" pitchFamily="18" charset="0"/>
              <a:cs typeface="Times New Roman" pitchFamily="18" charset="0"/>
            </a:endParaRPr>
          </a:p>
          <a:p>
            <a:pPr algn="l"/>
            <a:r>
              <a:rPr lang="fr-FR" sz="2000">
                <a:latin typeface="Wingdings" pitchFamily="2" charset="2"/>
                <a:cs typeface="Times New Roman" pitchFamily="18" charset="0"/>
              </a:rPr>
              <a:t>n</a:t>
            </a:r>
            <a:r>
              <a:rPr lang="fr-FR" sz="2000">
                <a:latin typeface="Times New Roman" pitchFamily="18" charset="0"/>
                <a:cs typeface="Times New Roman" pitchFamily="18" charset="0"/>
              </a:rPr>
              <a:t>  </a:t>
            </a:r>
            <a:r>
              <a:rPr lang="fr-FR" sz="2000">
                <a:latin typeface="Palatino"/>
                <a:cs typeface="Times New Roman" pitchFamily="18" charset="0"/>
              </a:rPr>
              <a:t>Réunions : </a:t>
            </a:r>
            <a:r>
              <a:rPr lang="fr-FR" sz="2000">
                <a:latin typeface="Times New Roman" pitchFamily="18" charset="0"/>
                <a:cs typeface="Times New Roman" pitchFamily="18" charset="0"/>
              </a:rPr>
              <a:t> </a:t>
            </a:r>
            <a:r>
              <a:rPr lang="fr-FR" sz="2000">
                <a:latin typeface="Palatino"/>
                <a:cs typeface="Times New Roman" pitchFamily="18" charset="0"/>
              </a:rPr>
              <a:t>organiser 2 à 3 grandes sessions d’information pour le personnel autour de thématiques fortes (ex. travaux, sécurité/sûreté,…)</a:t>
            </a:r>
          </a:p>
          <a:p>
            <a:pPr algn="l"/>
            <a:r>
              <a:rPr lang="fr-FR" sz="2000">
                <a:latin typeface="Palatino"/>
                <a:cs typeface="Times New Roman" pitchFamily="18" charset="0"/>
              </a:rPr>
              <a:t>	 - objectif : 1000 participants</a:t>
            </a:r>
            <a:endParaRPr lang="fr-FR" sz="2000">
              <a:latin typeface="Times New Roman" pitchFamily="18" charset="0"/>
              <a:cs typeface="Times New Roman" pitchFamily="18" charset="0"/>
            </a:endParaRPr>
          </a:p>
          <a:p>
            <a:pPr algn="l"/>
            <a:r>
              <a:rPr lang="fr-FR" sz="2000">
                <a:latin typeface="Wingdings" pitchFamily="2" charset="2"/>
                <a:cs typeface="Times New Roman" pitchFamily="18" charset="0"/>
              </a:rPr>
              <a:t>n</a:t>
            </a:r>
            <a:r>
              <a:rPr lang="fr-FR" sz="2000">
                <a:latin typeface="Times New Roman" pitchFamily="18" charset="0"/>
                <a:cs typeface="Times New Roman" pitchFamily="18" charset="0"/>
              </a:rPr>
              <a:t>   </a:t>
            </a:r>
            <a:r>
              <a:rPr lang="fr-FR" sz="2000">
                <a:latin typeface="Palatino"/>
                <a:cs typeface="Times New Roman" pitchFamily="18" charset="0"/>
              </a:rPr>
              <a:t>participer aux réunions intra-entreprises des sociétés installées à l’aéroport.</a:t>
            </a:r>
            <a:endParaRPr lang="fr-FR" sz="2000">
              <a:latin typeface="Times New Roman" pitchFamily="18" charset="0"/>
              <a:cs typeface="Times New Roman" pitchFamily="18" charset="0"/>
            </a:endParaRPr>
          </a:p>
          <a:p>
            <a:pPr algn="l"/>
            <a:r>
              <a:rPr lang="fr-FR" sz="2000">
                <a:latin typeface="Wingdings" pitchFamily="2" charset="2"/>
                <a:cs typeface="Times New Roman" pitchFamily="18" charset="0"/>
              </a:rPr>
              <a:t>n</a:t>
            </a:r>
            <a:r>
              <a:rPr lang="fr-FR" sz="2000">
                <a:latin typeface="Times New Roman" pitchFamily="18" charset="0"/>
                <a:cs typeface="Times New Roman" pitchFamily="18" charset="0"/>
              </a:rPr>
              <a:t>   </a:t>
            </a:r>
            <a:r>
              <a:rPr lang="fr-FR" sz="2000">
                <a:latin typeface="Palatino"/>
                <a:cs typeface="Times New Roman" pitchFamily="18" charset="0"/>
              </a:rPr>
              <a:t>Faire participer le personnel plate-forme aux grands événements aéroportuaires</a:t>
            </a:r>
            <a:endParaRPr lang="fr-FR" sz="2000">
              <a:latin typeface="Times New Roman" pitchFamily="18" charset="0"/>
              <a:cs typeface="Times New Roman" pitchFamily="18" charset="0"/>
            </a:endParaRPr>
          </a:p>
          <a:p>
            <a:pPr algn="l"/>
            <a:r>
              <a:rPr lang="fr-FR" sz="2000">
                <a:latin typeface="Palatino"/>
                <a:cs typeface="Times New Roman" pitchFamily="18" charset="0"/>
              </a:rPr>
              <a:t> </a:t>
            </a:r>
            <a:r>
              <a:rPr lang="fr-FR" sz="2000">
                <a:latin typeface="Wingdings" pitchFamily="2" charset="2"/>
                <a:cs typeface="Times New Roman" pitchFamily="18" charset="0"/>
              </a:rPr>
              <a:t>n</a:t>
            </a:r>
            <a:r>
              <a:rPr lang="fr-FR" sz="2000">
                <a:latin typeface="Times New Roman" pitchFamily="18" charset="0"/>
                <a:cs typeface="Times New Roman" pitchFamily="18" charset="0"/>
              </a:rPr>
              <a:t>   </a:t>
            </a:r>
            <a:r>
              <a:rPr lang="fr-FR" sz="2000">
                <a:latin typeface="Palatino"/>
                <a:cs typeface="Times New Roman" pitchFamily="18" charset="0"/>
              </a:rPr>
              <a:t>Déployer la communication interne autour de la qualité : certification et EFQM 	Année</a:t>
            </a:r>
            <a:endParaRPr lang="fr-FR" sz="2000">
              <a:latin typeface="Times New Roman" pitchFamily="18" charset="0"/>
              <a:cs typeface="Times New Roman" pitchFamily="18" charset="0"/>
            </a:endParaRPr>
          </a:p>
        </p:txBody>
      </p:sp>
      <p:sp>
        <p:nvSpPr>
          <p:cNvPr id="77828" name="Rectangle 3"/>
          <p:cNvSpPr>
            <a:spLocks noChangeArrowheads="1"/>
          </p:cNvSpPr>
          <p:nvPr/>
        </p:nvSpPr>
        <p:spPr bwMode="auto">
          <a:xfrm>
            <a:off x="611188" y="765175"/>
            <a:ext cx="7991475" cy="461963"/>
          </a:xfrm>
          <a:prstGeom prst="rect">
            <a:avLst/>
          </a:prstGeom>
          <a:noFill/>
          <a:ln w="9525">
            <a:noFill/>
            <a:miter lim="800000"/>
            <a:headEnd/>
            <a:tailEnd/>
          </a:ln>
        </p:spPr>
        <p:txBody>
          <a:bodyPr>
            <a:spAutoFit/>
          </a:bodyPr>
          <a:lstStyle/>
          <a:p>
            <a:pPr algn="l">
              <a:defRPr/>
            </a:pPr>
            <a:r>
              <a:rPr lang="fr-FR" sz="2400" dirty="0">
                <a:solidFill>
                  <a:schemeClr val="accent3"/>
                </a:solidFill>
                <a:latin typeface="Palatino"/>
                <a:cs typeface="Times New Roman" pitchFamily="18" charset="0"/>
              </a:rPr>
              <a:t>COMMUNICATION INTERNE / (HORS COM.TRAVAUX</a:t>
            </a:r>
            <a:endParaRPr lang="fr-FR" sz="2400" dirty="0">
              <a:solidFill>
                <a:schemeClr val="accent3"/>
              </a:solidFill>
              <a:latin typeface="Times New Roman" pitchFamily="18" charset="0"/>
              <a:cs typeface="Times New Roman" pitchFamily="18" charset="0"/>
            </a:endParaRPr>
          </a:p>
        </p:txBody>
      </p:sp>
      <p:sp>
        <p:nvSpPr>
          <p:cNvPr id="69637" name="Rectangle 4"/>
          <p:cNvSpPr>
            <a:spLocks noChangeArrowheads="1"/>
          </p:cNvSpPr>
          <p:nvPr/>
        </p:nvSpPr>
        <p:spPr bwMode="auto">
          <a:xfrm>
            <a:off x="0" y="0"/>
            <a:ext cx="9144000" cy="523875"/>
          </a:xfrm>
          <a:prstGeom prst="rect">
            <a:avLst/>
          </a:prstGeom>
          <a:noFill/>
          <a:ln w="9525">
            <a:noFill/>
            <a:miter lim="800000"/>
            <a:headEnd/>
            <a:tailEnd/>
          </a:ln>
        </p:spPr>
        <p:txBody>
          <a:bodyPr>
            <a:spAutoFit/>
          </a:bodyPr>
          <a:lstStyle/>
          <a:p>
            <a:r>
              <a:rPr lang="fr-FR">
                <a:solidFill>
                  <a:schemeClr val="bg2"/>
                </a:solidFill>
                <a:latin typeface="Franklin Gothic Book" pitchFamily="34" charset="0"/>
              </a:rPr>
              <a:t>Un exemple de plan de communication</a:t>
            </a:r>
            <a:endParaRPr lang="fr-FR">
              <a:latin typeface="Franklin Gothic Book" pitchFamily="34" charset="0"/>
            </a:endParaRPr>
          </a:p>
        </p:txBody>
      </p:sp>
      <p:sp>
        <p:nvSpPr>
          <p:cNvPr id="6" name="Espace réservé du numéro de diapositive 5"/>
          <p:cNvSpPr>
            <a:spLocks noGrp="1"/>
          </p:cNvSpPr>
          <p:nvPr>
            <p:ph type="sldNum" sz="quarter" idx="12"/>
          </p:nvPr>
        </p:nvSpPr>
        <p:spPr/>
        <p:txBody>
          <a:bodyPr/>
          <a:lstStyle/>
          <a:p>
            <a:pPr>
              <a:defRPr/>
            </a:pPr>
            <a:fld id="{BF75F506-0D46-4657-AE21-7D6A950C5764}" type="slidenum">
              <a:rPr lang="fr-FR" smtClean="0"/>
              <a:pPr>
                <a:defRPr/>
              </a:pPr>
              <a:t>60</a:t>
            </a:fld>
            <a:endParaRPr lang="fr-F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à coins arrondis 2"/>
          <p:cNvSpPr/>
          <p:nvPr/>
        </p:nvSpPr>
        <p:spPr>
          <a:xfrm>
            <a:off x="144463" y="620713"/>
            <a:ext cx="8891587" cy="597693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a:p>
        </p:txBody>
      </p:sp>
      <p:sp>
        <p:nvSpPr>
          <p:cNvPr id="74754" name="Rectangle 6"/>
          <p:cNvSpPr>
            <a:spLocks noChangeArrowheads="1"/>
          </p:cNvSpPr>
          <p:nvPr/>
        </p:nvSpPr>
        <p:spPr bwMode="auto">
          <a:xfrm>
            <a:off x="250825" y="908050"/>
            <a:ext cx="8353425" cy="5694363"/>
          </a:xfrm>
          <a:prstGeom prst="rect">
            <a:avLst/>
          </a:prstGeom>
          <a:noFill/>
          <a:ln w="9525">
            <a:noFill/>
            <a:miter lim="800000"/>
            <a:headEnd/>
            <a:tailEnd/>
          </a:ln>
        </p:spPr>
        <p:txBody>
          <a:bodyPr>
            <a:spAutoFit/>
          </a:bodyPr>
          <a:lstStyle/>
          <a:p>
            <a:pPr algn="l">
              <a:defRPr/>
            </a:pPr>
            <a:r>
              <a:rPr lang="fr-FR" sz="1800" dirty="0">
                <a:solidFill>
                  <a:schemeClr val="accent3"/>
                </a:solidFill>
                <a:latin typeface="Palatino"/>
                <a:cs typeface="Times New Roman" pitchFamily="18" charset="0"/>
              </a:rPr>
              <a:t> COMMUNICATION INSTITUTIONNELLE</a:t>
            </a:r>
            <a:endParaRPr lang="fr-FR" sz="1800" dirty="0">
              <a:solidFill>
                <a:schemeClr val="accent3"/>
              </a:solidFill>
              <a:latin typeface="Times New Roman" pitchFamily="18" charset="0"/>
              <a:cs typeface="Times New Roman" pitchFamily="18" charset="0"/>
            </a:endParaRPr>
          </a:p>
          <a:p>
            <a:pPr marL="0" lvl="2" algn="l">
              <a:defRPr/>
            </a:pPr>
            <a:r>
              <a:rPr lang="fr-FR" sz="1800" dirty="0">
                <a:latin typeface="Wingdings" pitchFamily="2" charset="2"/>
                <a:cs typeface="Times New Roman" pitchFamily="18" charset="0"/>
              </a:rPr>
              <a:t>n</a:t>
            </a:r>
            <a:r>
              <a:rPr lang="fr-FR" sz="1800" dirty="0">
                <a:latin typeface="Times New Roman" pitchFamily="18" charset="0"/>
                <a:cs typeface="Times New Roman" pitchFamily="18" charset="0"/>
              </a:rPr>
              <a:t>  </a:t>
            </a:r>
            <a:r>
              <a:rPr lang="fr-FR" sz="1600" dirty="0">
                <a:latin typeface="Palatino"/>
                <a:cs typeface="Times New Roman" pitchFamily="18" charset="0"/>
              </a:rPr>
              <a:t> </a:t>
            </a:r>
            <a:r>
              <a:rPr lang="fr-FR" sz="1600" b="0" dirty="0">
                <a:latin typeface="Palatino"/>
                <a:cs typeface="Times New Roman" pitchFamily="18" charset="0"/>
              </a:rPr>
              <a:t>Mise en œuvre du plan de communication institutionnelle			</a:t>
            </a:r>
            <a:r>
              <a:rPr lang="fr-FR" sz="1600" b="0" dirty="0">
                <a:solidFill>
                  <a:schemeClr val="tx2">
                    <a:lumMod val="50000"/>
                  </a:schemeClr>
                </a:solidFill>
                <a:latin typeface="Palatino"/>
                <a:cs typeface="Times New Roman" pitchFamily="18" charset="0"/>
              </a:rPr>
              <a:t>Année</a:t>
            </a:r>
          </a:p>
          <a:p>
            <a:pPr marL="0" lvl="2" algn="l">
              <a:defRPr/>
            </a:pPr>
            <a:r>
              <a:rPr lang="fr-FR" sz="1800" b="0" dirty="0">
                <a:latin typeface="Wingdings" pitchFamily="2" charset="2"/>
                <a:cs typeface="Times New Roman" pitchFamily="18" charset="0"/>
              </a:rPr>
              <a:t>n</a:t>
            </a:r>
            <a:r>
              <a:rPr lang="fr-FR" sz="1800" b="0" dirty="0">
                <a:latin typeface="Times New Roman" pitchFamily="18" charset="0"/>
                <a:cs typeface="Times New Roman" pitchFamily="18" charset="0"/>
              </a:rPr>
              <a:t>  </a:t>
            </a:r>
            <a:r>
              <a:rPr lang="fr-FR" sz="1600" b="0" dirty="0">
                <a:latin typeface="Palatino"/>
                <a:cs typeface="Times New Roman" pitchFamily="18" charset="0"/>
              </a:rPr>
              <a:t>Renforcement de la campagne Relations Presse et plan média  autour des travaux (plan média et rédactionnel   avec la presse + voyages de presse) 			</a:t>
            </a:r>
            <a:r>
              <a:rPr lang="fr-FR" sz="1600" b="0" dirty="0">
                <a:solidFill>
                  <a:schemeClr val="tx2">
                    <a:lumMod val="50000"/>
                  </a:schemeClr>
                </a:solidFill>
                <a:latin typeface="Palatino"/>
                <a:cs typeface="Times New Roman" pitchFamily="18" charset="0"/>
              </a:rPr>
              <a:t>Nov./ Déc.</a:t>
            </a:r>
            <a:endParaRPr lang="fr-FR" sz="1600" b="0" dirty="0">
              <a:solidFill>
                <a:schemeClr val="tx2">
                  <a:lumMod val="50000"/>
                </a:schemeClr>
              </a:solidFill>
              <a:latin typeface="Times New Roman" pitchFamily="18" charset="0"/>
              <a:cs typeface="Times New Roman" pitchFamily="18" charset="0"/>
            </a:endParaRPr>
          </a:p>
          <a:p>
            <a:pPr algn="l">
              <a:defRPr/>
            </a:pPr>
            <a:r>
              <a:rPr lang="fr-FR" sz="1800" b="0" dirty="0">
                <a:latin typeface="Wingdings" pitchFamily="2" charset="2"/>
                <a:cs typeface="Times New Roman" pitchFamily="18" charset="0"/>
              </a:rPr>
              <a:t>n</a:t>
            </a:r>
            <a:r>
              <a:rPr lang="fr-FR" sz="1800" b="0" dirty="0">
                <a:latin typeface="Times New Roman" pitchFamily="18" charset="0"/>
                <a:cs typeface="Times New Roman" pitchFamily="18" charset="0"/>
              </a:rPr>
              <a:t>  </a:t>
            </a:r>
            <a:r>
              <a:rPr lang="fr-FR" sz="1600" b="0" dirty="0">
                <a:latin typeface="Palatino"/>
                <a:cs typeface="Times New Roman" pitchFamily="18" charset="0"/>
              </a:rPr>
              <a:t> Opérations R. P sur Paris (compagnies, administrations)	 		</a:t>
            </a:r>
            <a:r>
              <a:rPr lang="fr-FR" sz="1600" b="0" dirty="0">
                <a:solidFill>
                  <a:schemeClr val="tx2">
                    <a:lumMod val="50000"/>
                  </a:schemeClr>
                </a:solidFill>
                <a:latin typeface="Palatino"/>
                <a:cs typeface="Times New Roman" pitchFamily="18" charset="0"/>
              </a:rPr>
              <a:t>Sept./Oct. </a:t>
            </a:r>
            <a:endParaRPr lang="fr-FR" sz="1600" b="0" dirty="0">
              <a:solidFill>
                <a:schemeClr val="tx2">
                  <a:lumMod val="50000"/>
                </a:schemeClr>
              </a:solidFill>
              <a:latin typeface="Times New Roman" pitchFamily="18" charset="0"/>
              <a:cs typeface="Times New Roman" pitchFamily="18" charset="0"/>
            </a:endParaRPr>
          </a:p>
          <a:p>
            <a:pPr algn="l">
              <a:defRPr/>
            </a:pPr>
            <a:r>
              <a:rPr lang="fr-FR" sz="1800" b="0" dirty="0">
                <a:latin typeface="Wingdings" pitchFamily="2" charset="2"/>
                <a:cs typeface="Times New Roman" pitchFamily="18" charset="0"/>
              </a:rPr>
              <a:t>n</a:t>
            </a:r>
            <a:r>
              <a:rPr lang="fr-FR" sz="1800" b="0" dirty="0">
                <a:latin typeface="Times New Roman" pitchFamily="18" charset="0"/>
                <a:cs typeface="Times New Roman" pitchFamily="18" charset="0"/>
              </a:rPr>
              <a:t>  </a:t>
            </a:r>
            <a:r>
              <a:rPr lang="fr-FR" sz="1600" b="0" dirty="0">
                <a:latin typeface="Palatino"/>
                <a:cs typeface="Times New Roman" pitchFamily="18" charset="0"/>
              </a:rPr>
              <a:t>Déployer le magazine « Azurs » de l’aéroport en intégrant la cible</a:t>
            </a:r>
            <a:br>
              <a:rPr lang="fr-FR" sz="1600" b="0" dirty="0">
                <a:latin typeface="Palatino"/>
                <a:cs typeface="Times New Roman" pitchFamily="18" charset="0"/>
              </a:rPr>
            </a:br>
            <a:r>
              <a:rPr lang="fr-FR" sz="1600" b="0" dirty="0">
                <a:latin typeface="Palatino"/>
                <a:cs typeface="Times New Roman" pitchFamily="18" charset="0"/>
              </a:rPr>
              <a:t> professionnelle internationale : lancer version en anglais et en italien 		</a:t>
            </a:r>
            <a:r>
              <a:rPr lang="fr-FR" sz="1600" b="0" dirty="0">
                <a:solidFill>
                  <a:schemeClr val="tx2">
                    <a:lumMod val="50000"/>
                  </a:schemeClr>
                </a:solidFill>
                <a:latin typeface="Palatino"/>
                <a:cs typeface="Times New Roman" pitchFamily="18" charset="0"/>
              </a:rPr>
              <a:t>Juin / Déc.</a:t>
            </a:r>
            <a:endParaRPr lang="fr-FR" sz="1600" b="0" dirty="0">
              <a:solidFill>
                <a:schemeClr val="tx2">
                  <a:lumMod val="50000"/>
                </a:schemeClr>
              </a:solidFill>
              <a:latin typeface="Times New Roman" pitchFamily="18" charset="0"/>
              <a:cs typeface="Times New Roman" pitchFamily="18" charset="0"/>
            </a:endParaRPr>
          </a:p>
          <a:p>
            <a:pPr algn="l">
              <a:defRPr/>
            </a:pPr>
            <a:r>
              <a:rPr lang="fr-FR" sz="1600" b="0" dirty="0">
                <a:solidFill>
                  <a:schemeClr val="tx2">
                    <a:lumMod val="50000"/>
                  </a:schemeClr>
                </a:solidFill>
                <a:latin typeface="Palatino"/>
                <a:cs typeface="Times New Roman" pitchFamily="18" charset="0"/>
              </a:rPr>
              <a:t>COMMUNICATION TRAVAUX</a:t>
            </a:r>
            <a:endParaRPr lang="fr-FR" sz="1600" b="0" dirty="0">
              <a:solidFill>
                <a:schemeClr val="tx2">
                  <a:lumMod val="50000"/>
                </a:schemeClr>
              </a:solidFill>
              <a:latin typeface="Times New Roman" pitchFamily="18" charset="0"/>
              <a:cs typeface="Times New Roman" pitchFamily="18" charset="0"/>
            </a:endParaRPr>
          </a:p>
          <a:p>
            <a:pPr algn="l">
              <a:defRPr/>
            </a:pPr>
            <a:r>
              <a:rPr lang="fr-FR" sz="1800" b="0" dirty="0">
                <a:latin typeface="Wingdings" pitchFamily="2" charset="2"/>
                <a:cs typeface="Times New Roman" pitchFamily="18" charset="0"/>
              </a:rPr>
              <a:t>n</a:t>
            </a:r>
            <a:r>
              <a:rPr lang="fr-FR" sz="1800" b="0" dirty="0">
                <a:latin typeface="Times New Roman" pitchFamily="18" charset="0"/>
                <a:cs typeface="Times New Roman" pitchFamily="18" charset="0"/>
              </a:rPr>
              <a:t>  </a:t>
            </a:r>
            <a:r>
              <a:rPr lang="fr-FR" sz="1600" b="0" dirty="0">
                <a:latin typeface="Palatino"/>
                <a:cs typeface="Times New Roman" pitchFamily="18" charset="0"/>
              </a:rPr>
              <a:t>Poursuite de la communication Travaux : Kit info, aéroport info...		</a:t>
            </a:r>
            <a:r>
              <a:rPr lang="fr-FR" sz="1600" b="0" dirty="0">
                <a:solidFill>
                  <a:schemeClr val="tx2">
                    <a:lumMod val="50000"/>
                  </a:schemeClr>
                </a:solidFill>
                <a:latin typeface="Palatino"/>
                <a:cs typeface="Times New Roman" pitchFamily="18" charset="0"/>
              </a:rPr>
              <a:t>Année</a:t>
            </a:r>
            <a:endParaRPr lang="fr-FR" sz="1600" b="0" dirty="0">
              <a:solidFill>
                <a:schemeClr val="tx2">
                  <a:lumMod val="50000"/>
                </a:schemeClr>
              </a:solidFill>
              <a:latin typeface="Times New Roman" pitchFamily="18" charset="0"/>
              <a:cs typeface="Times New Roman" pitchFamily="18" charset="0"/>
            </a:endParaRPr>
          </a:p>
          <a:p>
            <a:pPr algn="l">
              <a:defRPr/>
            </a:pPr>
            <a:r>
              <a:rPr lang="fr-FR" sz="1600" b="0" dirty="0">
                <a:latin typeface="Palatino"/>
                <a:cs typeface="Times New Roman" pitchFamily="18" charset="0"/>
              </a:rPr>
              <a:t>et animation des comités communication T2 hebdomadaires</a:t>
            </a:r>
            <a:endParaRPr lang="fr-FR" sz="1600" b="0" dirty="0">
              <a:latin typeface="Times New Roman" pitchFamily="18" charset="0"/>
              <a:cs typeface="Times New Roman" pitchFamily="18" charset="0"/>
            </a:endParaRPr>
          </a:p>
          <a:p>
            <a:pPr algn="l">
              <a:defRPr/>
            </a:pPr>
            <a:r>
              <a:rPr lang="fr-FR" sz="1600" b="0" dirty="0">
                <a:solidFill>
                  <a:schemeClr val="accent3"/>
                </a:solidFill>
                <a:latin typeface="Palatino"/>
                <a:cs typeface="Times New Roman" pitchFamily="18" charset="0"/>
              </a:rPr>
              <a:t> NTIC ET INTERNET</a:t>
            </a:r>
            <a:endParaRPr lang="fr-FR" sz="1600" b="0" dirty="0">
              <a:solidFill>
                <a:schemeClr val="accent3"/>
              </a:solidFill>
              <a:latin typeface="Times New Roman" pitchFamily="18" charset="0"/>
              <a:cs typeface="Times New Roman" pitchFamily="18" charset="0"/>
            </a:endParaRPr>
          </a:p>
          <a:p>
            <a:pPr algn="l">
              <a:defRPr/>
            </a:pPr>
            <a:r>
              <a:rPr lang="fr-FR" sz="1600" b="0" dirty="0">
                <a:latin typeface="Palatino"/>
                <a:cs typeface="Times New Roman" pitchFamily="18" charset="0"/>
              </a:rPr>
              <a:t> </a:t>
            </a:r>
            <a:r>
              <a:rPr lang="fr-FR" sz="1800" b="0" dirty="0">
                <a:latin typeface="Wingdings" pitchFamily="2" charset="2"/>
                <a:cs typeface="Times New Roman" pitchFamily="18" charset="0"/>
              </a:rPr>
              <a:t>n</a:t>
            </a:r>
            <a:r>
              <a:rPr lang="fr-FR" sz="1800" b="0" dirty="0">
                <a:latin typeface="Times New Roman" pitchFamily="18" charset="0"/>
                <a:cs typeface="Times New Roman" pitchFamily="18" charset="0"/>
              </a:rPr>
              <a:t>  </a:t>
            </a:r>
            <a:r>
              <a:rPr lang="fr-FR" sz="1600" b="0" dirty="0">
                <a:latin typeface="Palatino"/>
                <a:cs typeface="Times New Roman" pitchFamily="18" charset="0"/>
              </a:rPr>
              <a:t> Développer la version 2 du site web « nice.aeroport.fr. » et lancer de nouveaux services interactifs et mettre en place le plan de promotion associé : référencement, pub... </a:t>
            </a:r>
            <a:r>
              <a:rPr lang="fr-FR" sz="1600" b="0" dirty="0">
                <a:solidFill>
                  <a:schemeClr val="tx2">
                    <a:lumMod val="50000"/>
                  </a:schemeClr>
                </a:solidFill>
                <a:latin typeface="Palatino"/>
                <a:cs typeface="Times New Roman" pitchFamily="18" charset="0"/>
              </a:rPr>
              <a:t>Mars</a:t>
            </a:r>
            <a:endParaRPr lang="fr-FR" sz="1600" b="0" dirty="0">
              <a:solidFill>
                <a:schemeClr val="tx2">
                  <a:lumMod val="50000"/>
                </a:schemeClr>
              </a:solidFill>
              <a:latin typeface="Times New Roman" pitchFamily="18" charset="0"/>
              <a:cs typeface="Times New Roman" pitchFamily="18" charset="0"/>
            </a:endParaRPr>
          </a:p>
        </p:txBody>
      </p:sp>
      <p:sp>
        <p:nvSpPr>
          <p:cNvPr id="70660" name="Rectangle 3"/>
          <p:cNvSpPr>
            <a:spLocks noChangeArrowheads="1"/>
          </p:cNvSpPr>
          <p:nvPr/>
        </p:nvSpPr>
        <p:spPr bwMode="auto">
          <a:xfrm>
            <a:off x="0" y="0"/>
            <a:ext cx="9144000" cy="523875"/>
          </a:xfrm>
          <a:prstGeom prst="rect">
            <a:avLst/>
          </a:prstGeom>
          <a:noFill/>
          <a:ln w="9525">
            <a:noFill/>
            <a:miter lim="800000"/>
            <a:headEnd/>
            <a:tailEnd/>
          </a:ln>
        </p:spPr>
        <p:txBody>
          <a:bodyPr>
            <a:spAutoFit/>
          </a:bodyPr>
          <a:lstStyle/>
          <a:p>
            <a:r>
              <a:rPr lang="fr-FR">
                <a:solidFill>
                  <a:schemeClr val="bg2"/>
                </a:solidFill>
                <a:latin typeface="Franklin Gothic Book" pitchFamily="34" charset="0"/>
              </a:rPr>
              <a:t>Un exemple de plan de communication</a:t>
            </a:r>
            <a:endParaRPr lang="fr-FR">
              <a:latin typeface="Franklin Gothic Book" pitchFamily="34" charset="0"/>
            </a:endParaRPr>
          </a:p>
        </p:txBody>
      </p:sp>
      <p:sp>
        <p:nvSpPr>
          <p:cNvPr id="5" name="Espace réservé du numéro de diapositive 4"/>
          <p:cNvSpPr>
            <a:spLocks noGrp="1"/>
          </p:cNvSpPr>
          <p:nvPr>
            <p:ph type="sldNum" sz="quarter" idx="12"/>
          </p:nvPr>
        </p:nvSpPr>
        <p:spPr/>
        <p:txBody>
          <a:bodyPr/>
          <a:lstStyle/>
          <a:p>
            <a:pPr>
              <a:defRPr/>
            </a:pPr>
            <a:fld id="{BF75F506-0D46-4657-AE21-7D6A950C5764}" type="slidenum">
              <a:rPr lang="fr-FR" smtClean="0"/>
              <a:pPr>
                <a:defRPr/>
              </a:pPr>
              <a:t>61</a:t>
            </a:fld>
            <a:endParaRPr lang="fr-F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à coins arrondis 2"/>
          <p:cNvSpPr/>
          <p:nvPr/>
        </p:nvSpPr>
        <p:spPr>
          <a:xfrm>
            <a:off x="250825" y="476250"/>
            <a:ext cx="8569325" cy="626586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a:p>
        </p:txBody>
      </p:sp>
      <p:sp>
        <p:nvSpPr>
          <p:cNvPr id="71683" name="Rectangle 6"/>
          <p:cNvSpPr>
            <a:spLocks noChangeArrowheads="1"/>
          </p:cNvSpPr>
          <p:nvPr/>
        </p:nvSpPr>
        <p:spPr bwMode="auto">
          <a:xfrm>
            <a:off x="684213" y="549275"/>
            <a:ext cx="8459787" cy="6046788"/>
          </a:xfrm>
          <a:prstGeom prst="rect">
            <a:avLst/>
          </a:prstGeom>
          <a:noFill/>
          <a:ln w="9525">
            <a:noFill/>
            <a:miter lim="800000"/>
            <a:headEnd/>
            <a:tailEnd/>
          </a:ln>
        </p:spPr>
        <p:txBody>
          <a:bodyPr>
            <a:spAutoFit/>
          </a:bodyPr>
          <a:lstStyle/>
          <a:p>
            <a:pPr algn="l"/>
            <a:r>
              <a:rPr lang="fr-FR" sz="1800">
                <a:solidFill>
                  <a:srgbClr val="FFCC00"/>
                </a:solidFill>
                <a:latin typeface="Palatino"/>
                <a:cs typeface="Times New Roman" pitchFamily="18" charset="0"/>
              </a:rPr>
              <a:t>ANIMATIONS/EVENEMENTIELS  COMMUNICATION REGION</a:t>
            </a:r>
            <a:endParaRPr lang="fr-FR" sz="1800">
              <a:solidFill>
                <a:srgbClr val="FFCC00"/>
              </a:solidFill>
              <a:latin typeface="Times New Roman" pitchFamily="18" charset="0"/>
              <a:cs typeface="Times New Roman" pitchFamily="18" charset="0"/>
            </a:endParaRPr>
          </a:p>
          <a:p>
            <a:pPr algn="l"/>
            <a:r>
              <a:rPr lang="fr-FR" sz="1800">
                <a:latin typeface="Wingdings" pitchFamily="2" charset="2"/>
                <a:cs typeface="Times New Roman" pitchFamily="18" charset="0"/>
              </a:rPr>
              <a:t>n</a:t>
            </a:r>
            <a:r>
              <a:rPr lang="fr-FR" sz="1800">
                <a:latin typeface="Times New Roman" pitchFamily="18" charset="0"/>
                <a:cs typeface="Times New Roman" pitchFamily="18" charset="0"/>
              </a:rPr>
              <a:t>  </a:t>
            </a:r>
            <a:r>
              <a:rPr lang="fr-FR" sz="1600">
                <a:solidFill>
                  <a:schemeClr val="tx2"/>
                </a:solidFill>
                <a:latin typeface="Palatino"/>
                <a:cs typeface="Times New Roman" pitchFamily="18" charset="0"/>
              </a:rPr>
              <a:t>RENFORCEMENT DE LA POLITIQUE D’ANIMATION/DECORATION</a:t>
            </a:r>
          </a:p>
          <a:p>
            <a:pPr algn="l"/>
            <a:r>
              <a:rPr lang="fr-FR" sz="1600">
                <a:latin typeface="Palatino"/>
                <a:cs typeface="Times New Roman" pitchFamily="18" charset="0"/>
              </a:rPr>
              <a:t> finaliser l’appel d’offres Décoration autour de 3 temps forts :  </a:t>
            </a:r>
            <a:endParaRPr lang="fr-FR" sz="1600">
              <a:latin typeface="Times New Roman" pitchFamily="18" charset="0"/>
              <a:cs typeface="Times New Roman" pitchFamily="18" charset="0"/>
            </a:endParaRPr>
          </a:p>
          <a:p>
            <a:pPr algn="l"/>
            <a:r>
              <a:rPr lang="fr-FR" sz="1600">
                <a:latin typeface="Palatino"/>
                <a:cs typeface="Times New Roman" pitchFamily="18" charset="0"/>
              </a:rPr>
              <a:t>Carnaval + mimosa + citrons  				Février</a:t>
            </a:r>
          </a:p>
          <a:p>
            <a:pPr algn="l"/>
            <a:r>
              <a:rPr lang="fr-FR" sz="1600">
                <a:latin typeface="Palatino"/>
                <a:cs typeface="Times New Roman" pitchFamily="18" charset="0"/>
              </a:rPr>
              <a:t> Festival International Film Cannes 			Mai</a:t>
            </a:r>
          </a:p>
          <a:p>
            <a:pPr algn="l"/>
            <a:r>
              <a:rPr lang="fr-FR" sz="1600">
                <a:latin typeface="Palatino"/>
                <a:cs typeface="Times New Roman" pitchFamily="18" charset="0"/>
              </a:rPr>
              <a:t> Grand Prix de Monaco 					Mai</a:t>
            </a:r>
          </a:p>
          <a:p>
            <a:pPr algn="l"/>
            <a:r>
              <a:rPr lang="fr-FR" sz="1600">
                <a:latin typeface="Palatino"/>
                <a:cs typeface="Times New Roman" pitchFamily="18" charset="0"/>
              </a:rPr>
              <a:t>Eté							 Juin  </a:t>
            </a:r>
          </a:p>
          <a:p>
            <a:pPr algn="l"/>
            <a:r>
              <a:rPr lang="fr-FR" sz="1600">
                <a:latin typeface="Palatino"/>
                <a:cs typeface="Times New Roman" pitchFamily="18" charset="0"/>
              </a:rPr>
              <a:t> Noël 							Décembre</a:t>
            </a:r>
            <a:endParaRPr lang="fr-FR" sz="1600">
              <a:latin typeface="Times New Roman" pitchFamily="18" charset="0"/>
              <a:cs typeface="Times New Roman" pitchFamily="18" charset="0"/>
            </a:endParaRPr>
          </a:p>
          <a:p>
            <a:pPr algn="l"/>
            <a:r>
              <a:rPr lang="fr-FR" sz="1600">
                <a:latin typeface="Palatino"/>
                <a:cs typeface="Times New Roman" pitchFamily="18" charset="0"/>
              </a:rPr>
              <a:t>+ 1 déco. /animation en rel.  avec un événement</a:t>
            </a:r>
          </a:p>
          <a:p>
            <a:pPr algn="l"/>
            <a:r>
              <a:rPr lang="fr-FR" sz="1600">
                <a:latin typeface="Palatino"/>
                <a:cs typeface="Times New Roman" pitchFamily="18" charset="0"/>
              </a:rPr>
              <a:t>important en région ( sportif ou culturel)</a:t>
            </a:r>
            <a:endParaRPr lang="fr-FR" sz="1600">
              <a:latin typeface="Times New Roman" pitchFamily="18" charset="0"/>
              <a:cs typeface="Times New Roman" pitchFamily="18" charset="0"/>
            </a:endParaRPr>
          </a:p>
          <a:p>
            <a:pPr algn="l"/>
            <a:r>
              <a:rPr lang="fr-FR" sz="1800">
                <a:latin typeface="Wingdings" pitchFamily="2" charset="2"/>
                <a:cs typeface="Times New Roman" pitchFamily="18" charset="0"/>
              </a:rPr>
              <a:t>n</a:t>
            </a:r>
            <a:r>
              <a:rPr lang="fr-FR" sz="1800">
                <a:latin typeface="Times New Roman" pitchFamily="18" charset="0"/>
                <a:cs typeface="Times New Roman" pitchFamily="18" charset="0"/>
              </a:rPr>
              <a:t>  </a:t>
            </a:r>
            <a:r>
              <a:rPr lang="fr-FR" sz="1600">
                <a:latin typeface="Palatino"/>
                <a:cs typeface="Times New Roman" pitchFamily="18" charset="0"/>
              </a:rPr>
              <a:t>RELANCER L’ACTIVITE VISITES SUR L’AEROPORT	 Année 		</a:t>
            </a:r>
          </a:p>
          <a:p>
            <a:pPr algn="l"/>
            <a:r>
              <a:rPr lang="fr-FR" sz="1600">
                <a:latin typeface="Palatino"/>
                <a:cs typeface="Times New Roman" pitchFamily="18" charset="0"/>
              </a:rPr>
              <a:t>1 visite / semaine   cible : institutionnels, clubs d’entreprises,</a:t>
            </a:r>
          </a:p>
          <a:p>
            <a:pPr algn="l"/>
            <a:r>
              <a:rPr lang="fr-FR" sz="1600">
                <a:latin typeface="Palatino"/>
                <a:cs typeface="Times New Roman" pitchFamily="18" charset="0"/>
              </a:rPr>
              <a:t> riverains, écoles 2 et 3e cycle...</a:t>
            </a:r>
            <a:endParaRPr lang="fr-FR" sz="1600">
              <a:latin typeface="Times New Roman" pitchFamily="18" charset="0"/>
              <a:cs typeface="Times New Roman" pitchFamily="18" charset="0"/>
            </a:endParaRPr>
          </a:p>
          <a:p>
            <a:pPr algn="l"/>
            <a:r>
              <a:rPr lang="fr-FR" sz="1800">
                <a:latin typeface="Wingdings" pitchFamily="2" charset="2"/>
                <a:cs typeface="Times New Roman" pitchFamily="18" charset="0"/>
              </a:rPr>
              <a:t>n</a:t>
            </a:r>
            <a:r>
              <a:rPr lang="fr-FR" sz="1800">
                <a:latin typeface="Times New Roman" pitchFamily="18" charset="0"/>
                <a:cs typeface="Times New Roman" pitchFamily="18" charset="0"/>
              </a:rPr>
              <a:t>  </a:t>
            </a:r>
            <a:r>
              <a:rPr lang="fr-FR" sz="1600">
                <a:latin typeface="Palatino"/>
                <a:cs typeface="Times New Roman" pitchFamily="18" charset="0"/>
              </a:rPr>
              <a:t>EDITIONS</a:t>
            </a:r>
            <a:endParaRPr lang="fr-FR" sz="1600">
              <a:latin typeface="Times New Roman" pitchFamily="18" charset="0"/>
              <a:cs typeface="Times New Roman" pitchFamily="18" charset="0"/>
            </a:endParaRPr>
          </a:p>
          <a:p>
            <a:pPr algn="l"/>
            <a:r>
              <a:rPr lang="fr-FR" sz="1600">
                <a:latin typeface="Palatino"/>
                <a:cs typeface="Times New Roman" pitchFamily="18" charset="0"/>
              </a:rPr>
              <a:t>lancer l’annuaire Aéroport / Arénas				Avril</a:t>
            </a:r>
            <a:endParaRPr lang="fr-FR" sz="1600">
              <a:latin typeface="Times New Roman" pitchFamily="18" charset="0"/>
              <a:cs typeface="Times New Roman" pitchFamily="18" charset="0"/>
            </a:endParaRPr>
          </a:p>
          <a:p>
            <a:pPr algn="l"/>
            <a:endParaRPr lang="fr-FR" sz="1600">
              <a:latin typeface="Palatino"/>
              <a:cs typeface="Times New Roman" pitchFamily="18" charset="0"/>
            </a:endParaRPr>
          </a:p>
        </p:txBody>
      </p:sp>
      <p:sp>
        <p:nvSpPr>
          <p:cNvPr id="71684" name="Rectangle 3"/>
          <p:cNvSpPr>
            <a:spLocks noChangeArrowheads="1"/>
          </p:cNvSpPr>
          <p:nvPr/>
        </p:nvSpPr>
        <p:spPr bwMode="auto">
          <a:xfrm>
            <a:off x="0" y="0"/>
            <a:ext cx="9144000" cy="523875"/>
          </a:xfrm>
          <a:prstGeom prst="rect">
            <a:avLst/>
          </a:prstGeom>
          <a:noFill/>
          <a:ln w="9525">
            <a:noFill/>
            <a:miter lim="800000"/>
            <a:headEnd/>
            <a:tailEnd/>
          </a:ln>
        </p:spPr>
        <p:txBody>
          <a:bodyPr>
            <a:spAutoFit/>
          </a:bodyPr>
          <a:lstStyle/>
          <a:p>
            <a:r>
              <a:rPr lang="fr-FR">
                <a:solidFill>
                  <a:schemeClr val="bg2"/>
                </a:solidFill>
                <a:latin typeface="Franklin Gothic Book" pitchFamily="34" charset="0"/>
              </a:rPr>
              <a:t>Un exemple de plan de communication</a:t>
            </a:r>
            <a:endParaRPr lang="fr-FR">
              <a:latin typeface="Franklin Gothic Book" pitchFamily="34" charset="0"/>
            </a:endParaRPr>
          </a:p>
        </p:txBody>
      </p:sp>
      <p:sp>
        <p:nvSpPr>
          <p:cNvPr id="5" name="Espace réservé du numéro de diapositive 4"/>
          <p:cNvSpPr>
            <a:spLocks noGrp="1"/>
          </p:cNvSpPr>
          <p:nvPr>
            <p:ph type="sldNum" sz="quarter" idx="12"/>
          </p:nvPr>
        </p:nvSpPr>
        <p:spPr/>
        <p:txBody>
          <a:bodyPr/>
          <a:lstStyle/>
          <a:p>
            <a:pPr>
              <a:defRPr/>
            </a:pPr>
            <a:fld id="{BF75F506-0D46-4657-AE21-7D6A950C5764}" type="slidenum">
              <a:rPr lang="fr-FR" smtClean="0"/>
              <a:pPr>
                <a:defRPr/>
              </a:pPr>
              <a:t>62</a:t>
            </a:fld>
            <a:endParaRPr lang="fr-F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à coins arrondis 2"/>
          <p:cNvSpPr/>
          <p:nvPr/>
        </p:nvSpPr>
        <p:spPr>
          <a:xfrm>
            <a:off x="250825" y="981075"/>
            <a:ext cx="8569325" cy="561657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a:p>
        </p:txBody>
      </p:sp>
      <p:sp>
        <p:nvSpPr>
          <p:cNvPr id="80899" name="Rectangle 2"/>
          <p:cNvSpPr>
            <a:spLocks noChangeArrowheads="1"/>
          </p:cNvSpPr>
          <p:nvPr/>
        </p:nvSpPr>
        <p:spPr bwMode="auto">
          <a:xfrm>
            <a:off x="468313" y="1268413"/>
            <a:ext cx="8064500" cy="4862512"/>
          </a:xfrm>
          <a:prstGeom prst="rect">
            <a:avLst/>
          </a:prstGeom>
          <a:noFill/>
          <a:ln w="9525">
            <a:noFill/>
            <a:miter lim="800000"/>
            <a:headEnd/>
            <a:tailEnd/>
          </a:ln>
        </p:spPr>
        <p:txBody>
          <a:bodyPr>
            <a:spAutoFit/>
          </a:bodyPr>
          <a:lstStyle/>
          <a:p>
            <a:pPr algn="l">
              <a:defRPr/>
            </a:pPr>
            <a:r>
              <a:rPr lang="fr-FR" sz="2000" dirty="0">
                <a:latin typeface="Palatino"/>
                <a:cs typeface="Times New Roman" pitchFamily="18" charset="0"/>
                <a:sym typeface="Wingdings" pitchFamily="2" charset="2"/>
              </a:rPr>
              <a:t></a:t>
            </a:r>
            <a:r>
              <a:rPr lang="fr-FR" sz="2000" dirty="0">
                <a:solidFill>
                  <a:srgbClr val="FFCC00"/>
                </a:solidFill>
                <a:latin typeface="Palatino"/>
                <a:cs typeface="Times New Roman" pitchFamily="18" charset="0"/>
              </a:rPr>
              <a:t> </a:t>
            </a:r>
            <a:r>
              <a:rPr lang="fr-FR" sz="2000" dirty="0">
                <a:solidFill>
                  <a:schemeClr val="accent3"/>
                </a:solidFill>
                <a:latin typeface="Palatino"/>
                <a:cs typeface="Times New Roman" pitchFamily="18" charset="0"/>
              </a:rPr>
              <a:t>GRANDS EVENEMENTS</a:t>
            </a:r>
            <a:endParaRPr lang="fr-FR" sz="2000" dirty="0">
              <a:solidFill>
                <a:schemeClr val="accent3"/>
              </a:solidFill>
              <a:latin typeface="Times New Roman" pitchFamily="18" charset="0"/>
              <a:cs typeface="Times New Roman" pitchFamily="18" charset="0"/>
            </a:endParaRPr>
          </a:p>
          <a:p>
            <a:pPr algn="l">
              <a:buFont typeface="Wingdings" pitchFamily="2" charset="2"/>
              <a:buChar char="q"/>
              <a:defRPr/>
            </a:pPr>
            <a:r>
              <a:rPr lang="fr-FR" sz="2000" dirty="0">
                <a:latin typeface="Palatino"/>
                <a:cs typeface="Times New Roman" pitchFamily="18" charset="0"/>
              </a:rPr>
              <a:t>  Participer au succès : - du Colloque ACI   		Avril</a:t>
            </a:r>
          </a:p>
          <a:p>
            <a:pPr algn="l">
              <a:defRPr/>
            </a:pPr>
            <a:r>
              <a:rPr lang="fr-FR" sz="2000" dirty="0">
                <a:latin typeface="Palatino"/>
                <a:cs typeface="Times New Roman" pitchFamily="18" charset="0"/>
              </a:rPr>
              <a:t>			- des assises informatiques  	Juin</a:t>
            </a:r>
            <a:endParaRPr lang="fr-FR" sz="2000" dirty="0">
              <a:latin typeface="Times New Roman" pitchFamily="18" charset="0"/>
              <a:cs typeface="Times New Roman" pitchFamily="18" charset="0"/>
            </a:endParaRPr>
          </a:p>
          <a:p>
            <a:pPr algn="l">
              <a:defRPr/>
            </a:pPr>
            <a:r>
              <a:rPr lang="fr-FR" sz="2000" dirty="0">
                <a:solidFill>
                  <a:schemeClr val="accent3"/>
                </a:solidFill>
                <a:latin typeface="Palatino"/>
                <a:cs typeface="Times New Roman" pitchFamily="18" charset="0"/>
              </a:rPr>
              <a:t> </a:t>
            </a:r>
            <a:r>
              <a:rPr lang="fr-FR" sz="2000" dirty="0">
                <a:solidFill>
                  <a:schemeClr val="accent3"/>
                </a:solidFill>
                <a:latin typeface="Palatino"/>
                <a:cs typeface="Times New Roman" pitchFamily="18" charset="0"/>
                <a:sym typeface="Wingdings" pitchFamily="2" charset="2"/>
              </a:rPr>
              <a:t></a:t>
            </a:r>
            <a:r>
              <a:rPr lang="fr-FR" sz="2000" dirty="0">
                <a:solidFill>
                  <a:schemeClr val="accent3"/>
                </a:solidFill>
                <a:latin typeface="Palatino"/>
                <a:cs typeface="Times New Roman" pitchFamily="18" charset="0"/>
              </a:rPr>
              <a:t> SIGNALETIQUE </a:t>
            </a:r>
            <a:endParaRPr lang="fr-FR" sz="2000" dirty="0">
              <a:solidFill>
                <a:schemeClr val="accent3"/>
              </a:solidFill>
              <a:latin typeface="Times New Roman" pitchFamily="18" charset="0"/>
              <a:cs typeface="Times New Roman" pitchFamily="18" charset="0"/>
            </a:endParaRPr>
          </a:p>
          <a:p>
            <a:pPr algn="l">
              <a:buFont typeface="Wingdings" pitchFamily="2" charset="2"/>
              <a:buChar char="q"/>
              <a:defRPr/>
            </a:pPr>
            <a:r>
              <a:rPr lang="fr-FR" sz="2000" dirty="0">
                <a:latin typeface="Palatino"/>
                <a:cs typeface="Times New Roman" pitchFamily="18" charset="0"/>
              </a:rPr>
              <a:t>	Participer aux comités signalétiques</a:t>
            </a:r>
          </a:p>
          <a:p>
            <a:pPr algn="l">
              <a:defRPr/>
            </a:pPr>
            <a:r>
              <a:rPr lang="fr-FR" sz="2000" dirty="0">
                <a:latin typeface="Palatino"/>
                <a:cs typeface="Times New Roman" pitchFamily="18" charset="0"/>
              </a:rPr>
              <a:t> 	et veiller au respect de la charte		Année</a:t>
            </a:r>
            <a:endParaRPr lang="fr-FR" sz="2000" dirty="0">
              <a:latin typeface="Times New Roman" pitchFamily="18" charset="0"/>
              <a:cs typeface="Times New Roman" pitchFamily="18" charset="0"/>
            </a:endParaRPr>
          </a:p>
          <a:p>
            <a:pPr algn="l">
              <a:defRPr/>
            </a:pPr>
            <a:r>
              <a:rPr lang="fr-FR" sz="2000" dirty="0">
                <a:solidFill>
                  <a:schemeClr val="accent3"/>
                </a:solidFill>
                <a:latin typeface="Palatino"/>
                <a:cs typeface="Times New Roman" pitchFamily="18" charset="0"/>
              </a:rPr>
              <a:t> </a:t>
            </a:r>
            <a:r>
              <a:rPr lang="fr-FR" sz="2000" dirty="0">
                <a:solidFill>
                  <a:schemeClr val="accent3"/>
                </a:solidFill>
                <a:latin typeface="Palatino"/>
                <a:cs typeface="Times New Roman" pitchFamily="18" charset="0"/>
                <a:sym typeface="Wingdings" pitchFamily="2" charset="2"/>
              </a:rPr>
              <a:t></a:t>
            </a:r>
            <a:r>
              <a:rPr lang="fr-FR" sz="2000" dirty="0">
                <a:solidFill>
                  <a:schemeClr val="accent3"/>
                </a:solidFill>
                <a:latin typeface="Palatino"/>
                <a:cs typeface="Times New Roman" pitchFamily="18" charset="0"/>
              </a:rPr>
              <a:t> PRESSE</a:t>
            </a:r>
            <a:r>
              <a:rPr lang="fr-FR" sz="2000" dirty="0">
                <a:latin typeface="Palatino"/>
                <a:cs typeface="Times New Roman" pitchFamily="18" charset="0"/>
              </a:rPr>
              <a:t>						Année</a:t>
            </a:r>
            <a:endParaRPr lang="fr-FR" sz="2000" dirty="0">
              <a:latin typeface="Times New Roman" pitchFamily="18" charset="0"/>
              <a:cs typeface="Times New Roman" pitchFamily="18" charset="0"/>
            </a:endParaRPr>
          </a:p>
          <a:p>
            <a:pPr algn="l">
              <a:defRPr/>
            </a:pPr>
            <a:r>
              <a:rPr lang="fr-FR" sz="2000" dirty="0">
                <a:latin typeface="Palatino"/>
                <a:cs typeface="Times New Roman" pitchFamily="18" charset="0"/>
              </a:rPr>
              <a:t>Déployer les </a:t>
            </a:r>
            <a:r>
              <a:rPr lang="fr-FR" sz="2000" dirty="0" err="1">
                <a:latin typeface="Palatino"/>
                <a:cs typeface="Times New Roman" pitchFamily="18" charset="0"/>
              </a:rPr>
              <a:t>rel</a:t>
            </a:r>
            <a:r>
              <a:rPr lang="fr-FR" sz="2000" dirty="0">
                <a:latin typeface="Palatino"/>
                <a:cs typeface="Times New Roman" pitchFamily="18" charset="0"/>
              </a:rPr>
              <a:t>. presse sur supports parisiens</a:t>
            </a:r>
          </a:p>
          <a:p>
            <a:pPr algn="l">
              <a:defRPr/>
            </a:pPr>
            <a:r>
              <a:rPr lang="fr-FR" sz="2000" dirty="0">
                <a:latin typeface="Palatino"/>
                <a:cs typeface="Times New Roman" pitchFamily="18" charset="0"/>
              </a:rPr>
              <a:t>sur  thèmes Qualité et Performance</a:t>
            </a:r>
            <a:endParaRPr lang="fr-FR" sz="2000" dirty="0">
              <a:latin typeface="Times New Roman" pitchFamily="18" charset="0"/>
              <a:cs typeface="Times New Roman" pitchFamily="18" charset="0"/>
            </a:endParaRPr>
          </a:p>
          <a:p>
            <a:pPr algn="l">
              <a:defRPr/>
            </a:pPr>
            <a:r>
              <a:rPr lang="fr-FR" sz="2000" dirty="0">
                <a:latin typeface="Palatino"/>
                <a:cs typeface="Times New Roman" pitchFamily="18" charset="0"/>
              </a:rPr>
              <a:t>Mesurer quantitativement et qualitativement les retombées médias </a:t>
            </a:r>
          </a:p>
        </p:txBody>
      </p:sp>
      <p:sp>
        <p:nvSpPr>
          <p:cNvPr id="4" name="Espace réservé du numéro de diapositive 3"/>
          <p:cNvSpPr>
            <a:spLocks noGrp="1"/>
          </p:cNvSpPr>
          <p:nvPr>
            <p:ph type="sldNum" sz="quarter" idx="12"/>
          </p:nvPr>
        </p:nvSpPr>
        <p:spPr/>
        <p:txBody>
          <a:bodyPr/>
          <a:lstStyle/>
          <a:p>
            <a:pPr>
              <a:defRPr/>
            </a:pPr>
            <a:fld id="{BF75F506-0D46-4657-AE21-7D6A950C5764}" type="slidenum">
              <a:rPr lang="fr-FR" smtClean="0"/>
              <a:pPr>
                <a:defRPr/>
              </a:pPr>
              <a:t>63</a:t>
            </a:fld>
            <a:endParaRPr lang="fr-F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4859338" y="2708275"/>
            <a:ext cx="3889375" cy="1028700"/>
          </a:xfrm>
          <a:prstGeom prst="rect">
            <a:avLst/>
          </a:prstGeom>
          <a:noFill/>
          <a:ln w="9525">
            <a:noFill/>
            <a:miter lim="800000"/>
            <a:headEnd/>
            <a:tailEnd/>
          </a:ln>
        </p:spPr>
        <p:txBody>
          <a:bodyPr/>
          <a:lstStyle/>
          <a:p>
            <a:pPr marL="342900" indent="-342900" algn="l">
              <a:lnSpc>
                <a:spcPct val="80000"/>
              </a:lnSpc>
              <a:spcBef>
                <a:spcPct val="20000"/>
              </a:spcBef>
              <a:buClr>
                <a:schemeClr val="hlink"/>
              </a:buClr>
              <a:buSzPct val="60000"/>
              <a:buFont typeface="Wingdings" pitchFamily="2" charset="2"/>
              <a:buNone/>
            </a:pPr>
            <a:r>
              <a:rPr lang="fr-FR" sz="1600">
                <a:latin typeface="Arial" pitchFamily="34" charset="0"/>
              </a:rPr>
              <a:t>PLAN DE COMMUNICATION</a:t>
            </a:r>
          </a:p>
          <a:p>
            <a:pPr marL="342900" indent="-342900" algn="l">
              <a:lnSpc>
                <a:spcPct val="80000"/>
              </a:lnSpc>
              <a:spcBef>
                <a:spcPct val="20000"/>
              </a:spcBef>
              <a:buClr>
                <a:schemeClr val="hlink"/>
              </a:buClr>
              <a:buSzPct val="60000"/>
              <a:buFont typeface="Wingdings" pitchFamily="2" charset="2"/>
              <a:buNone/>
            </a:pPr>
            <a:endParaRPr lang="fr-FR" sz="1600">
              <a:latin typeface="Arial" pitchFamily="34" charset="0"/>
            </a:endParaRPr>
          </a:p>
          <a:p>
            <a:pPr marL="342900" indent="-342900" algn="l">
              <a:lnSpc>
                <a:spcPct val="80000"/>
              </a:lnSpc>
              <a:spcBef>
                <a:spcPct val="20000"/>
              </a:spcBef>
              <a:buClr>
                <a:schemeClr val="hlink"/>
              </a:buClr>
              <a:buSzPct val="60000"/>
              <a:buFont typeface="Wingdings" pitchFamily="2" charset="2"/>
              <a:buNone/>
            </a:pPr>
            <a:r>
              <a:rPr lang="fr-FR" sz="1600">
                <a:latin typeface="Arial" pitchFamily="34" charset="0"/>
              </a:rPr>
              <a:t>Environnement</a:t>
            </a:r>
          </a:p>
          <a:p>
            <a:pPr marL="342900" indent="-342900" algn="l">
              <a:lnSpc>
                <a:spcPct val="80000"/>
              </a:lnSpc>
              <a:spcBef>
                <a:spcPct val="20000"/>
              </a:spcBef>
              <a:buClr>
                <a:schemeClr val="hlink"/>
              </a:buClr>
              <a:buSzPct val="60000"/>
              <a:buFont typeface="Wingdings" pitchFamily="2" charset="2"/>
              <a:buNone/>
            </a:pPr>
            <a:endParaRPr lang="fr-FR" sz="1600">
              <a:latin typeface="Arial" pitchFamily="34" charset="0"/>
            </a:endParaRPr>
          </a:p>
          <a:p>
            <a:pPr marL="342900" indent="-342900" algn="l">
              <a:lnSpc>
                <a:spcPct val="80000"/>
              </a:lnSpc>
              <a:spcBef>
                <a:spcPct val="20000"/>
              </a:spcBef>
              <a:buClr>
                <a:schemeClr val="hlink"/>
              </a:buClr>
              <a:buSzPct val="60000"/>
              <a:buFont typeface="Wingdings" pitchFamily="2" charset="2"/>
              <a:buNone/>
            </a:pPr>
            <a:endParaRPr lang="fr-FR" sz="1600">
              <a:latin typeface="Arial" pitchFamily="34" charset="0"/>
            </a:endParaRPr>
          </a:p>
        </p:txBody>
      </p:sp>
      <p:pic>
        <p:nvPicPr>
          <p:cNvPr id="1028" name="Picture 3" descr="Anca centre"/>
          <p:cNvPicPr>
            <a:picLocks noChangeAspect="1" noChangeArrowheads="1"/>
          </p:cNvPicPr>
          <p:nvPr/>
        </p:nvPicPr>
        <p:blipFill>
          <a:blip r:embed="rId4" cstate="print"/>
          <a:srcRect/>
          <a:stretch>
            <a:fillRect/>
          </a:stretch>
        </p:blipFill>
        <p:spPr bwMode="auto">
          <a:xfrm>
            <a:off x="7097713" y="5838825"/>
            <a:ext cx="1752600" cy="685800"/>
          </a:xfrm>
          <a:prstGeom prst="rect">
            <a:avLst/>
          </a:prstGeom>
          <a:noFill/>
          <a:ln w="9525">
            <a:noFill/>
            <a:miter lim="800000"/>
            <a:headEnd/>
            <a:tailEnd/>
          </a:ln>
        </p:spPr>
      </p:pic>
      <p:graphicFrame>
        <p:nvGraphicFramePr>
          <p:cNvPr id="1026" name="Object 4"/>
          <p:cNvGraphicFramePr>
            <a:graphicFrameLocks noChangeAspect="1"/>
          </p:cNvGraphicFramePr>
          <p:nvPr/>
        </p:nvGraphicFramePr>
        <p:xfrm>
          <a:off x="900113" y="1125538"/>
          <a:ext cx="3671887" cy="4900612"/>
        </p:xfrm>
        <a:graphic>
          <a:graphicData uri="http://schemas.openxmlformats.org/presentationml/2006/ole">
            <mc:AlternateContent xmlns:mc="http://schemas.openxmlformats.org/markup-compatibility/2006">
              <mc:Choice xmlns:v="urn:schemas-microsoft-com:vml" Requires="v">
                <p:oleObj spid="_x0000_s1048" name="Image" r:id="rId5" imgW="899314" imgH="1219306" progId="">
                  <p:embed/>
                </p:oleObj>
              </mc:Choice>
              <mc:Fallback>
                <p:oleObj name="Image" r:id="rId5" imgW="899314" imgH="1219306" progId="">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b="1627"/>
                      <a:stretch>
                        <a:fillRect/>
                      </a:stretch>
                    </p:blipFill>
                    <p:spPr bwMode="auto">
                      <a:xfrm>
                        <a:off x="900113" y="1125538"/>
                        <a:ext cx="3671887" cy="4900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9" name="Rectangle 5"/>
          <p:cNvSpPr>
            <a:spLocks noChangeArrowheads="1"/>
          </p:cNvSpPr>
          <p:nvPr/>
        </p:nvSpPr>
        <p:spPr bwMode="auto">
          <a:xfrm>
            <a:off x="250825" y="0"/>
            <a:ext cx="5965825" cy="609600"/>
          </a:xfrm>
          <a:prstGeom prst="rect">
            <a:avLst/>
          </a:prstGeom>
          <a:noFill/>
          <a:ln w="0">
            <a:noFill/>
            <a:miter lim="800000"/>
            <a:headEnd/>
            <a:tailEnd/>
          </a:ln>
        </p:spPr>
        <p:txBody>
          <a:bodyPr wrap="none" anchor="ctr"/>
          <a:lstStyle/>
          <a:p>
            <a:pPr algn="l" eaLnBrk="0" hangingPunct="0">
              <a:spcBef>
                <a:spcPct val="0"/>
              </a:spcBef>
            </a:pPr>
            <a:r>
              <a:rPr lang="fr-FR" sz="1200" i="1">
                <a:solidFill>
                  <a:schemeClr val="bg1"/>
                </a:solidFill>
                <a:latin typeface="Arial" pitchFamily="34" charset="0"/>
              </a:rPr>
              <a:t>Aéroport Nice Côte d’Azur </a:t>
            </a:r>
          </a:p>
          <a:p>
            <a:pPr algn="l" eaLnBrk="0" hangingPunct="0">
              <a:spcBef>
                <a:spcPct val="0"/>
              </a:spcBef>
            </a:pPr>
            <a:r>
              <a:rPr lang="fr-FR" sz="1200" i="1">
                <a:solidFill>
                  <a:schemeClr val="bg1"/>
                </a:solidFill>
                <a:latin typeface="Arial" pitchFamily="34" charset="0"/>
              </a:rPr>
              <a:t> Département Communication</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228600" y="1352550"/>
            <a:ext cx="8610600" cy="2057400"/>
          </a:xfrm>
          <a:prstGeom prst="rect">
            <a:avLst/>
          </a:prstGeom>
          <a:noFill/>
          <a:ln w="9525">
            <a:noFill/>
            <a:miter lim="800000"/>
            <a:headEnd/>
            <a:tailEnd/>
          </a:ln>
        </p:spPr>
        <p:txBody>
          <a:bodyPr/>
          <a:lstStyle/>
          <a:p>
            <a:pPr marL="342900" indent="-342900" algn="l">
              <a:lnSpc>
                <a:spcPct val="80000"/>
              </a:lnSpc>
              <a:spcBef>
                <a:spcPct val="20000"/>
              </a:spcBef>
              <a:buClr>
                <a:schemeClr val="hlink"/>
              </a:buClr>
              <a:buSzPct val="60000"/>
              <a:buFont typeface="Wingdings" pitchFamily="2" charset="2"/>
              <a:buNone/>
            </a:pPr>
            <a:endParaRPr lang="fr-FR" sz="900">
              <a:solidFill>
                <a:srgbClr val="000099"/>
              </a:solidFill>
              <a:latin typeface="Arial" pitchFamily="34" charset="0"/>
            </a:endParaRPr>
          </a:p>
        </p:txBody>
      </p:sp>
      <p:sp>
        <p:nvSpPr>
          <p:cNvPr id="73731" name="Rectangle 3"/>
          <p:cNvSpPr>
            <a:spLocks noChangeArrowheads="1"/>
          </p:cNvSpPr>
          <p:nvPr/>
        </p:nvSpPr>
        <p:spPr bwMode="auto">
          <a:xfrm>
            <a:off x="5508625" y="260350"/>
            <a:ext cx="2719388" cy="549275"/>
          </a:xfrm>
          <a:prstGeom prst="rect">
            <a:avLst/>
          </a:prstGeom>
          <a:noFill/>
          <a:ln w="9525">
            <a:noFill/>
            <a:miter lim="800000"/>
            <a:headEnd/>
            <a:tailEnd/>
          </a:ln>
        </p:spPr>
        <p:txBody>
          <a:bodyPr wrap="none">
            <a:spAutoFit/>
          </a:bodyPr>
          <a:lstStyle/>
          <a:p>
            <a:pPr algn="r">
              <a:spcBef>
                <a:spcPct val="0"/>
              </a:spcBef>
            </a:pPr>
            <a:r>
              <a:rPr lang="fr-FR" sz="1800">
                <a:solidFill>
                  <a:schemeClr val="bg1"/>
                </a:solidFill>
                <a:latin typeface="Arial" pitchFamily="34" charset="0"/>
              </a:rPr>
              <a:t>Environnement</a:t>
            </a:r>
            <a:endParaRPr lang="fr-FR" sz="1200">
              <a:solidFill>
                <a:schemeClr val="bg1"/>
              </a:solidFill>
              <a:latin typeface="Arial" pitchFamily="34" charset="0"/>
            </a:endParaRPr>
          </a:p>
          <a:p>
            <a:pPr algn="r">
              <a:spcBef>
                <a:spcPct val="0"/>
              </a:spcBef>
            </a:pPr>
            <a:r>
              <a:rPr lang="fr-FR" sz="1200">
                <a:solidFill>
                  <a:schemeClr val="bg1"/>
                </a:solidFill>
                <a:latin typeface="Arial" pitchFamily="34" charset="0"/>
              </a:rPr>
              <a:t>Problématique  de communication </a:t>
            </a:r>
          </a:p>
        </p:txBody>
      </p:sp>
      <p:sp>
        <p:nvSpPr>
          <p:cNvPr id="73732" name="Text Box 4"/>
          <p:cNvSpPr txBox="1">
            <a:spLocks noChangeArrowheads="1"/>
          </p:cNvSpPr>
          <p:nvPr/>
        </p:nvSpPr>
        <p:spPr bwMode="auto">
          <a:xfrm>
            <a:off x="827088" y="765175"/>
            <a:ext cx="7850187" cy="3724275"/>
          </a:xfrm>
          <a:prstGeom prst="rect">
            <a:avLst/>
          </a:prstGeom>
          <a:noFill/>
          <a:ln w="9525">
            <a:solidFill>
              <a:schemeClr val="tx1"/>
            </a:solidFill>
            <a:miter lim="800000"/>
            <a:headEnd/>
            <a:tailEnd/>
          </a:ln>
        </p:spPr>
        <p:txBody>
          <a:bodyPr>
            <a:spAutoFit/>
          </a:bodyPr>
          <a:lstStyle/>
          <a:p>
            <a:pPr marL="342900" indent="-342900" algn="l">
              <a:spcBef>
                <a:spcPct val="0"/>
              </a:spcBef>
              <a:buClr>
                <a:srgbClr val="0000FF"/>
              </a:buClr>
              <a:buFontTx/>
              <a:buAutoNum type="arabicPeriod"/>
            </a:pPr>
            <a:r>
              <a:rPr lang="fr-FR" sz="1800" b="0">
                <a:latin typeface="Arial" pitchFamily="34" charset="0"/>
              </a:rPr>
              <a:t> </a:t>
            </a:r>
            <a:r>
              <a:rPr lang="fr-FR" sz="1800">
                <a:latin typeface="Arial" pitchFamily="34" charset="0"/>
              </a:rPr>
              <a:t>L’ANCA</a:t>
            </a:r>
            <a:r>
              <a:rPr lang="fr-FR" sz="1800" b="0">
                <a:latin typeface="Arial" pitchFamily="34" charset="0"/>
              </a:rPr>
              <a:t> s’est lancée depuis août 2003 dans une démarche de </a:t>
            </a:r>
            <a:r>
              <a:rPr lang="fr-FR" sz="1800">
                <a:latin typeface="Arial" pitchFamily="34" charset="0"/>
              </a:rPr>
              <a:t>certification ISO 14 001</a:t>
            </a:r>
          </a:p>
          <a:p>
            <a:pPr marL="800100" lvl="1" indent="-342900" algn="l">
              <a:spcBef>
                <a:spcPct val="0"/>
              </a:spcBef>
              <a:buClr>
                <a:schemeClr val="accent2"/>
              </a:buClr>
              <a:buFont typeface="Wingdings" pitchFamily="2" charset="2"/>
              <a:buChar char="ü"/>
            </a:pPr>
            <a:endParaRPr lang="fr-FR" sz="1800">
              <a:latin typeface="Arial" pitchFamily="34" charset="0"/>
            </a:endParaRPr>
          </a:p>
          <a:p>
            <a:pPr marL="342900" indent="-342900" algn="l">
              <a:spcBef>
                <a:spcPct val="0"/>
              </a:spcBef>
              <a:buClr>
                <a:srgbClr val="0000FF"/>
              </a:buClr>
              <a:buFontTx/>
              <a:buAutoNum type="arabicPeriod"/>
            </a:pPr>
            <a:r>
              <a:rPr lang="fr-FR" sz="1800" b="0">
                <a:latin typeface="Arial" pitchFamily="34" charset="0"/>
              </a:rPr>
              <a:t>L</a:t>
            </a:r>
            <a:r>
              <a:rPr lang="fr-FR" sz="1800">
                <a:latin typeface="Arial" pitchFamily="34" charset="0"/>
              </a:rPr>
              <a:t>’ACM</a:t>
            </a:r>
            <a:r>
              <a:rPr lang="fr-FR" sz="1800" b="0">
                <a:latin typeface="Arial" pitchFamily="34" charset="0"/>
              </a:rPr>
              <a:t> s’est engagé en 2003 en signant la </a:t>
            </a:r>
            <a:r>
              <a:rPr lang="fr-FR" sz="1800">
                <a:latin typeface="Arial" pitchFamily="34" charset="0"/>
              </a:rPr>
              <a:t>charte pour l’environnement</a:t>
            </a:r>
            <a:r>
              <a:rPr lang="fr-FR" sz="1800" b="0">
                <a:latin typeface="Arial" pitchFamily="34" charset="0"/>
              </a:rPr>
              <a:t>.</a:t>
            </a:r>
          </a:p>
          <a:p>
            <a:pPr marL="342900" indent="-342900" algn="l">
              <a:spcBef>
                <a:spcPct val="0"/>
              </a:spcBef>
              <a:buClr>
                <a:srgbClr val="0000FF"/>
              </a:buClr>
              <a:buFontTx/>
              <a:buAutoNum type="arabicPeriod"/>
            </a:pPr>
            <a:endParaRPr lang="fr-FR" sz="1800" b="0">
              <a:latin typeface="Arial" pitchFamily="34" charset="0"/>
            </a:endParaRPr>
          </a:p>
          <a:p>
            <a:pPr marL="342900" indent="-342900" algn="l">
              <a:spcBef>
                <a:spcPct val="0"/>
              </a:spcBef>
              <a:buClr>
                <a:srgbClr val="0000FF"/>
              </a:buClr>
              <a:buFontTx/>
              <a:buAutoNum type="arabicPeriod"/>
            </a:pPr>
            <a:r>
              <a:rPr lang="fr-FR" sz="1800" b="0">
                <a:latin typeface="Arial" pitchFamily="34" charset="0"/>
              </a:rPr>
              <a:t>Dans l’année,  </a:t>
            </a:r>
            <a:r>
              <a:rPr lang="fr-FR" sz="1800">
                <a:latin typeface="Arial" pitchFamily="34" charset="0"/>
              </a:rPr>
              <a:t>travaux en piste</a:t>
            </a:r>
            <a:r>
              <a:rPr lang="fr-FR" sz="1800" b="0">
                <a:latin typeface="Arial" pitchFamily="34" charset="0"/>
              </a:rPr>
              <a:t> : avec son lot de nuisances possibles et visibles.</a:t>
            </a:r>
          </a:p>
          <a:p>
            <a:pPr marL="342900" indent="-342900" algn="l">
              <a:spcBef>
                <a:spcPct val="0"/>
              </a:spcBef>
              <a:buClr>
                <a:srgbClr val="0000FF"/>
              </a:buClr>
              <a:buFontTx/>
              <a:buAutoNum type="arabicPeriod"/>
            </a:pPr>
            <a:endParaRPr lang="fr-FR" sz="1800" b="0">
              <a:latin typeface="Arial" pitchFamily="34" charset="0"/>
            </a:endParaRPr>
          </a:p>
          <a:p>
            <a:pPr marL="342900" indent="-342900" algn="l">
              <a:spcBef>
                <a:spcPct val="0"/>
              </a:spcBef>
              <a:buClr>
                <a:srgbClr val="0000FF"/>
              </a:buClr>
              <a:buFontTx/>
              <a:buAutoNum type="arabicPeriod"/>
            </a:pPr>
            <a:r>
              <a:rPr lang="fr-FR" sz="1800" b="0">
                <a:latin typeface="Arial" pitchFamily="34" charset="0"/>
              </a:rPr>
              <a:t>Nouvelle procédures d’approche </a:t>
            </a:r>
            <a:r>
              <a:rPr lang="fr-FR" sz="1800">
                <a:latin typeface="Arial" pitchFamily="34" charset="0"/>
              </a:rPr>
              <a:t>SALEYA</a:t>
            </a:r>
            <a:r>
              <a:rPr lang="fr-FR" sz="1800" b="0">
                <a:latin typeface="Arial" pitchFamily="34" charset="0"/>
              </a:rPr>
              <a:t> </a:t>
            </a:r>
          </a:p>
          <a:p>
            <a:pPr marL="342900" indent="-342900" algn="l">
              <a:spcBef>
                <a:spcPct val="0"/>
              </a:spcBef>
              <a:buClr>
                <a:srgbClr val="0000FF"/>
              </a:buClr>
              <a:buFontTx/>
              <a:buAutoNum type="arabicPeriod"/>
            </a:pPr>
            <a:endParaRPr lang="fr-FR" sz="1800" b="0">
              <a:latin typeface="Arial" pitchFamily="34" charset="0"/>
            </a:endParaRPr>
          </a:p>
          <a:p>
            <a:pPr marL="342900" indent="-342900" algn="l">
              <a:spcBef>
                <a:spcPct val="0"/>
              </a:spcBef>
              <a:buClr>
                <a:srgbClr val="0000FF"/>
              </a:buClr>
              <a:buFontTx/>
              <a:buAutoNum type="arabicPeriod"/>
            </a:pPr>
            <a:r>
              <a:rPr lang="fr-FR" sz="1800" b="0">
                <a:latin typeface="Arial" pitchFamily="34" charset="0"/>
              </a:rPr>
              <a:t>Dans le cadre des actions de désengagement de l’Etat, la CCI est chargée d’un certain nombre de missions</a:t>
            </a:r>
            <a:r>
              <a:rPr lang="fr-FR" sz="2000" b="0">
                <a:solidFill>
                  <a:schemeClr val="accent2"/>
                </a:solidFill>
                <a:latin typeface="Arial" pitchFamily="34" charset="0"/>
              </a:rPr>
              <a:t> </a:t>
            </a:r>
          </a:p>
        </p:txBody>
      </p:sp>
      <p:grpSp>
        <p:nvGrpSpPr>
          <p:cNvPr id="73733" name="Group 5"/>
          <p:cNvGrpSpPr>
            <a:grpSpLocks/>
          </p:cNvGrpSpPr>
          <p:nvPr/>
        </p:nvGrpSpPr>
        <p:grpSpPr bwMode="auto">
          <a:xfrm>
            <a:off x="395288" y="333375"/>
            <a:ext cx="3346450" cy="368300"/>
            <a:chOff x="0" y="890"/>
            <a:chExt cx="2108" cy="232"/>
          </a:xfrm>
        </p:grpSpPr>
        <p:sp>
          <p:nvSpPr>
            <p:cNvPr id="73738" name="Rectangle 6"/>
            <p:cNvSpPr>
              <a:spLocks noChangeArrowheads="1"/>
            </p:cNvSpPr>
            <p:nvPr/>
          </p:nvSpPr>
          <p:spPr bwMode="auto">
            <a:xfrm>
              <a:off x="0" y="890"/>
              <a:ext cx="2018" cy="196"/>
            </a:xfrm>
            <a:prstGeom prst="rect">
              <a:avLst/>
            </a:prstGeom>
            <a:solidFill>
              <a:srgbClr val="FF5050"/>
            </a:solidFill>
            <a:ln w="9525">
              <a:noFill/>
              <a:miter lim="800000"/>
              <a:headEnd/>
              <a:tailEnd/>
            </a:ln>
          </p:spPr>
          <p:txBody>
            <a:bodyPr lIns="92075" tIns="46038" rIns="92075" bIns="46038">
              <a:spAutoFit/>
            </a:bodyPr>
            <a:lstStyle/>
            <a:p>
              <a:pPr marL="38100" indent="-38100" algn="l">
                <a:lnSpc>
                  <a:spcPct val="120000"/>
                </a:lnSpc>
                <a:spcBef>
                  <a:spcPct val="0"/>
                </a:spcBef>
                <a:buFont typeface="Webdings" pitchFamily="18" charset="2"/>
                <a:buNone/>
                <a:tabLst>
                  <a:tab pos="857250" algn="l"/>
                  <a:tab pos="1238250" algn="l"/>
                </a:tabLst>
              </a:pPr>
              <a:r>
                <a:rPr lang="fr-FR" sz="1200">
                  <a:latin typeface="Arial" pitchFamily="34" charset="0"/>
                  <a:sym typeface="Webdings" pitchFamily="18" charset="2"/>
                </a:rPr>
                <a:t>Contexte </a:t>
              </a:r>
            </a:p>
          </p:txBody>
        </p:sp>
        <p:sp>
          <p:nvSpPr>
            <p:cNvPr id="73739" name="Oval 7"/>
            <p:cNvSpPr>
              <a:spLocks noChangeArrowheads="1"/>
            </p:cNvSpPr>
            <p:nvPr/>
          </p:nvSpPr>
          <p:spPr bwMode="auto">
            <a:xfrm>
              <a:off x="1927" y="890"/>
              <a:ext cx="181" cy="232"/>
            </a:xfrm>
            <a:prstGeom prst="ellipse">
              <a:avLst/>
            </a:prstGeom>
            <a:solidFill>
              <a:srgbClr val="FF5050"/>
            </a:solidFill>
            <a:ln w="9525">
              <a:noFill/>
              <a:round/>
              <a:headEnd/>
              <a:tailEnd/>
            </a:ln>
          </p:spPr>
          <p:txBody>
            <a:bodyPr wrap="none" anchor="ctr"/>
            <a:lstStyle/>
            <a:p>
              <a:endParaRPr lang="fr-FR"/>
            </a:p>
          </p:txBody>
        </p:sp>
      </p:grpSp>
      <p:grpSp>
        <p:nvGrpSpPr>
          <p:cNvPr id="73734" name="Group 8"/>
          <p:cNvGrpSpPr>
            <a:grpSpLocks/>
          </p:cNvGrpSpPr>
          <p:nvPr/>
        </p:nvGrpSpPr>
        <p:grpSpPr bwMode="auto">
          <a:xfrm>
            <a:off x="539750" y="4724400"/>
            <a:ext cx="3346450" cy="368300"/>
            <a:chOff x="0" y="890"/>
            <a:chExt cx="2108" cy="232"/>
          </a:xfrm>
        </p:grpSpPr>
        <p:sp>
          <p:nvSpPr>
            <p:cNvPr id="73736" name="Rectangle 9"/>
            <p:cNvSpPr>
              <a:spLocks noChangeArrowheads="1"/>
            </p:cNvSpPr>
            <p:nvPr/>
          </p:nvSpPr>
          <p:spPr bwMode="auto">
            <a:xfrm>
              <a:off x="0" y="890"/>
              <a:ext cx="2018" cy="196"/>
            </a:xfrm>
            <a:prstGeom prst="rect">
              <a:avLst/>
            </a:prstGeom>
            <a:solidFill>
              <a:srgbClr val="FF5050"/>
            </a:solidFill>
            <a:ln w="9525">
              <a:noFill/>
              <a:miter lim="800000"/>
              <a:headEnd/>
              <a:tailEnd/>
            </a:ln>
          </p:spPr>
          <p:txBody>
            <a:bodyPr lIns="92075" tIns="46038" rIns="92075" bIns="46038">
              <a:spAutoFit/>
            </a:bodyPr>
            <a:lstStyle/>
            <a:p>
              <a:pPr marL="38100" indent="-38100" algn="l">
                <a:lnSpc>
                  <a:spcPct val="120000"/>
                </a:lnSpc>
                <a:spcBef>
                  <a:spcPct val="0"/>
                </a:spcBef>
                <a:buFont typeface="Webdings" pitchFamily="18" charset="2"/>
                <a:buNone/>
                <a:tabLst>
                  <a:tab pos="857250" algn="l"/>
                  <a:tab pos="1238250" algn="l"/>
                </a:tabLst>
              </a:pPr>
              <a:r>
                <a:rPr lang="fr-FR" sz="1200">
                  <a:latin typeface="Arial" pitchFamily="34" charset="0"/>
                  <a:sym typeface="Webdings" pitchFamily="18" charset="2"/>
                </a:rPr>
                <a:t>Objectifs</a:t>
              </a:r>
            </a:p>
          </p:txBody>
        </p:sp>
        <p:sp>
          <p:nvSpPr>
            <p:cNvPr id="73737" name="Oval 10"/>
            <p:cNvSpPr>
              <a:spLocks noChangeArrowheads="1"/>
            </p:cNvSpPr>
            <p:nvPr/>
          </p:nvSpPr>
          <p:spPr bwMode="auto">
            <a:xfrm>
              <a:off x="1927" y="890"/>
              <a:ext cx="181" cy="232"/>
            </a:xfrm>
            <a:prstGeom prst="ellipse">
              <a:avLst/>
            </a:prstGeom>
            <a:solidFill>
              <a:srgbClr val="FF5050"/>
            </a:solidFill>
            <a:ln w="9525">
              <a:noFill/>
              <a:round/>
              <a:headEnd/>
              <a:tailEnd/>
            </a:ln>
          </p:spPr>
          <p:txBody>
            <a:bodyPr wrap="none" anchor="ctr"/>
            <a:lstStyle/>
            <a:p>
              <a:endParaRPr lang="fr-FR"/>
            </a:p>
          </p:txBody>
        </p:sp>
      </p:grpSp>
      <p:sp>
        <p:nvSpPr>
          <p:cNvPr id="73735" name="Text Box 11"/>
          <p:cNvSpPr txBox="1">
            <a:spLocks noChangeArrowheads="1"/>
          </p:cNvSpPr>
          <p:nvPr/>
        </p:nvSpPr>
        <p:spPr bwMode="auto">
          <a:xfrm>
            <a:off x="539750" y="5118100"/>
            <a:ext cx="8016875" cy="1749425"/>
          </a:xfrm>
          <a:prstGeom prst="rect">
            <a:avLst/>
          </a:prstGeom>
          <a:noFill/>
          <a:ln w="9525">
            <a:solidFill>
              <a:schemeClr val="tx1"/>
            </a:solidFill>
            <a:miter lim="800000"/>
            <a:headEnd/>
            <a:tailEnd/>
          </a:ln>
        </p:spPr>
        <p:txBody>
          <a:bodyPr>
            <a:spAutoFit/>
          </a:bodyPr>
          <a:lstStyle/>
          <a:p>
            <a:pPr marL="342900" indent="-342900" algn="l">
              <a:spcBef>
                <a:spcPct val="0"/>
              </a:spcBef>
              <a:buClr>
                <a:srgbClr val="0000FF"/>
              </a:buClr>
              <a:buFontTx/>
              <a:buAutoNum type="arabicPeriod"/>
            </a:pPr>
            <a:r>
              <a:rPr lang="fr-FR" sz="1800" b="0">
                <a:latin typeface="Arial" pitchFamily="34" charset="0"/>
              </a:rPr>
              <a:t>Obtenir la </a:t>
            </a:r>
            <a:r>
              <a:rPr lang="fr-FR" sz="1800">
                <a:latin typeface="Arial" pitchFamily="34" charset="0"/>
              </a:rPr>
              <a:t>certification</a:t>
            </a:r>
            <a:r>
              <a:rPr lang="fr-FR" sz="1800" b="0">
                <a:latin typeface="Arial" pitchFamily="34" charset="0"/>
              </a:rPr>
              <a:t>  ISO 14 001</a:t>
            </a:r>
            <a:endParaRPr lang="fr-FR" sz="1800" b="0" i="1">
              <a:latin typeface="Arial" pitchFamily="34" charset="0"/>
            </a:endParaRPr>
          </a:p>
          <a:p>
            <a:pPr marL="342900" indent="-342900" algn="l">
              <a:spcBef>
                <a:spcPct val="0"/>
              </a:spcBef>
              <a:buClr>
                <a:srgbClr val="0000FF"/>
              </a:buClr>
              <a:buFontTx/>
              <a:buAutoNum type="arabicPeriod"/>
            </a:pPr>
            <a:r>
              <a:rPr lang="fr-FR" sz="1800" b="0">
                <a:latin typeface="Arial" pitchFamily="34" charset="0"/>
              </a:rPr>
              <a:t>Renforcer </a:t>
            </a:r>
            <a:r>
              <a:rPr lang="fr-FR" sz="1800">
                <a:latin typeface="Arial" pitchFamily="34" charset="0"/>
              </a:rPr>
              <a:t>l’image</a:t>
            </a:r>
            <a:r>
              <a:rPr lang="fr-FR" sz="1800" b="0">
                <a:latin typeface="Arial" pitchFamily="34" charset="0"/>
              </a:rPr>
              <a:t> d’un aéroport maîtrisé</a:t>
            </a:r>
          </a:p>
          <a:p>
            <a:pPr marL="342900" indent="-342900" algn="l">
              <a:spcBef>
                <a:spcPct val="0"/>
              </a:spcBef>
              <a:buClr>
                <a:srgbClr val="0000FF"/>
              </a:buClr>
              <a:buFontTx/>
              <a:buAutoNum type="arabicPeriod"/>
            </a:pPr>
            <a:r>
              <a:rPr lang="fr-FR" sz="1800">
                <a:latin typeface="Arial" pitchFamily="34" charset="0"/>
              </a:rPr>
              <a:t>Sensibiliser</a:t>
            </a:r>
            <a:r>
              <a:rPr lang="fr-FR" sz="1800" b="0">
                <a:latin typeface="Arial" pitchFamily="34" charset="0"/>
              </a:rPr>
              <a:t> </a:t>
            </a:r>
            <a:r>
              <a:rPr lang="fr-FR" sz="1800">
                <a:latin typeface="Arial" pitchFamily="34" charset="0"/>
              </a:rPr>
              <a:t>les riverains</a:t>
            </a:r>
            <a:r>
              <a:rPr lang="fr-FR" sz="1800" b="0">
                <a:latin typeface="Arial" pitchFamily="34" charset="0"/>
              </a:rPr>
              <a:t> sur nos démarches environnementales à court, moyen et long terme</a:t>
            </a:r>
          </a:p>
          <a:p>
            <a:pPr marL="342900" indent="-342900" algn="l">
              <a:spcBef>
                <a:spcPct val="0"/>
              </a:spcBef>
              <a:buClr>
                <a:srgbClr val="0000FF"/>
              </a:buClr>
              <a:buFontTx/>
              <a:buAutoNum type="arabicPeriod"/>
            </a:pPr>
            <a:r>
              <a:rPr lang="fr-FR" sz="1800" b="0">
                <a:latin typeface="Arial" pitchFamily="34" charset="0"/>
              </a:rPr>
              <a:t>Donner un </a:t>
            </a:r>
            <a:r>
              <a:rPr lang="fr-FR" sz="1800">
                <a:latin typeface="Arial" pitchFamily="34" charset="0"/>
              </a:rPr>
              <a:t>second souffle à la communication environnementale</a:t>
            </a:r>
            <a:r>
              <a:rPr lang="fr-FR" sz="1800" b="0">
                <a:latin typeface="Arial" pitchFamily="34" charset="0"/>
              </a:rPr>
              <a:t> en l’étendant à une cible grand public</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228600" y="1328738"/>
            <a:ext cx="8610600" cy="2057400"/>
          </a:xfrm>
          <a:prstGeom prst="rect">
            <a:avLst/>
          </a:prstGeom>
          <a:noFill/>
          <a:ln w="9525">
            <a:noFill/>
            <a:miter lim="800000"/>
            <a:headEnd/>
            <a:tailEnd/>
          </a:ln>
        </p:spPr>
        <p:txBody>
          <a:bodyPr/>
          <a:lstStyle/>
          <a:p>
            <a:pPr marL="342900" indent="-342900" algn="l">
              <a:lnSpc>
                <a:spcPct val="80000"/>
              </a:lnSpc>
              <a:spcBef>
                <a:spcPct val="20000"/>
              </a:spcBef>
              <a:buClr>
                <a:schemeClr val="hlink"/>
              </a:buClr>
              <a:buSzPct val="60000"/>
              <a:buFont typeface="Wingdings" pitchFamily="2" charset="2"/>
              <a:buNone/>
            </a:pPr>
            <a:endParaRPr lang="fr-FR" sz="900">
              <a:solidFill>
                <a:srgbClr val="000099"/>
              </a:solidFill>
              <a:latin typeface="Arial" pitchFamily="34" charset="0"/>
            </a:endParaRPr>
          </a:p>
        </p:txBody>
      </p:sp>
      <p:sp>
        <p:nvSpPr>
          <p:cNvPr id="78851" name="Text Box 3"/>
          <p:cNvSpPr txBox="1">
            <a:spLocks noChangeArrowheads="1"/>
          </p:cNvSpPr>
          <p:nvPr/>
        </p:nvSpPr>
        <p:spPr bwMode="auto">
          <a:xfrm>
            <a:off x="971550" y="3090863"/>
            <a:ext cx="2343150" cy="1922462"/>
          </a:xfrm>
          <a:prstGeom prst="rect">
            <a:avLst/>
          </a:prstGeom>
          <a:noFill/>
          <a:ln w="9525">
            <a:noFill/>
            <a:miter lim="800000"/>
            <a:headEnd/>
            <a:tailEnd/>
          </a:ln>
        </p:spPr>
        <p:txBody>
          <a:bodyPr wrap="none">
            <a:spAutoFit/>
          </a:bodyPr>
          <a:lstStyle/>
          <a:p>
            <a:pPr marL="342900" indent="-342900" algn="l">
              <a:spcBef>
                <a:spcPct val="0"/>
              </a:spcBef>
              <a:buClr>
                <a:srgbClr val="0000FF"/>
              </a:buClr>
              <a:buFontTx/>
              <a:buAutoNum type="arabicPeriod"/>
              <a:defRPr/>
            </a:pPr>
            <a:r>
              <a:rPr lang="fr-FR" sz="1800" dirty="0">
                <a:latin typeface="Arial" pitchFamily="34" charset="0"/>
              </a:rPr>
              <a:t>personnel ANCA</a:t>
            </a:r>
          </a:p>
          <a:p>
            <a:pPr marL="342900" indent="-342900" algn="l">
              <a:spcBef>
                <a:spcPct val="0"/>
              </a:spcBef>
              <a:buClr>
                <a:srgbClr val="0000FF"/>
              </a:buClr>
              <a:buFontTx/>
              <a:buAutoNum type="arabicPeriod"/>
              <a:defRPr/>
            </a:pPr>
            <a:r>
              <a:rPr lang="fr-FR" sz="1800" dirty="0">
                <a:latin typeface="Arial" pitchFamily="34" charset="0"/>
              </a:rPr>
              <a:t>riverains ANCA  </a:t>
            </a:r>
          </a:p>
          <a:p>
            <a:pPr marL="342900" indent="-342900" algn="l">
              <a:spcBef>
                <a:spcPct val="0"/>
              </a:spcBef>
              <a:buClr>
                <a:srgbClr val="0000FF"/>
              </a:buClr>
              <a:buFontTx/>
              <a:buAutoNum type="arabicPeriod"/>
              <a:defRPr/>
            </a:pPr>
            <a:r>
              <a:rPr lang="fr-FR" sz="1800" dirty="0">
                <a:latin typeface="Arial" pitchFamily="34" charset="0"/>
              </a:rPr>
              <a:t>grand public</a:t>
            </a:r>
          </a:p>
          <a:p>
            <a:pPr marL="342900" indent="-342900" algn="l">
              <a:spcBef>
                <a:spcPct val="0"/>
              </a:spcBef>
              <a:buClr>
                <a:srgbClr val="0000FF"/>
              </a:buClr>
              <a:buFontTx/>
              <a:buAutoNum type="arabicPeriod"/>
              <a:defRPr/>
            </a:pPr>
            <a:r>
              <a:rPr lang="fr-FR" sz="1800" dirty="0">
                <a:latin typeface="Arial" pitchFamily="34" charset="0"/>
              </a:rPr>
              <a:t>institutionnels</a:t>
            </a:r>
          </a:p>
          <a:p>
            <a:pPr marL="342900" indent="-342900" algn="l">
              <a:spcBef>
                <a:spcPct val="0"/>
              </a:spcBef>
              <a:buClr>
                <a:srgbClr val="0000FF"/>
              </a:buClr>
              <a:buFontTx/>
              <a:buAutoNum type="arabicPeriod"/>
              <a:defRPr/>
            </a:pPr>
            <a:r>
              <a:rPr lang="fr-FR" sz="1800" dirty="0">
                <a:solidFill>
                  <a:schemeClr val="tx2">
                    <a:lumMod val="50000"/>
                  </a:schemeClr>
                </a:solidFill>
                <a:latin typeface="Arial" pitchFamily="34" charset="0"/>
              </a:rPr>
              <a:t>presse</a:t>
            </a:r>
          </a:p>
          <a:p>
            <a:pPr marL="342900" indent="-342900" algn="l">
              <a:spcBef>
                <a:spcPct val="0"/>
              </a:spcBef>
              <a:buClr>
                <a:srgbClr val="0000FF"/>
              </a:buClr>
              <a:buFontTx/>
              <a:buAutoNum type="arabicPeriod"/>
              <a:defRPr/>
            </a:pPr>
            <a:endParaRPr lang="fr-FR" sz="1800" dirty="0">
              <a:latin typeface="Arial" pitchFamily="34" charset="0"/>
            </a:endParaRPr>
          </a:p>
          <a:p>
            <a:pPr marL="800100" lvl="1" indent="-342900" algn="l">
              <a:spcBef>
                <a:spcPct val="0"/>
              </a:spcBef>
              <a:buClr>
                <a:srgbClr val="0000FF"/>
              </a:buClr>
              <a:buFont typeface="Wingdings" pitchFamily="2" charset="2"/>
              <a:buNone/>
              <a:defRPr/>
            </a:pPr>
            <a:endParaRPr lang="fr-FR" sz="1200" i="1" dirty="0">
              <a:latin typeface="Arial" pitchFamily="34" charset="0"/>
            </a:endParaRPr>
          </a:p>
        </p:txBody>
      </p:sp>
      <p:grpSp>
        <p:nvGrpSpPr>
          <p:cNvPr id="74756" name="Group 4"/>
          <p:cNvGrpSpPr>
            <a:grpSpLocks/>
          </p:cNvGrpSpPr>
          <p:nvPr/>
        </p:nvGrpSpPr>
        <p:grpSpPr bwMode="auto">
          <a:xfrm>
            <a:off x="0" y="2678113"/>
            <a:ext cx="3346450" cy="368300"/>
            <a:chOff x="0" y="890"/>
            <a:chExt cx="2108" cy="232"/>
          </a:xfrm>
        </p:grpSpPr>
        <p:sp>
          <p:nvSpPr>
            <p:cNvPr id="74767" name="Rectangle 5"/>
            <p:cNvSpPr>
              <a:spLocks noChangeArrowheads="1"/>
            </p:cNvSpPr>
            <p:nvPr/>
          </p:nvSpPr>
          <p:spPr bwMode="auto">
            <a:xfrm>
              <a:off x="0" y="890"/>
              <a:ext cx="2018" cy="196"/>
            </a:xfrm>
            <a:prstGeom prst="rect">
              <a:avLst/>
            </a:prstGeom>
            <a:solidFill>
              <a:srgbClr val="FF5050"/>
            </a:solidFill>
            <a:ln w="9525">
              <a:noFill/>
              <a:miter lim="800000"/>
              <a:headEnd/>
              <a:tailEnd/>
            </a:ln>
          </p:spPr>
          <p:txBody>
            <a:bodyPr lIns="92075" tIns="46038" rIns="92075" bIns="46038">
              <a:spAutoFit/>
            </a:bodyPr>
            <a:lstStyle/>
            <a:p>
              <a:pPr marL="38100" indent="-38100" algn="l">
                <a:lnSpc>
                  <a:spcPct val="120000"/>
                </a:lnSpc>
                <a:spcBef>
                  <a:spcPct val="0"/>
                </a:spcBef>
                <a:buFont typeface="Webdings" pitchFamily="18" charset="2"/>
                <a:buNone/>
                <a:tabLst>
                  <a:tab pos="857250" algn="l"/>
                  <a:tab pos="1238250" algn="l"/>
                </a:tabLst>
              </a:pPr>
              <a:r>
                <a:rPr lang="fr-FR" sz="1200">
                  <a:latin typeface="Arial" pitchFamily="34" charset="0"/>
                  <a:sym typeface="Webdings" pitchFamily="18" charset="2"/>
                </a:rPr>
                <a:t>Cibles </a:t>
              </a:r>
            </a:p>
          </p:txBody>
        </p:sp>
        <p:sp>
          <p:nvSpPr>
            <p:cNvPr id="74768" name="Oval 6"/>
            <p:cNvSpPr>
              <a:spLocks noChangeArrowheads="1"/>
            </p:cNvSpPr>
            <p:nvPr/>
          </p:nvSpPr>
          <p:spPr bwMode="auto">
            <a:xfrm>
              <a:off x="1927" y="890"/>
              <a:ext cx="181" cy="232"/>
            </a:xfrm>
            <a:prstGeom prst="ellipse">
              <a:avLst/>
            </a:prstGeom>
            <a:solidFill>
              <a:srgbClr val="FF5050"/>
            </a:solidFill>
            <a:ln w="9525">
              <a:noFill/>
              <a:round/>
              <a:headEnd/>
              <a:tailEnd/>
            </a:ln>
          </p:spPr>
          <p:txBody>
            <a:bodyPr wrap="none" anchor="ctr"/>
            <a:lstStyle/>
            <a:p>
              <a:endParaRPr lang="fr-FR"/>
            </a:p>
          </p:txBody>
        </p:sp>
      </p:grpSp>
      <p:sp>
        <p:nvSpPr>
          <p:cNvPr id="1356807" name="Text Box 7"/>
          <p:cNvSpPr txBox="1">
            <a:spLocks noChangeArrowheads="1"/>
          </p:cNvSpPr>
          <p:nvPr/>
        </p:nvSpPr>
        <p:spPr bwMode="auto">
          <a:xfrm>
            <a:off x="1116013" y="4989513"/>
            <a:ext cx="6559550" cy="1465262"/>
          </a:xfrm>
          <a:prstGeom prst="rect">
            <a:avLst/>
          </a:prstGeom>
          <a:noFill/>
          <a:ln w="9525">
            <a:noFill/>
            <a:miter lim="800000"/>
            <a:headEnd/>
            <a:tailEnd/>
          </a:ln>
          <a:effectLst/>
        </p:spPr>
        <p:txBody>
          <a:bodyPr wrap="none">
            <a:spAutoFit/>
          </a:bodyPr>
          <a:lstStyle/>
          <a:p>
            <a:pPr marL="342900" indent="-342900" algn="l">
              <a:spcBef>
                <a:spcPct val="0"/>
              </a:spcBef>
              <a:buClr>
                <a:srgbClr val="0000FF"/>
              </a:buClr>
              <a:defRPr/>
            </a:pPr>
            <a:r>
              <a:rPr lang="fr-FR" sz="1800">
                <a:latin typeface="Arial" pitchFamily="34" charset="0"/>
              </a:rPr>
              <a:t>Communiquer sur</a:t>
            </a:r>
          </a:p>
          <a:p>
            <a:pPr marL="342900" indent="-342900" algn="l">
              <a:spcBef>
                <a:spcPct val="0"/>
              </a:spcBef>
              <a:buClr>
                <a:srgbClr val="0000FF"/>
              </a:buClr>
              <a:buFontTx/>
              <a:buChar char="•"/>
              <a:defRPr/>
            </a:pPr>
            <a:r>
              <a:rPr lang="fr-FR" sz="1800">
                <a:latin typeface="Arial" pitchFamily="34" charset="0"/>
              </a:rPr>
              <a:t>des </a:t>
            </a:r>
            <a:r>
              <a:rPr lang="fr-FR" sz="1800">
                <a:effectLst>
                  <a:outerShdw blurRad="38100" dist="38100" dir="2700000" algn="tl">
                    <a:srgbClr val="000000"/>
                  </a:outerShdw>
                </a:effectLst>
                <a:latin typeface="Arial" pitchFamily="34" charset="0"/>
              </a:rPr>
              <a:t>valeurs</a:t>
            </a:r>
            <a:r>
              <a:rPr lang="fr-FR" sz="1800">
                <a:latin typeface="Arial" pitchFamily="34" charset="0"/>
              </a:rPr>
              <a:t> de management durable</a:t>
            </a:r>
          </a:p>
          <a:p>
            <a:pPr marL="342900" indent="-342900" algn="l">
              <a:spcBef>
                <a:spcPct val="0"/>
              </a:spcBef>
              <a:buClr>
                <a:srgbClr val="0000FF"/>
              </a:buClr>
              <a:buFontTx/>
              <a:buChar char="•"/>
              <a:defRPr/>
            </a:pPr>
            <a:r>
              <a:rPr lang="fr-FR" sz="1800">
                <a:latin typeface="Arial" pitchFamily="34" charset="0"/>
              </a:rPr>
              <a:t>les </a:t>
            </a:r>
            <a:r>
              <a:rPr lang="fr-FR" sz="1800">
                <a:effectLst>
                  <a:outerShdw blurRad="38100" dist="38100" dir="2700000" algn="tl">
                    <a:srgbClr val="000000"/>
                  </a:outerShdw>
                </a:effectLst>
                <a:latin typeface="Arial" pitchFamily="34" charset="0"/>
              </a:rPr>
              <a:t>engagements</a:t>
            </a:r>
            <a:r>
              <a:rPr lang="fr-FR" sz="1800">
                <a:latin typeface="Arial" pitchFamily="34" charset="0"/>
              </a:rPr>
              <a:t> de la Charte ANCA et nos indicateurs </a:t>
            </a:r>
          </a:p>
          <a:p>
            <a:pPr marL="342900" indent="-342900" algn="l">
              <a:spcBef>
                <a:spcPct val="0"/>
              </a:spcBef>
              <a:buClr>
                <a:srgbClr val="0000FF"/>
              </a:buClr>
              <a:buFontTx/>
              <a:buChar char="•"/>
              <a:defRPr/>
            </a:pPr>
            <a:r>
              <a:rPr lang="fr-FR" sz="1800">
                <a:latin typeface="Arial" pitchFamily="34" charset="0"/>
              </a:rPr>
              <a:t>notre </a:t>
            </a:r>
            <a:r>
              <a:rPr lang="fr-FR" sz="1800">
                <a:effectLst>
                  <a:outerShdw blurRad="38100" dist="38100" dir="2700000" algn="tl">
                    <a:srgbClr val="000000"/>
                  </a:outerShdw>
                </a:effectLst>
                <a:latin typeface="Arial" pitchFamily="34" charset="0"/>
              </a:rPr>
              <a:t>certification</a:t>
            </a:r>
            <a:r>
              <a:rPr lang="fr-FR" sz="1800">
                <a:latin typeface="Arial" pitchFamily="34" charset="0"/>
              </a:rPr>
              <a:t> ISO 14 001 (8 grandes orientations)</a:t>
            </a:r>
          </a:p>
          <a:p>
            <a:pPr marL="342900" indent="-342900" algn="l">
              <a:spcBef>
                <a:spcPct val="0"/>
              </a:spcBef>
              <a:buClr>
                <a:srgbClr val="0000FF"/>
              </a:buClr>
              <a:defRPr/>
            </a:pPr>
            <a:endParaRPr lang="fr-FR" sz="1800" b="0" i="1">
              <a:latin typeface="Arial" pitchFamily="34" charset="0"/>
            </a:endParaRPr>
          </a:p>
        </p:txBody>
      </p:sp>
      <p:grpSp>
        <p:nvGrpSpPr>
          <p:cNvPr id="74758" name="Group 8"/>
          <p:cNvGrpSpPr>
            <a:grpSpLocks/>
          </p:cNvGrpSpPr>
          <p:nvPr/>
        </p:nvGrpSpPr>
        <p:grpSpPr bwMode="auto">
          <a:xfrm>
            <a:off x="0" y="4589463"/>
            <a:ext cx="3346450" cy="368300"/>
            <a:chOff x="0" y="890"/>
            <a:chExt cx="2108" cy="232"/>
          </a:xfrm>
        </p:grpSpPr>
        <p:sp>
          <p:nvSpPr>
            <p:cNvPr id="74765" name="Rectangle 9"/>
            <p:cNvSpPr>
              <a:spLocks noChangeArrowheads="1"/>
            </p:cNvSpPr>
            <p:nvPr/>
          </p:nvSpPr>
          <p:spPr bwMode="auto">
            <a:xfrm>
              <a:off x="0" y="890"/>
              <a:ext cx="2018" cy="196"/>
            </a:xfrm>
            <a:prstGeom prst="rect">
              <a:avLst/>
            </a:prstGeom>
            <a:solidFill>
              <a:srgbClr val="FF5050"/>
            </a:solidFill>
            <a:ln w="9525">
              <a:noFill/>
              <a:miter lim="800000"/>
              <a:headEnd/>
              <a:tailEnd/>
            </a:ln>
          </p:spPr>
          <p:txBody>
            <a:bodyPr lIns="92075" tIns="46038" rIns="92075" bIns="46038">
              <a:spAutoFit/>
            </a:bodyPr>
            <a:lstStyle/>
            <a:p>
              <a:pPr marL="38100" indent="-38100" algn="l">
                <a:lnSpc>
                  <a:spcPct val="120000"/>
                </a:lnSpc>
                <a:spcBef>
                  <a:spcPct val="0"/>
                </a:spcBef>
                <a:buFont typeface="Webdings" pitchFamily="18" charset="2"/>
                <a:buNone/>
                <a:tabLst>
                  <a:tab pos="857250" algn="l"/>
                  <a:tab pos="1238250" algn="l"/>
                </a:tabLst>
              </a:pPr>
              <a:r>
                <a:rPr lang="fr-FR" sz="1200">
                  <a:latin typeface="Arial" pitchFamily="34" charset="0"/>
                  <a:sym typeface="Webdings" pitchFamily="18" charset="2"/>
                </a:rPr>
                <a:t>Messages</a:t>
              </a:r>
            </a:p>
          </p:txBody>
        </p:sp>
        <p:sp>
          <p:nvSpPr>
            <p:cNvPr id="74766" name="Oval 10"/>
            <p:cNvSpPr>
              <a:spLocks noChangeArrowheads="1"/>
            </p:cNvSpPr>
            <p:nvPr/>
          </p:nvSpPr>
          <p:spPr bwMode="auto">
            <a:xfrm>
              <a:off x="1927" y="890"/>
              <a:ext cx="181" cy="232"/>
            </a:xfrm>
            <a:prstGeom prst="ellipse">
              <a:avLst/>
            </a:prstGeom>
            <a:solidFill>
              <a:srgbClr val="FF5050"/>
            </a:solidFill>
            <a:ln w="9525">
              <a:noFill/>
              <a:round/>
              <a:headEnd/>
              <a:tailEnd/>
            </a:ln>
          </p:spPr>
          <p:txBody>
            <a:bodyPr wrap="none" anchor="ctr"/>
            <a:lstStyle/>
            <a:p>
              <a:endParaRPr lang="fr-FR"/>
            </a:p>
          </p:txBody>
        </p:sp>
      </p:grpSp>
      <p:sp>
        <p:nvSpPr>
          <p:cNvPr id="74759" name="Text Box 11"/>
          <p:cNvSpPr txBox="1">
            <a:spLocks noChangeArrowheads="1"/>
          </p:cNvSpPr>
          <p:nvPr/>
        </p:nvSpPr>
        <p:spPr bwMode="auto">
          <a:xfrm>
            <a:off x="3348038" y="6583363"/>
            <a:ext cx="5264150" cy="274637"/>
          </a:xfrm>
          <a:prstGeom prst="rect">
            <a:avLst/>
          </a:prstGeom>
          <a:noFill/>
          <a:ln w="9525">
            <a:noFill/>
            <a:miter lim="800000"/>
            <a:headEnd/>
            <a:tailEnd/>
          </a:ln>
        </p:spPr>
        <p:txBody>
          <a:bodyPr wrap="none">
            <a:spAutoFit/>
          </a:bodyPr>
          <a:lstStyle/>
          <a:p>
            <a:pPr marL="342900" indent="-342900" algn="l">
              <a:spcBef>
                <a:spcPct val="0"/>
              </a:spcBef>
              <a:buClr>
                <a:srgbClr val="0000FF"/>
              </a:buClr>
            </a:pPr>
            <a:r>
              <a:rPr lang="fr-FR" sz="1200" b="0" i="1">
                <a:solidFill>
                  <a:schemeClr val="accent2"/>
                </a:solidFill>
                <a:latin typeface="Arial" pitchFamily="34" charset="0"/>
              </a:rPr>
              <a:t>Il s’agira d’adopter une communication adaptée en fonction de chaque cible</a:t>
            </a:r>
          </a:p>
        </p:txBody>
      </p:sp>
      <p:sp>
        <p:nvSpPr>
          <p:cNvPr id="74760" name="Rectangle 12"/>
          <p:cNvSpPr>
            <a:spLocks noChangeArrowheads="1"/>
          </p:cNvSpPr>
          <p:nvPr/>
        </p:nvSpPr>
        <p:spPr bwMode="auto">
          <a:xfrm>
            <a:off x="1331913" y="188913"/>
            <a:ext cx="2719387" cy="549275"/>
          </a:xfrm>
          <a:prstGeom prst="rect">
            <a:avLst/>
          </a:prstGeom>
          <a:noFill/>
          <a:ln w="9525">
            <a:noFill/>
            <a:miter lim="800000"/>
            <a:headEnd/>
            <a:tailEnd/>
          </a:ln>
        </p:spPr>
        <p:txBody>
          <a:bodyPr wrap="none">
            <a:spAutoFit/>
          </a:bodyPr>
          <a:lstStyle/>
          <a:p>
            <a:pPr algn="r">
              <a:spcBef>
                <a:spcPct val="0"/>
              </a:spcBef>
            </a:pPr>
            <a:r>
              <a:rPr lang="fr-FR" sz="1800">
                <a:latin typeface="Arial" pitchFamily="34" charset="0"/>
              </a:rPr>
              <a:t>Environnement</a:t>
            </a:r>
            <a:endParaRPr lang="fr-FR" sz="1200">
              <a:latin typeface="Arial" pitchFamily="34" charset="0"/>
            </a:endParaRPr>
          </a:p>
          <a:p>
            <a:pPr algn="r">
              <a:spcBef>
                <a:spcPct val="0"/>
              </a:spcBef>
            </a:pPr>
            <a:r>
              <a:rPr lang="fr-FR" sz="1200">
                <a:latin typeface="Arial" pitchFamily="34" charset="0"/>
              </a:rPr>
              <a:t>Problématique  de communication </a:t>
            </a:r>
          </a:p>
        </p:txBody>
      </p:sp>
      <p:grpSp>
        <p:nvGrpSpPr>
          <p:cNvPr id="74761" name="Group 13"/>
          <p:cNvGrpSpPr>
            <a:grpSpLocks/>
          </p:cNvGrpSpPr>
          <p:nvPr/>
        </p:nvGrpSpPr>
        <p:grpSpPr bwMode="auto">
          <a:xfrm>
            <a:off x="0" y="766763"/>
            <a:ext cx="3346450" cy="368300"/>
            <a:chOff x="0" y="890"/>
            <a:chExt cx="2108" cy="232"/>
          </a:xfrm>
        </p:grpSpPr>
        <p:sp>
          <p:nvSpPr>
            <p:cNvPr id="74763" name="Rectangle 14"/>
            <p:cNvSpPr>
              <a:spLocks noChangeArrowheads="1"/>
            </p:cNvSpPr>
            <p:nvPr/>
          </p:nvSpPr>
          <p:spPr bwMode="auto">
            <a:xfrm>
              <a:off x="0" y="890"/>
              <a:ext cx="2018" cy="196"/>
            </a:xfrm>
            <a:prstGeom prst="rect">
              <a:avLst/>
            </a:prstGeom>
            <a:solidFill>
              <a:srgbClr val="FF5050"/>
            </a:solidFill>
            <a:ln w="9525">
              <a:noFill/>
              <a:miter lim="800000"/>
              <a:headEnd/>
              <a:tailEnd/>
            </a:ln>
          </p:spPr>
          <p:txBody>
            <a:bodyPr lIns="92075" tIns="46038" rIns="92075" bIns="46038">
              <a:spAutoFit/>
            </a:bodyPr>
            <a:lstStyle/>
            <a:p>
              <a:pPr marL="38100" indent="-38100" algn="l">
                <a:lnSpc>
                  <a:spcPct val="120000"/>
                </a:lnSpc>
                <a:spcBef>
                  <a:spcPct val="0"/>
                </a:spcBef>
                <a:buFont typeface="Webdings" pitchFamily="18" charset="2"/>
                <a:buNone/>
                <a:tabLst>
                  <a:tab pos="857250" algn="l"/>
                  <a:tab pos="1238250" algn="l"/>
                </a:tabLst>
              </a:pPr>
              <a:r>
                <a:rPr lang="fr-FR" sz="1200">
                  <a:latin typeface="Arial" pitchFamily="34" charset="0"/>
                  <a:sym typeface="Webdings" pitchFamily="18" charset="2"/>
                </a:rPr>
                <a:t>Objectifs de communication</a:t>
              </a:r>
            </a:p>
          </p:txBody>
        </p:sp>
        <p:sp>
          <p:nvSpPr>
            <p:cNvPr id="74764" name="Oval 15"/>
            <p:cNvSpPr>
              <a:spLocks noChangeArrowheads="1"/>
            </p:cNvSpPr>
            <p:nvPr/>
          </p:nvSpPr>
          <p:spPr bwMode="auto">
            <a:xfrm>
              <a:off x="1927" y="890"/>
              <a:ext cx="181" cy="232"/>
            </a:xfrm>
            <a:prstGeom prst="ellipse">
              <a:avLst/>
            </a:prstGeom>
            <a:solidFill>
              <a:srgbClr val="FF5050"/>
            </a:solidFill>
            <a:ln w="9525">
              <a:noFill/>
              <a:round/>
              <a:headEnd/>
              <a:tailEnd/>
            </a:ln>
          </p:spPr>
          <p:txBody>
            <a:bodyPr wrap="none" anchor="ctr"/>
            <a:lstStyle/>
            <a:p>
              <a:endParaRPr lang="fr-FR"/>
            </a:p>
          </p:txBody>
        </p:sp>
      </p:grpSp>
      <p:sp>
        <p:nvSpPr>
          <p:cNvPr id="74762" name="Text Box 16"/>
          <p:cNvSpPr txBox="1">
            <a:spLocks noChangeArrowheads="1"/>
          </p:cNvSpPr>
          <p:nvPr/>
        </p:nvSpPr>
        <p:spPr bwMode="auto">
          <a:xfrm>
            <a:off x="450850" y="1262063"/>
            <a:ext cx="8016875" cy="1190625"/>
          </a:xfrm>
          <a:prstGeom prst="rect">
            <a:avLst/>
          </a:prstGeom>
          <a:noFill/>
          <a:ln w="9525">
            <a:noFill/>
            <a:miter lim="800000"/>
            <a:headEnd/>
            <a:tailEnd/>
          </a:ln>
        </p:spPr>
        <p:txBody>
          <a:bodyPr>
            <a:spAutoFit/>
          </a:bodyPr>
          <a:lstStyle/>
          <a:p>
            <a:pPr marL="800100" lvl="1" indent="-342900" algn="l">
              <a:spcBef>
                <a:spcPct val="0"/>
              </a:spcBef>
              <a:buClr>
                <a:srgbClr val="0000FF"/>
              </a:buClr>
              <a:buFont typeface="Wingdings" pitchFamily="2" charset="2"/>
              <a:buAutoNum type="arabicPeriod"/>
            </a:pPr>
            <a:r>
              <a:rPr lang="fr-FR" sz="1800">
                <a:latin typeface="Arial" pitchFamily="34" charset="0"/>
              </a:rPr>
              <a:t>fédérer</a:t>
            </a:r>
          </a:p>
          <a:p>
            <a:pPr marL="800100" lvl="1" indent="-342900" algn="l">
              <a:spcBef>
                <a:spcPct val="0"/>
              </a:spcBef>
              <a:buClr>
                <a:schemeClr val="accent2"/>
              </a:buClr>
              <a:buFont typeface="Wingdings" pitchFamily="2" charset="2"/>
              <a:buAutoNum type="arabicPeriod"/>
            </a:pPr>
            <a:r>
              <a:rPr lang="fr-FR" sz="1800">
                <a:latin typeface="Arial" pitchFamily="34" charset="0"/>
              </a:rPr>
              <a:t>promouvoir nos engagements</a:t>
            </a:r>
          </a:p>
          <a:p>
            <a:pPr marL="800100" lvl="1" indent="-342900" algn="l">
              <a:spcBef>
                <a:spcPct val="0"/>
              </a:spcBef>
              <a:buClr>
                <a:schemeClr val="accent2"/>
              </a:buClr>
              <a:buFont typeface="Wingdings" pitchFamily="2" charset="2"/>
              <a:buAutoNum type="arabicPeriod"/>
            </a:pPr>
            <a:r>
              <a:rPr lang="fr-FR" sz="1800">
                <a:latin typeface="Arial" pitchFamily="34" charset="0"/>
              </a:rPr>
              <a:t>valoriser notre image d’aéroport maîtrisé</a:t>
            </a:r>
          </a:p>
          <a:p>
            <a:pPr marL="800100" lvl="1" indent="-342900" algn="l">
              <a:spcBef>
                <a:spcPct val="0"/>
              </a:spcBef>
              <a:buClr>
                <a:schemeClr val="accent2"/>
              </a:buClr>
              <a:buFont typeface="Wingdings" pitchFamily="2" charset="2"/>
              <a:buAutoNum type="arabicPeriod"/>
            </a:pPr>
            <a:r>
              <a:rPr lang="fr-FR" sz="1800">
                <a:latin typeface="Arial" pitchFamily="34" charset="0"/>
              </a:rPr>
              <a:t>informer nos différentes cibles</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5778" name="Picture 2" descr="Anca centre"/>
          <p:cNvPicPr>
            <a:picLocks noChangeAspect="1" noChangeArrowheads="1"/>
          </p:cNvPicPr>
          <p:nvPr/>
        </p:nvPicPr>
        <p:blipFill>
          <a:blip r:embed="rId3" cstate="print"/>
          <a:srcRect/>
          <a:stretch>
            <a:fillRect/>
          </a:stretch>
        </p:blipFill>
        <p:spPr bwMode="auto">
          <a:xfrm>
            <a:off x="3708400" y="5921375"/>
            <a:ext cx="1728788" cy="676275"/>
          </a:xfrm>
          <a:prstGeom prst="rect">
            <a:avLst/>
          </a:prstGeom>
          <a:noFill/>
          <a:ln w="9525">
            <a:noFill/>
            <a:miter lim="800000"/>
            <a:headEnd/>
            <a:tailEnd/>
          </a:ln>
        </p:spPr>
      </p:pic>
      <p:sp>
        <p:nvSpPr>
          <p:cNvPr id="75779" name="Rectangle 3"/>
          <p:cNvSpPr>
            <a:spLocks noChangeArrowheads="1"/>
          </p:cNvSpPr>
          <p:nvPr/>
        </p:nvSpPr>
        <p:spPr bwMode="auto">
          <a:xfrm>
            <a:off x="228600" y="1752600"/>
            <a:ext cx="8610600" cy="2057400"/>
          </a:xfrm>
          <a:prstGeom prst="rect">
            <a:avLst/>
          </a:prstGeom>
          <a:noFill/>
          <a:ln w="9525">
            <a:noFill/>
            <a:miter lim="800000"/>
            <a:headEnd/>
            <a:tailEnd/>
          </a:ln>
        </p:spPr>
        <p:txBody>
          <a:bodyPr/>
          <a:lstStyle/>
          <a:p>
            <a:pPr marL="342900" indent="-342900" algn="l">
              <a:lnSpc>
                <a:spcPct val="80000"/>
              </a:lnSpc>
              <a:spcBef>
                <a:spcPct val="20000"/>
              </a:spcBef>
              <a:buClr>
                <a:schemeClr val="hlink"/>
              </a:buClr>
              <a:buSzPct val="60000"/>
              <a:buFont typeface="Wingdings" pitchFamily="2" charset="2"/>
              <a:buNone/>
            </a:pPr>
            <a:endParaRPr lang="fr-FR" sz="1600">
              <a:solidFill>
                <a:srgbClr val="000099"/>
              </a:solidFill>
              <a:latin typeface="Arial" pitchFamily="34" charset="0"/>
            </a:endParaRPr>
          </a:p>
        </p:txBody>
      </p:sp>
      <p:grpSp>
        <p:nvGrpSpPr>
          <p:cNvPr id="75780" name="Group 4"/>
          <p:cNvGrpSpPr>
            <a:grpSpLocks/>
          </p:cNvGrpSpPr>
          <p:nvPr/>
        </p:nvGrpSpPr>
        <p:grpSpPr bwMode="auto">
          <a:xfrm>
            <a:off x="0" y="4691063"/>
            <a:ext cx="3851275" cy="368300"/>
            <a:chOff x="0" y="890"/>
            <a:chExt cx="2108" cy="232"/>
          </a:xfrm>
        </p:grpSpPr>
        <p:sp>
          <p:nvSpPr>
            <p:cNvPr id="75790" name="Rectangle 5"/>
            <p:cNvSpPr>
              <a:spLocks noChangeArrowheads="1"/>
            </p:cNvSpPr>
            <p:nvPr/>
          </p:nvSpPr>
          <p:spPr bwMode="auto">
            <a:xfrm>
              <a:off x="0" y="890"/>
              <a:ext cx="2018" cy="231"/>
            </a:xfrm>
            <a:prstGeom prst="rect">
              <a:avLst/>
            </a:prstGeom>
            <a:solidFill>
              <a:srgbClr val="FF5050"/>
            </a:solidFill>
            <a:ln w="9525">
              <a:noFill/>
              <a:miter lim="800000"/>
              <a:headEnd/>
              <a:tailEnd/>
            </a:ln>
          </p:spPr>
          <p:txBody>
            <a:bodyPr lIns="92075" tIns="46038" rIns="92075" bIns="46038">
              <a:spAutoFit/>
            </a:bodyPr>
            <a:lstStyle/>
            <a:p>
              <a:pPr marL="38100" indent="-38100" algn="l">
                <a:lnSpc>
                  <a:spcPct val="120000"/>
                </a:lnSpc>
                <a:spcBef>
                  <a:spcPct val="0"/>
                </a:spcBef>
                <a:buFont typeface="Webdings" pitchFamily="18" charset="2"/>
                <a:buNone/>
                <a:tabLst>
                  <a:tab pos="857250" algn="l"/>
                  <a:tab pos="1238250" algn="l"/>
                </a:tabLst>
              </a:pPr>
              <a:r>
                <a:rPr lang="fr-FR" sz="1500">
                  <a:latin typeface="Arial" pitchFamily="34" charset="0"/>
                  <a:sym typeface="Webdings" pitchFamily="18" charset="2"/>
                </a:rPr>
                <a:t>Problématique de communication </a:t>
              </a:r>
            </a:p>
          </p:txBody>
        </p:sp>
        <p:sp>
          <p:nvSpPr>
            <p:cNvPr id="75791" name="Oval 6"/>
            <p:cNvSpPr>
              <a:spLocks noChangeArrowheads="1"/>
            </p:cNvSpPr>
            <p:nvPr/>
          </p:nvSpPr>
          <p:spPr bwMode="auto">
            <a:xfrm>
              <a:off x="1927" y="890"/>
              <a:ext cx="181" cy="232"/>
            </a:xfrm>
            <a:prstGeom prst="ellipse">
              <a:avLst/>
            </a:prstGeom>
            <a:solidFill>
              <a:srgbClr val="CCCCFF"/>
            </a:solidFill>
            <a:ln w="9525">
              <a:noFill/>
              <a:round/>
              <a:headEnd/>
              <a:tailEnd/>
            </a:ln>
          </p:spPr>
          <p:txBody>
            <a:bodyPr wrap="none" anchor="ctr"/>
            <a:lstStyle/>
            <a:p>
              <a:endParaRPr lang="fr-FR"/>
            </a:p>
          </p:txBody>
        </p:sp>
      </p:grpSp>
      <p:sp>
        <p:nvSpPr>
          <p:cNvPr id="75781" name="Text Box 7"/>
          <p:cNvSpPr txBox="1">
            <a:spLocks noChangeArrowheads="1"/>
          </p:cNvSpPr>
          <p:nvPr/>
        </p:nvSpPr>
        <p:spPr bwMode="auto">
          <a:xfrm>
            <a:off x="1692275" y="5229225"/>
            <a:ext cx="3024188" cy="825500"/>
          </a:xfrm>
          <a:prstGeom prst="rect">
            <a:avLst/>
          </a:prstGeom>
          <a:noFill/>
          <a:ln w="9525">
            <a:noFill/>
            <a:miter lim="800000"/>
            <a:headEnd/>
            <a:tailEnd/>
          </a:ln>
        </p:spPr>
        <p:txBody>
          <a:bodyPr>
            <a:spAutoFit/>
          </a:bodyPr>
          <a:lstStyle/>
          <a:p>
            <a:pPr marL="342900" indent="-342900" algn="l">
              <a:spcBef>
                <a:spcPct val="0"/>
              </a:spcBef>
              <a:buClr>
                <a:srgbClr val="0000FF"/>
              </a:buClr>
              <a:buFontTx/>
              <a:buChar char="•"/>
            </a:pPr>
            <a:r>
              <a:rPr lang="fr-FR" sz="1600" b="0">
                <a:latin typeface="Arial" pitchFamily="34" charset="0"/>
              </a:rPr>
              <a:t>Informer</a:t>
            </a:r>
          </a:p>
          <a:p>
            <a:pPr marL="342900" indent="-342900" algn="l">
              <a:spcBef>
                <a:spcPct val="0"/>
              </a:spcBef>
              <a:buClr>
                <a:srgbClr val="0000FF"/>
              </a:buClr>
              <a:buFontTx/>
              <a:buChar char="•"/>
            </a:pPr>
            <a:r>
              <a:rPr lang="fr-FR" sz="1600" b="0">
                <a:latin typeface="Arial" pitchFamily="34" charset="0"/>
              </a:rPr>
              <a:t>Fédérer</a:t>
            </a:r>
          </a:p>
          <a:p>
            <a:pPr marL="342900" indent="-342900" algn="l">
              <a:spcBef>
                <a:spcPct val="0"/>
              </a:spcBef>
              <a:buClr>
                <a:srgbClr val="0000FF"/>
              </a:buClr>
              <a:buFontTx/>
              <a:buChar char="•"/>
            </a:pPr>
            <a:r>
              <a:rPr lang="fr-FR" sz="1600" b="0">
                <a:latin typeface="Arial" pitchFamily="34" charset="0"/>
              </a:rPr>
              <a:t>Faire adhérer</a:t>
            </a:r>
            <a:endParaRPr lang="fr-FR" sz="1600" b="0" i="1">
              <a:latin typeface="Arial" pitchFamily="34" charset="0"/>
            </a:endParaRPr>
          </a:p>
        </p:txBody>
      </p:sp>
      <p:grpSp>
        <p:nvGrpSpPr>
          <p:cNvPr id="75782" name="Group 8"/>
          <p:cNvGrpSpPr>
            <a:grpSpLocks/>
          </p:cNvGrpSpPr>
          <p:nvPr/>
        </p:nvGrpSpPr>
        <p:grpSpPr bwMode="auto">
          <a:xfrm>
            <a:off x="0" y="765175"/>
            <a:ext cx="3346450" cy="368300"/>
            <a:chOff x="0" y="890"/>
            <a:chExt cx="2108" cy="232"/>
          </a:xfrm>
        </p:grpSpPr>
        <p:sp>
          <p:nvSpPr>
            <p:cNvPr id="75788" name="Rectangle 9"/>
            <p:cNvSpPr>
              <a:spLocks noChangeArrowheads="1"/>
            </p:cNvSpPr>
            <p:nvPr/>
          </p:nvSpPr>
          <p:spPr bwMode="auto">
            <a:xfrm>
              <a:off x="0" y="890"/>
              <a:ext cx="2018" cy="231"/>
            </a:xfrm>
            <a:prstGeom prst="rect">
              <a:avLst/>
            </a:prstGeom>
            <a:solidFill>
              <a:srgbClr val="FF5050"/>
            </a:solidFill>
            <a:ln w="9525">
              <a:noFill/>
              <a:miter lim="800000"/>
              <a:headEnd/>
              <a:tailEnd/>
            </a:ln>
          </p:spPr>
          <p:txBody>
            <a:bodyPr lIns="92075" tIns="46038" rIns="92075" bIns="46038">
              <a:spAutoFit/>
            </a:bodyPr>
            <a:lstStyle/>
            <a:p>
              <a:pPr marL="38100" indent="-38100" algn="l">
                <a:lnSpc>
                  <a:spcPct val="120000"/>
                </a:lnSpc>
                <a:spcBef>
                  <a:spcPct val="0"/>
                </a:spcBef>
                <a:buFont typeface="Webdings" pitchFamily="18" charset="2"/>
                <a:buNone/>
                <a:tabLst>
                  <a:tab pos="857250" algn="l"/>
                  <a:tab pos="1238250" algn="l"/>
                </a:tabLst>
              </a:pPr>
              <a:r>
                <a:rPr lang="fr-FR" sz="1500">
                  <a:latin typeface="Arial" pitchFamily="34" charset="0"/>
                  <a:sym typeface="Webdings" pitchFamily="18" charset="2"/>
                </a:rPr>
                <a:t>Contexte </a:t>
              </a:r>
            </a:p>
          </p:txBody>
        </p:sp>
        <p:sp>
          <p:nvSpPr>
            <p:cNvPr id="75789" name="Oval 10"/>
            <p:cNvSpPr>
              <a:spLocks noChangeArrowheads="1"/>
            </p:cNvSpPr>
            <p:nvPr/>
          </p:nvSpPr>
          <p:spPr bwMode="auto">
            <a:xfrm>
              <a:off x="1927" y="890"/>
              <a:ext cx="181" cy="232"/>
            </a:xfrm>
            <a:prstGeom prst="ellipse">
              <a:avLst/>
            </a:prstGeom>
            <a:solidFill>
              <a:srgbClr val="FF5050"/>
            </a:solidFill>
            <a:ln w="9525">
              <a:noFill/>
              <a:round/>
              <a:headEnd/>
              <a:tailEnd/>
            </a:ln>
          </p:spPr>
          <p:txBody>
            <a:bodyPr wrap="none" anchor="ctr"/>
            <a:lstStyle/>
            <a:p>
              <a:endParaRPr lang="fr-FR"/>
            </a:p>
          </p:txBody>
        </p:sp>
      </p:grpSp>
      <p:pic>
        <p:nvPicPr>
          <p:cNvPr id="75783" name="Picture 11" descr="charterAPYinterne"/>
          <p:cNvPicPr>
            <a:picLocks noChangeAspect="1" noChangeArrowheads="1"/>
          </p:cNvPicPr>
          <p:nvPr/>
        </p:nvPicPr>
        <p:blipFill>
          <a:blip r:embed="rId4" cstate="print"/>
          <a:srcRect/>
          <a:stretch>
            <a:fillRect/>
          </a:stretch>
        </p:blipFill>
        <p:spPr bwMode="auto">
          <a:xfrm>
            <a:off x="323850" y="1700213"/>
            <a:ext cx="2303463" cy="2303462"/>
          </a:xfrm>
          <a:prstGeom prst="rect">
            <a:avLst/>
          </a:prstGeom>
          <a:noFill/>
          <a:ln w="9525">
            <a:noFill/>
            <a:miter lim="800000"/>
            <a:headEnd/>
            <a:tailEnd/>
          </a:ln>
        </p:spPr>
      </p:pic>
      <p:sp>
        <p:nvSpPr>
          <p:cNvPr id="75784" name="Text Box 12"/>
          <p:cNvSpPr txBox="1">
            <a:spLocks noChangeArrowheads="1"/>
          </p:cNvSpPr>
          <p:nvPr/>
        </p:nvSpPr>
        <p:spPr bwMode="auto">
          <a:xfrm>
            <a:off x="2627313" y="1422400"/>
            <a:ext cx="6192837" cy="3387725"/>
          </a:xfrm>
          <a:prstGeom prst="rect">
            <a:avLst/>
          </a:prstGeom>
          <a:noFill/>
          <a:ln w="9525">
            <a:noFill/>
            <a:miter lim="800000"/>
            <a:headEnd/>
            <a:tailEnd/>
          </a:ln>
        </p:spPr>
        <p:txBody>
          <a:bodyPr>
            <a:spAutoFit/>
          </a:bodyPr>
          <a:lstStyle/>
          <a:p>
            <a:pPr marL="342900" indent="-342900" algn="l">
              <a:spcBef>
                <a:spcPct val="0"/>
              </a:spcBef>
            </a:pPr>
            <a:r>
              <a:rPr lang="fr-FR" sz="1800" b="0">
                <a:latin typeface="Arial" pitchFamily="34" charset="0"/>
                <a:cs typeface="Arial" pitchFamily="34" charset="0"/>
              </a:rPr>
              <a:t>Toute la démarche environnement est basée sur un plan d’actions concrètes .</a:t>
            </a:r>
          </a:p>
          <a:p>
            <a:pPr marL="342900" indent="-342900" algn="l">
              <a:spcBef>
                <a:spcPct val="0"/>
              </a:spcBef>
            </a:pPr>
            <a:r>
              <a:rPr lang="fr-FR" sz="1800" b="0">
                <a:latin typeface="Arial" pitchFamily="34" charset="0"/>
                <a:ea typeface="Times New Roman" pitchFamily="18" charset="0"/>
                <a:cs typeface="Arial" pitchFamily="34" charset="0"/>
              </a:rPr>
              <a:t>Les activités et les acteurs sont multiples, mais l’objectif doit être commun.</a:t>
            </a:r>
          </a:p>
          <a:p>
            <a:pPr marL="342900" indent="-342900" algn="l">
              <a:spcBef>
                <a:spcPct val="0"/>
              </a:spcBef>
            </a:pPr>
            <a:r>
              <a:rPr lang="fr-FR" sz="1800">
                <a:latin typeface="Arial" pitchFamily="34" charset="0"/>
                <a:ea typeface="Times New Roman" pitchFamily="18" charset="0"/>
                <a:cs typeface="Arial" pitchFamily="34" charset="0"/>
              </a:rPr>
              <a:t>Une identification propre est nécessaire pour porter notre projet et le</a:t>
            </a:r>
          </a:p>
          <a:p>
            <a:pPr marL="342900" indent="-342900" algn="l">
              <a:spcBef>
                <a:spcPct val="0"/>
              </a:spcBef>
            </a:pPr>
            <a:r>
              <a:rPr lang="fr-FR" sz="1800">
                <a:latin typeface="Arial" pitchFamily="34" charset="0"/>
                <a:ea typeface="Times New Roman" pitchFamily="18" charset="0"/>
                <a:cs typeface="Arial" pitchFamily="34" charset="0"/>
              </a:rPr>
              <a:t>mener au delà de la certification ISO 14001.</a:t>
            </a:r>
          </a:p>
          <a:p>
            <a:pPr marL="342900" indent="-342900" algn="l">
              <a:spcBef>
                <a:spcPct val="0"/>
              </a:spcBef>
            </a:pPr>
            <a:endParaRPr lang="fr-FR" sz="1800">
              <a:latin typeface="Arial" pitchFamily="34" charset="0"/>
              <a:ea typeface="Times New Roman" pitchFamily="18" charset="0"/>
              <a:cs typeface="Arial" pitchFamily="34" charset="0"/>
            </a:endParaRPr>
          </a:p>
          <a:p>
            <a:pPr marL="1714500" lvl="3" indent="-342900" algn="just">
              <a:spcBef>
                <a:spcPct val="0"/>
              </a:spcBef>
            </a:pPr>
            <a:r>
              <a:rPr lang="fr-FR" sz="1800">
                <a:latin typeface="Arial" pitchFamily="34" charset="0"/>
                <a:ea typeface="Times New Roman" pitchFamily="18" charset="0"/>
                <a:cs typeface="Arial" pitchFamily="34" charset="0"/>
              </a:rPr>
              <a:t>OBJECTIF : reconnaître clairement tout support de communication ayant attrait à l’environnement avec un signe </a:t>
            </a:r>
          </a:p>
          <a:p>
            <a:pPr marL="342900" indent="-342900" algn="l">
              <a:spcBef>
                <a:spcPct val="0"/>
              </a:spcBef>
            </a:pPr>
            <a:endParaRPr lang="fr-FR" sz="1800">
              <a:latin typeface="Arial" pitchFamily="34" charset="0"/>
              <a:ea typeface="Times New Roman" pitchFamily="18" charset="0"/>
              <a:cs typeface="Arial" pitchFamily="34" charset="0"/>
            </a:endParaRPr>
          </a:p>
        </p:txBody>
      </p:sp>
      <p:pic>
        <p:nvPicPr>
          <p:cNvPr id="75785" name="Picture 13" descr="signatureRVB"/>
          <p:cNvPicPr>
            <a:picLocks noChangeAspect="1" noChangeArrowheads="1"/>
          </p:cNvPicPr>
          <p:nvPr/>
        </p:nvPicPr>
        <p:blipFill>
          <a:blip r:embed="rId5" cstate="print"/>
          <a:srcRect/>
          <a:stretch>
            <a:fillRect/>
          </a:stretch>
        </p:blipFill>
        <p:spPr bwMode="auto">
          <a:xfrm>
            <a:off x="3851275" y="4724400"/>
            <a:ext cx="4787900" cy="1030288"/>
          </a:xfrm>
          <a:prstGeom prst="rect">
            <a:avLst/>
          </a:prstGeom>
          <a:noFill/>
          <a:ln w="9525">
            <a:noFill/>
            <a:miter lim="800000"/>
            <a:headEnd/>
            <a:tailEnd/>
          </a:ln>
        </p:spPr>
      </p:pic>
      <p:sp>
        <p:nvSpPr>
          <p:cNvPr id="75786" name="Text Box 14"/>
          <p:cNvSpPr txBox="1">
            <a:spLocks noChangeArrowheads="1"/>
          </p:cNvSpPr>
          <p:nvPr/>
        </p:nvSpPr>
        <p:spPr bwMode="auto">
          <a:xfrm>
            <a:off x="323850" y="4005263"/>
            <a:ext cx="2530475" cy="274637"/>
          </a:xfrm>
          <a:prstGeom prst="rect">
            <a:avLst/>
          </a:prstGeom>
          <a:noFill/>
          <a:ln w="9525">
            <a:noFill/>
            <a:miter lim="800000"/>
            <a:headEnd/>
            <a:tailEnd/>
          </a:ln>
        </p:spPr>
        <p:txBody>
          <a:bodyPr wrap="none">
            <a:spAutoFit/>
          </a:bodyPr>
          <a:lstStyle/>
          <a:p>
            <a:pPr algn="l">
              <a:spcBef>
                <a:spcPct val="0"/>
              </a:spcBef>
            </a:pPr>
            <a:r>
              <a:rPr lang="fr-FR" sz="1200" b="0">
                <a:solidFill>
                  <a:srgbClr val="FF0000"/>
                </a:solidFill>
                <a:latin typeface="Arial" pitchFamily="34" charset="0"/>
              </a:rPr>
              <a:t>Une charte dédiéeavec un slogan :</a:t>
            </a:r>
          </a:p>
        </p:txBody>
      </p:sp>
      <p:sp>
        <p:nvSpPr>
          <p:cNvPr id="75787" name="Rectangle 15"/>
          <p:cNvSpPr>
            <a:spLocks noChangeArrowheads="1"/>
          </p:cNvSpPr>
          <p:nvPr/>
        </p:nvSpPr>
        <p:spPr bwMode="auto">
          <a:xfrm>
            <a:off x="684213" y="115888"/>
            <a:ext cx="3275012" cy="581025"/>
          </a:xfrm>
          <a:prstGeom prst="rect">
            <a:avLst/>
          </a:prstGeom>
          <a:noFill/>
          <a:ln w="9525">
            <a:noFill/>
            <a:miter lim="800000"/>
            <a:headEnd/>
            <a:tailEnd/>
          </a:ln>
        </p:spPr>
        <p:txBody>
          <a:bodyPr>
            <a:spAutoFit/>
          </a:bodyPr>
          <a:lstStyle/>
          <a:p>
            <a:pPr algn="r">
              <a:spcBef>
                <a:spcPct val="0"/>
              </a:spcBef>
            </a:pPr>
            <a:r>
              <a:rPr lang="fr-FR" sz="1600">
                <a:latin typeface="Arial" pitchFamily="34" charset="0"/>
              </a:rPr>
              <a:t>Environnement </a:t>
            </a:r>
          </a:p>
          <a:p>
            <a:pPr algn="r">
              <a:spcBef>
                <a:spcPct val="0"/>
              </a:spcBef>
            </a:pPr>
            <a:r>
              <a:rPr lang="fr-FR" sz="1400">
                <a:latin typeface="Arial" pitchFamily="34" charset="0"/>
              </a:rPr>
              <a:t> Plan de</a:t>
            </a:r>
            <a:r>
              <a:rPr lang="fr-FR" sz="1600" b="0">
                <a:latin typeface="Arial" pitchFamily="34" charset="0"/>
              </a:rPr>
              <a:t> </a:t>
            </a:r>
            <a:r>
              <a:rPr lang="fr-FR" sz="1400">
                <a:latin typeface="Arial" pitchFamily="34" charset="0"/>
              </a:rPr>
              <a:t>Communication INTERNE</a:t>
            </a:r>
            <a:r>
              <a:rPr lang="fr-FR" sz="1400">
                <a:solidFill>
                  <a:schemeClr val="bg1"/>
                </a:solidFill>
                <a:latin typeface="Arial" pitchFamily="34" charset="0"/>
              </a:rPr>
              <a:t> </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6802" name="Picture 2" descr="Anca centre"/>
          <p:cNvPicPr>
            <a:picLocks noChangeAspect="1" noChangeArrowheads="1"/>
          </p:cNvPicPr>
          <p:nvPr/>
        </p:nvPicPr>
        <p:blipFill>
          <a:blip r:embed="rId3" cstate="print"/>
          <a:srcRect/>
          <a:stretch>
            <a:fillRect/>
          </a:stretch>
        </p:blipFill>
        <p:spPr bwMode="auto">
          <a:xfrm>
            <a:off x="3708400" y="5876925"/>
            <a:ext cx="1728788" cy="676275"/>
          </a:xfrm>
          <a:prstGeom prst="rect">
            <a:avLst/>
          </a:prstGeom>
          <a:noFill/>
          <a:ln w="9525">
            <a:noFill/>
            <a:miter lim="800000"/>
            <a:headEnd/>
            <a:tailEnd/>
          </a:ln>
        </p:spPr>
      </p:pic>
      <p:sp>
        <p:nvSpPr>
          <p:cNvPr id="76803" name="Text Box 3"/>
          <p:cNvSpPr txBox="1">
            <a:spLocks noChangeArrowheads="1"/>
          </p:cNvSpPr>
          <p:nvPr/>
        </p:nvSpPr>
        <p:spPr bwMode="auto">
          <a:xfrm>
            <a:off x="827088" y="692150"/>
            <a:ext cx="8664575" cy="6784975"/>
          </a:xfrm>
          <a:prstGeom prst="rect">
            <a:avLst/>
          </a:prstGeom>
          <a:noFill/>
          <a:ln w="9525">
            <a:noFill/>
            <a:miter lim="800000"/>
            <a:headEnd/>
            <a:tailEnd/>
          </a:ln>
        </p:spPr>
        <p:txBody>
          <a:bodyPr wrap="none">
            <a:spAutoFit/>
          </a:bodyPr>
          <a:lstStyle/>
          <a:p>
            <a:pPr marL="342900" indent="-342900" algn="l">
              <a:spcBef>
                <a:spcPct val="0"/>
              </a:spcBef>
              <a:buClr>
                <a:srgbClr val="0000FF"/>
              </a:buClr>
            </a:pPr>
            <a:endParaRPr lang="fr-FR" sz="1600" b="0">
              <a:latin typeface="Arial" pitchFamily="34" charset="0"/>
            </a:endParaRPr>
          </a:p>
          <a:p>
            <a:pPr marL="342900" indent="-342900" algn="l">
              <a:spcBef>
                <a:spcPct val="0"/>
              </a:spcBef>
              <a:buClr>
                <a:srgbClr val="0000FF"/>
              </a:buClr>
              <a:buFontTx/>
              <a:buBlip>
                <a:blip r:embed="rId4"/>
              </a:buBlip>
            </a:pPr>
            <a:r>
              <a:rPr lang="fr-FR" sz="1600" b="0">
                <a:latin typeface="Arial" pitchFamily="34" charset="0"/>
              </a:rPr>
              <a:t> </a:t>
            </a:r>
            <a:r>
              <a:rPr lang="fr-FR" sz="1800">
                <a:latin typeface="Arial" pitchFamily="34" charset="0"/>
              </a:rPr>
              <a:t>PISTE VERTE   </a:t>
            </a:r>
          </a:p>
          <a:p>
            <a:pPr marL="342900" indent="-342900" algn="l">
              <a:spcBef>
                <a:spcPct val="0"/>
              </a:spcBef>
              <a:buClr>
                <a:srgbClr val="0000FF"/>
              </a:buClr>
            </a:pPr>
            <a:r>
              <a:rPr lang="fr-FR" sz="1500" b="0">
                <a:latin typeface="Arial" pitchFamily="34" charset="0"/>
              </a:rPr>
              <a:t>Objectifs : </a:t>
            </a:r>
            <a:r>
              <a:rPr lang="fr-FR" sz="1500">
                <a:latin typeface="Arial" pitchFamily="34" charset="0"/>
              </a:rPr>
              <a:t>Informer le personnel CCI ANCA des grandes étapes de la certification ISO 14001</a:t>
            </a:r>
          </a:p>
          <a:p>
            <a:pPr marL="342900" indent="-342900" algn="l">
              <a:spcBef>
                <a:spcPct val="0"/>
              </a:spcBef>
              <a:buClr>
                <a:srgbClr val="0000FF"/>
              </a:buClr>
            </a:pPr>
            <a:r>
              <a:rPr lang="fr-FR" sz="1500" b="0">
                <a:latin typeface="Arial" pitchFamily="34" charset="0"/>
              </a:rPr>
              <a:t>Et formaliser un  support de communication environnementale interne.</a:t>
            </a:r>
          </a:p>
          <a:p>
            <a:pPr marL="342900" indent="-342900" algn="l">
              <a:spcBef>
                <a:spcPct val="0"/>
              </a:spcBef>
              <a:buClr>
                <a:srgbClr val="0000FF"/>
              </a:buClr>
            </a:pPr>
            <a:r>
              <a:rPr lang="fr-FR" sz="1500" b="0">
                <a:latin typeface="Arial" pitchFamily="34" charset="0"/>
              </a:rPr>
              <a:t>Type : format A4 recto en PDF</a:t>
            </a:r>
          </a:p>
          <a:p>
            <a:pPr marL="342900" indent="-342900" algn="l">
              <a:spcBef>
                <a:spcPct val="0"/>
              </a:spcBef>
              <a:buClr>
                <a:srgbClr val="0000FF"/>
              </a:buClr>
            </a:pPr>
            <a:r>
              <a:rPr lang="fr-FR" sz="1500" b="0">
                <a:latin typeface="Arial" pitchFamily="34" charset="0"/>
              </a:rPr>
              <a:t>Diffusion : mail et papier </a:t>
            </a:r>
          </a:p>
          <a:p>
            <a:pPr marL="342900" indent="-342900" algn="l">
              <a:spcBef>
                <a:spcPct val="0"/>
              </a:spcBef>
              <a:buClr>
                <a:srgbClr val="0000FF"/>
              </a:buClr>
            </a:pPr>
            <a:r>
              <a:rPr lang="fr-FR" sz="1500" b="0">
                <a:latin typeface="Arial" pitchFamily="34" charset="0"/>
              </a:rPr>
              <a:t>Cible : personnel CCI ANCA</a:t>
            </a:r>
          </a:p>
          <a:p>
            <a:pPr marL="342900" indent="-342900" algn="l">
              <a:spcBef>
                <a:spcPct val="0"/>
              </a:spcBef>
              <a:buClr>
                <a:srgbClr val="0000FF"/>
              </a:buClr>
            </a:pPr>
            <a:r>
              <a:rPr lang="fr-FR" sz="1500" b="0">
                <a:latin typeface="Arial" pitchFamily="34" charset="0"/>
              </a:rPr>
              <a:t>Périodicité : selon importance de l’actualité à J-15 avant grandes étapes</a:t>
            </a:r>
            <a:endParaRPr lang="fr-FR" sz="1500" b="0" i="1">
              <a:latin typeface="Arial" pitchFamily="34" charset="0"/>
            </a:endParaRPr>
          </a:p>
          <a:p>
            <a:pPr marL="342900" indent="-342900" algn="l">
              <a:spcBef>
                <a:spcPct val="0"/>
              </a:spcBef>
              <a:buClr>
                <a:srgbClr val="0000FF"/>
              </a:buClr>
            </a:pPr>
            <a:endParaRPr lang="fr-FR" sz="1800" b="0">
              <a:latin typeface="Arial" pitchFamily="34" charset="0"/>
            </a:endParaRPr>
          </a:p>
          <a:p>
            <a:pPr marL="342900" indent="-342900" algn="l">
              <a:spcBef>
                <a:spcPct val="0"/>
              </a:spcBef>
              <a:buClr>
                <a:srgbClr val="0000FF"/>
              </a:buClr>
              <a:buFontTx/>
              <a:buBlip>
                <a:blip r:embed="rId4"/>
              </a:buBlip>
            </a:pPr>
            <a:r>
              <a:rPr lang="fr-FR" sz="1800">
                <a:latin typeface="Arial" pitchFamily="34" charset="0"/>
              </a:rPr>
              <a:t>Poster Politique environnementale ANCA</a:t>
            </a:r>
          </a:p>
          <a:p>
            <a:pPr marL="342900" indent="-342900" algn="l">
              <a:spcBef>
                <a:spcPct val="0"/>
              </a:spcBef>
              <a:buClr>
                <a:srgbClr val="0000FF"/>
              </a:buClr>
            </a:pPr>
            <a:r>
              <a:rPr lang="fr-FR" sz="1500" b="0">
                <a:latin typeface="Arial" pitchFamily="34" charset="0"/>
              </a:rPr>
              <a:t>Objectifs : </a:t>
            </a:r>
            <a:r>
              <a:rPr lang="fr-FR" sz="1500">
                <a:latin typeface="Arial" pitchFamily="34" charset="0"/>
              </a:rPr>
              <a:t>diffuser et faire connaître</a:t>
            </a:r>
            <a:r>
              <a:rPr lang="fr-FR" sz="1500" b="0">
                <a:latin typeface="Arial" pitchFamily="34" charset="0"/>
              </a:rPr>
              <a:t> la politique environnementale </a:t>
            </a:r>
          </a:p>
          <a:p>
            <a:pPr marL="342900" indent="-342900" algn="l">
              <a:spcBef>
                <a:spcPct val="0"/>
              </a:spcBef>
              <a:buClr>
                <a:srgbClr val="0000FF"/>
              </a:buClr>
            </a:pPr>
            <a:r>
              <a:rPr lang="fr-FR" sz="1500" b="0">
                <a:latin typeface="Arial" pitchFamily="34" charset="0"/>
              </a:rPr>
              <a:t>Type : panneaux chartés ANCA et charte environnementale</a:t>
            </a:r>
          </a:p>
          <a:p>
            <a:pPr marL="342900" indent="-342900" algn="l">
              <a:spcBef>
                <a:spcPct val="0"/>
              </a:spcBef>
              <a:buClr>
                <a:srgbClr val="0000FF"/>
              </a:buClr>
            </a:pPr>
            <a:r>
              <a:rPr lang="fr-FR" sz="1500" b="0">
                <a:latin typeface="Arial" pitchFamily="34" charset="0"/>
              </a:rPr>
              <a:t>Cible : personnel CCI ANCA et à terme après certification sur les lieux GP</a:t>
            </a:r>
          </a:p>
          <a:p>
            <a:pPr marL="342900" indent="-342900" algn="l">
              <a:spcBef>
                <a:spcPct val="0"/>
              </a:spcBef>
              <a:buClr>
                <a:srgbClr val="0000FF"/>
              </a:buClr>
            </a:pPr>
            <a:r>
              <a:rPr lang="fr-FR" sz="1500" b="0">
                <a:latin typeface="Arial" pitchFamily="34" charset="0"/>
              </a:rPr>
              <a:t>Diffusion : a tous les membres du CDA pour affichage dans les services , dans les salles de réunion </a:t>
            </a:r>
          </a:p>
          <a:p>
            <a:pPr marL="342900" indent="-342900" algn="l">
              <a:spcBef>
                <a:spcPct val="0"/>
              </a:spcBef>
              <a:buClr>
                <a:srgbClr val="0000FF"/>
              </a:buClr>
            </a:pPr>
            <a:r>
              <a:rPr lang="fr-FR" sz="1500" b="0">
                <a:latin typeface="Arial" pitchFamily="34" charset="0"/>
              </a:rPr>
              <a:t>et sur les lieux stratégiques d’information (BDR, bureau des badges)</a:t>
            </a:r>
          </a:p>
          <a:p>
            <a:pPr marL="342900" indent="-342900" algn="l">
              <a:spcBef>
                <a:spcPct val="0"/>
              </a:spcBef>
              <a:buClr>
                <a:srgbClr val="0000FF"/>
              </a:buClr>
            </a:pPr>
            <a:r>
              <a:rPr lang="fr-FR" sz="1500" b="0">
                <a:latin typeface="Arial" pitchFamily="34" charset="0"/>
              </a:rPr>
              <a:t>Nombre d’exemplaires : 30</a:t>
            </a:r>
          </a:p>
          <a:p>
            <a:pPr marL="342900" indent="-342900" algn="l">
              <a:spcBef>
                <a:spcPct val="0"/>
              </a:spcBef>
              <a:buClr>
                <a:srgbClr val="0000FF"/>
              </a:buClr>
            </a:pPr>
            <a:endParaRPr lang="fr-FR" sz="1500" b="0" i="1">
              <a:latin typeface="Arial" pitchFamily="34" charset="0"/>
            </a:endParaRPr>
          </a:p>
          <a:p>
            <a:pPr marL="342900" indent="-342900" algn="l">
              <a:spcBef>
                <a:spcPct val="0"/>
              </a:spcBef>
              <a:buClr>
                <a:srgbClr val="0000FF"/>
              </a:buClr>
              <a:buFontTx/>
              <a:buBlip>
                <a:blip r:embed="rId4"/>
              </a:buBlip>
            </a:pPr>
            <a:r>
              <a:rPr lang="fr-FR" sz="1800">
                <a:latin typeface="Arial" pitchFamily="34" charset="0"/>
              </a:rPr>
              <a:t>FLYER Sensibilisation Iso 14 001</a:t>
            </a:r>
          </a:p>
          <a:p>
            <a:pPr marL="342900" indent="-342900" algn="l">
              <a:spcBef>
                <a:spcPct val="0"/>
              </a:spcBef>
              <a:buClr>
                <a:srgbClr val="0000FF"/>
              </a:buClr>
            </a:pPr>
            <a:r>
              <a:rPr lang="fr-FR" sz="1500" b="0">
                <a:latin typeface="Arial" pitchFamily="34" charset="0"/>
              </a:rPr>
              <a:t>Objectifs : </a:t>
            </a:r>
            <a:r>
              <a:rPr lang="fr-FR" sz="1500">
                <a:latin typeface="Arial" pitchFamily="34" charset="0"/>
              </a:rPr>
              <a:t>faire connaître les 8 grandes orientations de la politique environnementale</a:t>
            </a:r>
            <a:r>
              <a:rPr lang="fr-FR" sz="1500" b="0">
                <a:latin typeface="Arial" pitchFamily="34" charset="0"/>
              </a:rPr>
              <a:t> </a:t>
            </a:r>
          </a:p>
          <a:p>
            <a:pPr marL="342900" indent="-342900" algn="l">
              <a:spcBef>
                <a:spcPct val="0"/>
              </a:spcBef>
              <a:buClr>
                <a:srgbClr val="0000FF"/>
              </a:buClr>
            </a:pPr>
            <a:r>
              <a:rPr lang="fr-FR" sz="1500" b="0">
                <a:latin typeface="Arial" pitchFamily="34" charset="0"/>
              </a:rPr>
              <a:t>et les actions concrètes qui en découlent</a:t>
            </a:r>
          </a:p>
          <a:p>
            <a:pPr marL="342900" indent="-342900" algn="l">
              <a:spcBef>
                <a:spcPct val="0"/>
              </a:spcBef>
              <a:buClr>
                <a:srgbClr val="0000FF"/>
              </a:buClr>
            </a:pPr>
            <a:r>
              <a:rPr lang="fr-FR" sz="1500" b="0">
                <a:latin typeface="Arial" pitchFamily="34" charset="0"/>
              </a:rPr>
              <a:t>Type : livret 12 feuillets avec une orientation par feuillet.</a:t>
            </a:r>
          </a:p>
          <a:p>
            <a:pPr marL="342900" indent="-342900" algn="l">
              <a:spcBef>
                <a:spcPct val="0"/>
              </a:spcBef>
              <a:buClr>
                <a:srgbClr val="0000FF"/>
              </a:buClr>
            </a:pPr>
            <a:r>
              <a:rPr lang="fr-FR" sz="1500" b="0">
                <a:latin typeface="Arial" pitchFamily="34" charset="0"/>
              </a:rPr>
              <a:t>Cible : personnel ANCA</a:t>
            </a:r>
          </a:p>
          <a:p>
            <a:pPr marL="342900" indent="-342900" algn="l">
              <a:spcBef>
                <a:spcPct val="0"/>
              </a:spcBef>
              <a:buClr>
                <a:srgbClr val="0000FF"/>
              </a:buClr>
            </a:pPr>
            <a:r>
              <a:rPr lang="fr-FR" sz="1500" b="0">
                <a:latin typeface="Arial" pitchFamily="34" charset="0"/>
              </a:rPr>
              <a:t>Diffusion : mailing interne </a:t>
            </a:r>
          </a:p>
          <a:p>
            <a:pPr marL="342900" indent="-342900" algn="l">
              <a:spcBef>
                <a:spcPct val="0"/>
              </a:spcBef>
              <a:buClr>
                <a:srgbClr val="0000FF"/>
              </a:buClr>
            </a:pPr>
            <a:r>
              <a:rPr lang="fr-FR" sz="1500" b="0">
                <a:latin typeface="Arial" pitchFamily="34" charset="0"/>
              </a:rPr>
              <a:t>Nombre d’exemplaires : 600</a:t>
            </a:r>
          </a:p>
          <a:p>
            <a:pPr marL="342900" indent="-342900" algn="l">
              <a:spcBef>
                <a:spcPct val="0"/>
              </a:spcBef>
              <a:buClr>
                <a:srgbClr val="0000FF"/>
              </a:buClr>
            </a:pPr>
            <a:r>
              <a:rPr lang="fr-FR" sz="1500" b="0">
                <a:latin typeface="Arial" pitchFamily="34" charset="0"/>
              </a:rPr>
              <a:t>Périodicité : unique </a:t>
            </a:r>
          </a:p>
          <a:p>
            <a:pPr marL="342900" indent="-342900" algn="l">
              <a:spcBef>
                <a:spcPct val="0"/>
              </a:spcBef>
              <a:buClr>
                <a:srgbClr val="0000FF"/>
              </a:buClr>
            </a:pPr>
            <a:r>
              <a:rPr lang="fr-FR" sz="1500" b="0">
                <a:latin typeface="Arial" pitchFamily="34" charset="0"/>
              </a:rPr>
              <a:t>Sortie : avril</a:t>
            </a:r>
            <a:endParaRPr lang="fr-FR" sz="1500" b="0" i="1">
              <a:latin typeface="Arial" pitchFamily="34" charset="0"/>
            </a:endParaRPr>
          </a:p>
          <a:p>
            <a:pPr marL="342900" indent="-342900" algn="l">
              <a:spcBef>
                <a:spcPct val="0"/>
              </a:spcBef>
              <a:buClr>
                <a:srgbClr val="0000FF"/>
              </a:buClr>
            </a:pPr>
            <a:r>
              <a:rPr lang="fr-FR" sz="2000" b="0">
                <a:latin typeface="Arial" pitchFamily="34" charset="0"/>
              </a:rPr>
              <a:t> </a:t>
            </a:r>
          </a:p>
          <a:p>
            <a:pPr marL="342900" indent="-342900" algn="l">
              <a:spcBef>
                <a:spcPct val="0"/>
              </a:spcBef>
              <a:buClr>
                <a:srgbClr val="0000FF"/>
              </a:buClr>
            </a:pPr>
            <a:endParaRPr lang="fr-FR" sz="1600">
              <a:latin typeface="Arial" pitchFamily="34" charset="0"/>
            </a:endParaRPr>
          </a:p>
        </p:txBody>
      </p:sp>
      <p:grpSp>
        <p:nvGrpSpPr>
          <p:cNvPr id="76804" name="Group 4"/>
          <p:cNvGrpSpPr>
            <a:grpSpLocks/>
          </p:cNvGrpSpPr>
          <p:nvPr/>
        </p:nvGrpSpPr>
        <p:grpSpPr bwMode="auto">
          <a:xfrm>
            <a:off x="3851275" y="333375"/>
            <a:ext cx="5292725" cy="368300"/>
            <a:chOff x="0" y="890"/>
            <a:chExt cx="2108" cy="232"/>
          </a:xfrm>
        </p:grpSpPr>
        <p:sp>
          <p:nvSpPr>
            <p:cNvPr id="76807" name="Rectangle 5"/>
            <p:cNvSpPr>
              <a:spLocks noChangeArrowheads="1"/>
            </p:cNvSpPr>
            <p:nvPr/>
          </p:nvSpPr>
          <p:spPr bwMode="auto">
            <a:xfrm>
              <a:off x="0" y="890"/>
              <a:ext cx="2018" cy="231"/>
            </a:xfrm>
            <a:prstGeom prst="rect">
              <a:avLst/>
            </a:prstGeom>
            <a:solidFill>
              <a:srgbClr val="FF5050"/>
            </a:solidFill>
            <a:ln w="9525">
              <a:noFill/>
              <a:miter lim="800000"/>
              <a:headEnd/>
              <a:tailEnd/>
            </a:ln>
          </p:spPr>
          <p:txBody>
            <a:bodyPr lIns="92075" tIns="46038" rIns="92075" bIns="46038">
              <a:spAutoFit/>
            </a:bodyPr>
            <a:lstStyle/>
            <a:p>
              <a:pPr marL="38100" indent="-38100" algn="l">
                <a:lnSpc>
                  <a:spcPct val="120000"/>
                </a:lnSpc>
                <a:spcBef>
                  <a:spcPct val="0"/>
                </a:spcBef>
                <a:buFont typeface="Webdings" pitchFamily="18" charset="2"/>
                <a:buNone/>
                <a:tabLst>
                  <a:tab pos="857250" algn="l"/>
                  <a:tab pos="1238250" algn="l"/>
                </a:tabLst>
              </a:pPr>
              <a:r>
                <a:rPr lang="fr-FR" sz="1500">
                  <a:latin typeface="Arial" pitchFamily="34" charset="0"/>
                  <a:sym typeface="Webdings" pitchFamily="18" charset="2"/>
                </a:rPr>
                <a:t>Actions et supports de communication </a:t>
              </a:r>
            </a:p>
          </p:txBody>
        </p:sp>
        <p:sp>
          <p:nvSpPr>
            <p:cNvPr id="76808" name="Oval 6"/>
            <p:cNvSpPr>
              <a:spLocks noChangeArrowheads="1"/>
            </p:cNvSpPr>
            <p:nvPr/>
          </p:nvSpPr>
          <p:spPr bwMode="auto">
            <a:xfrm>
              <a:off x="1927" y="890"/>
              <a:ext cx="181" cy="232"/>
            </a:xfrm>
            <a:prstGeom prst="ellipse">
              <a:avLst/>
            </a:prstGeom>
            <a:solidFill>
              <a:srgbClr val="FF5050"/>
            </a:solidFill>
            <a:ln w="9525">
              <a:noFill/>
              <a:round/>
              <a:headEnd/>
              <a:tailEnd/>
            </a:ln>
          </p:spPr>
          <p:txBody>
            <a:bodyPr wrap="none" anchor="ctr"/>
            <a:lstStyle/>
            <a:p>
              <a:endParaRPr lang="fr-FR"/>
            </a:p>
          </p:txBody>
        </p:sp>
      </p:grpSp>
      <p:sp>
        <p:nvSpPr>
          <p:cNvPr id="76805" name="Rectangle 7"/>
          <p:cNvSpPr>
            <a:spLocks noChangeArrowheads="1"/>
          </p:cNvSpPr>
          <p:nvPr/>
        </p:nvSpPr>
        <p:spPr bwMode="auto">
          <a:xfrm>
            <a:off x="250825" y="0"/>
            <a:ext cx="3275013" cy="581025"/>
          </a:xfrm>
          <a:prstGeom prst="rect">
            <a:avLst/>
          </a:prstGeom>
          <a:noFill/>
          <a:ln w="9525">
            <a:noFill/>
            <a:miter lim="800000"/>
            <a:headEnd/>
            <a:tailEnd/>
          </a:ln>
        </p:spPr>
        <p:txBody>
          <a:bodyPr>
            <a:spAutoFit/>
          </a:bodyPr>
          <a:lstStyle/>
          <a:p>
            <a:pPr algn="l">
              <a:spcBef>
                <a:spcPct val="0"/>
              </a:spcBef>
            </a:pPr>
            <a:r>
              <a:rPr lang="fr-FR" sz="1600">
                <a:latin typeface="Arial" pitchFamily="34" charset="0"/>
              </a:rPr>
              <a:t>Environnement </a:t>
            </a:r>
          </a:p>
          <a:p>
            <a:pPr algn="l">
              <a:spcBef>
                <a:spcPct val="0"/>
              </a:spcBef>
            </a:pPr>
            <a:r>
              <a:rPr lang="fr-FR" sz="1400">
                <a:latin typeface="Arial" pitchFamily="34" charset="0"/>
              </a:rPr>
              <a:t> Plan de</a:t>
            </a:r>
            <a:r>
              <a:rPr lang="fr-FR" sz="1600" b="0">
                <a:latin typeface="Arial" pitchFamily="34" charset="0"/>
              </a:rPr>
              <a:t> </a:t>
            </a:r>
            <a:r>
              <a:rPr lang="fr-FR" sz="1400">
                <a:latin typeface="Arial" pitchFamily="34" charset="0"/>
              </a:rPr>
              <a:t>Communication INTERNE </a:t>
            </a:r>
          </a:p>
        </p:txBody>
      </p:sp>
      <p:pic>
        <p:nvPicPr>
          <p:cNvPr id="76806" name="Picture 8"/>
          <p:cNvPicPr>
            <a:picLocks noChangeAspect="1" noChangeArrowheads="1"/>
          </p:cNvPicPr>
          <p:nvPr/>
        </p:nvPicPr>
        <p:blipFill>
          <a:blip r:embed="rId5" cstate="print"/>
          <a:srcRect/>
          <a:stretch>
            <a:fillRect/>
          </a:stretch>
        </p:blipFill>
        <p:spPr bwMode="auto">
          <a:xfrm>
            <a:off x="7667625" y="1844675"/>
            <a:ext cx="996950" cy="1439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7826" name="Picture 2" descr="Anca centre"/>
          <p:cNvPicPr>
            <a:picLocks noChangeAspect="1" noChangeArrowheads="1"/>
          </p:cNvPicPr>
          <p:nvPr/>
        </p:nvPicPr>
        <p:blipFill>
          <a:blip r:embed="rId3" cstate="print"/>
          <a:srcRect/>
          <a:stretch>
            <a:fillRect/>
          </a:stretch>
        </p:blipFill>
        <p:spPr bwMode="auto">
          <a:xfrm>
            <a:off x="3708400" y="5876925"/>
            <a:ext cx="1728788" cy="676275"/>
          </a:xfrm>
          <a:prstGeom prst="rect">
            <a:avLst/>
          </a:prstGeom>
          <a:noFill/>
          <a:ln w="9525">
            <a:noFill/>
            <a:miter lim="800000"/>
            <a:headEnd/>
            <a:tailEnd/>
          </a:ln>
        </p:spPr>
      </p:pic>
      <p:sp>
        <p:nvSpPr>
          <p:cNvPr id="77827" name="Text Box 3"/>
          <p:cNvSpPr txBox="1">
            <a:spLocks noChangeArrowheads="1"/>
          </p:cNvSpPr>
          <p:nvPr/>
        </p:nvSpPr>
        <p:spPr bwMode="auto">
          <a:xfrm>
            <a:off x="250825" y="836613"/>
            <a:ext cx="8018463" cy="6319837"/>
          </a:xfrm>
          <a:prstGeom prst="rect">
            <a:avLst/>
          </a:prstGeom>
          <a:noFill/>
          <a:ln w="9525">
            <a:noFill/>
            <a:miter lim="800000"/>
            <a:headEnd/>
            <a:tailEnd/>
          </a:ln>
        </p:spPr>
        <p:txBody>
          <a:bodyPr wrap="none">
            <a:spAutoFit/>
          </a:bodyPr>
          <a:lstStyle/>
          <a:p>
            <a:pPr marL="342900" indent="-342900" algn="l">
              <a:spcBef>
                <a:spcPct val="0"/>
              </a:spcBef>
              <a:buClr>
                <a:srgbClr val="0000FF"/>
              </a:buClr>
            </a:pPr>
            <a:endParaRPr lang="fr-FR" sz="1400" b="0">
              <a:latin typeface="Arial" pitchFamily="34" charset="0"/>
            </a:endParaRPr>
          </a:p>
          <a:p>
            <a:pPr marL="342900" indent="-342900" algn="l">
              <a:spcBef>
                <a:spcPct val="0"/>
              </a:spcBef>
              <a:buClr>
                <a:srgbClr val="0000FF"/>
              </a:buClr>
              <a:buFontTx/>
              <a:buBlip>
                <a:blip r:embed="rId4"/>
              </a:buBlip>
            </a:pPr>
            <a:r>
              <a:rPr lang="fr-FR" sz="1400" b="0">
                <a:latin typeface="Arial" pitchFamily="34" charset="0"/>
              </a:rPr>
              <a:t> </a:t>
            </a:r>
            <a:r>
              <a:rPr lang="fr-FR" sz="1400">
                <a:latin typeface="Arial" pitchFamily="34" charset="0"/>
              </a:rPr>
              <a:t>Editions internes CCI   </a:t>
            </a:r>
            <a:endParaRPr lang="fr-FR" sz="1400" b="0">
              <a:latin typeface="Arial" pitchFamily="34" charset="0"/>
            </a:endParaRPr>
          </a:p>
          <a:p>
            <a:pPr marL="1257300" lvl="2" indent="-342900" algn="l">
              <a:spcBef>
                <a:spcPct val="0"/>
              </a:spcBef>
              <a:buClr>
                <a:srgbClr val="0000FF"/>
              </a:buClr>
              <a:buFontTx/>
              <a:buBlip>
                <a:blip r:embed="rId4"/>
              </a:buBlip>
            </a:pPr>
            <a:r>
              <a:rPr lang="fr-FR" sz="1400">
                <a:latin typeface="Arial" pitchFamily="34" charset="0"/>
              </a:rPr>
              <a:t>Passerelles</a:t>
            </a:r>
          </a:p>
          <a:p>
            <a:pPr marL="1257300" lvl="2" indent="-342900" algn="l">
              <a:spcBef>
                <a:spcPct val="0"/>
              </a:spcBef>
              <a:buClr>
                <a:srgbClr val="0000FF"/>
              </a:buClr>
            </a:pPr>
            <a:r>
              <a:rPr lang="fr-FR" sz="1100" b="0">
                <a:latin typeface="Arial" pitchFamily="34" charset="0"/>
              </a:rPr>
              <a:t>Objectifs : </a:t>
            </a:r>
            <a:r>
              <a:rPr lang="fr-FR" sz="1100">
                <a:latin typeface="Arial" pitchFamily="34" charset="0"/>
              </a:rPr>
              <a:t>informer le personnel CCI et plate-forme</a:t>
            </a:r>
            <a:r>
              <a:rPr lang="fr-FR" sz="1100" b="0">
                <a:latin typeface="Arial" pitchFamily="34" charset="0"/>
              </a:rPr>
              <a:t> sur les grandes étapes de la démarche environnementale</a:t>
            </a:r>
          </a:p>
          <a:p>
            <a:pPr marL="1257300" lvl="2" indent="-342900" algn="l">
              <a:spcBef>
                <a:spcPct val="0"/>
              </a:spcBef>
              <a:buClr>
                <a:srgbClr val="0000FF"/>
              </a:buClr>
            </a:pPr>
            <a:r>
              <a:rPr lang="fr-FR" sz="1100" b="0">
                <a:latin typeface="Arial" pitchFamily="34" charset="0"/>
              </a:rPr>
              <a:t>et plus particulièrement ISO 14 001.</a:t>
            </a:r>
          </a:p>
          <a:p>
            <a:pPr marL="1257300" lvl="2" indent="-342900" algn="l">
              <a:spcBef>
                <a:spcPct val="0"/>
              </a:spcBef>
              <a:buClr>
                <a:srgbClr val="0000FF"/>
              </a:buClr>
            </a:pPr>
            <a:r>
              <a:rPr lang="fr-FR" sz="1100" b="0">
                <a:latin typeface="Arial" pitchFamily="34" charset="0"/>
              </a:rPr>
              <a:t>Type : une rubrique est consacrée à l’environnement</a:t>
            </a:r>
          </a:p>
          <a:p>
            <a:pPr marL="1257300" lvl="2" indent="-342900" algn="l">
              <a:spcBef>
                <a:spcPct val="0"/>
              </a:spcBef>
              <a:buClr>
                <a:srgbClr val="0000FF"/>
              </a:buClr>
            </a:pPr>
            <a:r>
              <a:rPr lang="fr-FR" sz="1100" b="0">
                <a:latin typeface="Arial" pitchFamily="34" charset="0"/>
              </a:rPr>
              <a:t>Cible : personnel ANCA</a:t>
            </a:r>
          </a:p>
          <a:p>
            <a:pPr marL="1257300" lvl="2" indent="-342900" algn="l">
              <a:spcBef>
                <a:spcPct val="0"/>
              </a:spcBef>
              <a:buClr>
                <a:srgbClr val="0000FF"/>
              </a:buClr>
            </a:pPr>
            <a:r>
              <a:rPr lang="fr-FR" sz="1100" b="0">
                <a:latin typeface="Arial" pitchFamily="34" charset="0"/>
              </a:rPr>
              <a:t>Diffusion : personnel plate forma ANCA</a:t>
            </a:r>
          </a:p>
          <a:p>
            <a:pPr marL="1257300" lvl="2" indent="-342900" algn="l">
              <a:spcBef>
                <a:spcPct val="0"/>
              </a:spcBef>
              <a:buClr>
                <a:srgbClr val="0000FF"/>
              </a:buClr>
            </a:pPr>
            <a:r>
              <a:rPr lang="fr-FR" sz="1100" b="0">
                <a:latin typeface="Arial" pitchFamily="34" charset="0"/>
              </a:rPr>
              <a:t>Nombre d’exemplaires : 4 000</a:t>
            </a:r>
          </a:p>
          <a:p>
            <a:pPr marL="1257300" lvl="2" indent="-342900" algn="l">
              <a:spcBef>
                <a:spcPct val="0"/>
              </a:spcBef>
              <a:buClr>
                <a:srgbClr val="0000FF"/>
              </a:buClr>
            </a:pPr>
            <a:endParaRPr lang="fr-FR" sz="1100" b="0" i="1">
              <a:latin typeface="Arial" pitchFamily="34" charset="0"/>
            </a:endParaRPr>
          </a:p>
          <a:p>
            <a:pPr marL="1257300" lvl="2" indent="-342900" algn="l">
              <a:spcBef>
                <a:spcPct val="0"/>
              </a:spcBef>
              <a:buClr>
                <a:srgbClr val="0000FF"/>
              </a:buClr>
              <a:buFontTx/>
              <a:buBlip>
                <a:blip r:embed="rId4"/>
              </a:buBlip>
            </a:pPr>
            <a:r>
              <a:rPr lang="fr-FR" sz="1400">
                <a:latin typeface="Arial" pitchFamily="34" charset="0"/>
              </a:rPr>
              <a:t>Info CCI – WEB CCI</a:t>
            </a:r>
          </a:p>
          <a:p>
            <a:pPr marL="1257300" lvl="2" indent="-342900" algn="l">
              <a:spcBef>
                <a:spcPct val="0"/>
              </a:spcBef>
              <a:buClr>
                <a:srgbClr val="0000FF"/>
              </a:buClr>
            </a:pPr>
            <a:r>
              <a:rPr lang="fr-FR" sz="1100" b="0">
                <a:latin typeface="Arial" pitchFamily="34" charset="0"/>
              </a:rPr>
              <a:t>Objectifs : </a:t>
            </a:r>
            <a:r>
              <a:rPr lang="fr-FR" sz="1100">
                <a:latin typeface="Arial" pitchFamily="34" charset="0"/>
              </a:rPr>
              <a:t>informer </a:t>
            </a:r>
            <a:r>
              <a:rPr lang="fr-FR" sz="1100" b="0">
                <a:latin typeface="Arial" pitchFamily="34" charset="0"/>
              </a:rPr>
              <a:t>le personnel CCI groupe des actions entreprises </a:t>
            </a:r>
          </a:p>
          <a:p>
            <a:pPr marL="1257300" lvl="2" indent="-342900" algn="l">
              <a:spcBef>
                <a:spcPct val="0"/>
              </a:spcBef>
              <a:buClr>
                <a:srgbClr val="0000FF"/>
              </a:buClr>
            </a:pPr>
            <a:r>
              <a:rPr lang="fr-FR" sz="1100" b="0">
                <a:latin typeface="Arial" pitchFamily="34" charset="0"/>
              </a:rPr>
              <a:t>par l’ANCA en matière d’environnement</a:t>
            </a:r>
          </a:p>
          <a:p>
            <a:pPr marL="1257300" lvl="2" indent="-342900" algn="l">
              <a:spcBef>
                <a:spcPct val="0"/>
              </a:spcBef>
              <a:buClr>
                <a:srgbClr val="0000FF"/>
              </a:buClr>
            </a:pPr>
            <a:r>
              <a:rPr lang="fr-FR" sz="1100" b="0">
                <a:latin typeface="Arial" pitchFamily="34" charset="0"/>
              </a:rPr>
              <a:t>Type : news sur l’intranet CCI</a:t>
            </a:r>
          </a:p>
          <a:p>
            <a:pPr marL="1257300" lvl="2" indent="-342900" algn="l">
              <a:spcBef>
                <a:spcPct val="0"/>
              </a:spcBef>
              <a:buClr>
                <a:srgbClr val="0000FF"/>
              </a:buClr>
            </a:pPr>
            <a:r>
              <a:rPr lang="fr-FR" sz="1100" b="0">
                <a:latin typeface="Arial" pitchFamily="34" charset="0"/>
              </a:rPr>
              <a:t>Cible : personnel CCI groupe</a:t>
            </a:r>
          </a:p>
          <a:p>
            <a:pPr marL="1257300" lvl="2" indent="-342900" algn="l">
              <a:spcBef>
                <a:spcPct val="0"/>
              </a:spcBef>
              <a:buClr>
                <a:srgbClr val="0000FF"/>
              </a:buClr>
            </a:pPr>
            <a:r>
              <a:rPr lang="fr-FR" sz="1100" b="0">
                <a:latin typeface="Arial" pitchFamily="34" charset="0"/>
              </a:rPr>
              <a:t>Diffusion : e mailing </a:t>
            </a:r>
          </a:p>
          <a:p>
            <a:pPr marL="1257300" lvl="2" indent="-342900" algn="l">
              <a:spcBef>
                <a:spcPct val="0"/>
              </a:spcBef>
              <a:buClr>
                <a:srgbClr val="0000FF"/>
              </a:buClr>
            </a:pPr>
            <a:r>
              <a:rPr lang="fr-FR" sz="1100" b="0">
                <a:latin typeface="Arial" pitchFamily="34" charset="0"/>
              </a:rPr>
              <a:t>Nombre de personnes touchées :  1 500</a:t>
            </a:r>
          </a:p>
          <a:p>
            <a:pPr marL="342900" indent="-342900" algn="l">
              <a:spcBef>
                <a:spcPct val="0"/>
              </a:spcBef>
              <a:buClr>
                <a:srgbClr val="0000FF"/>
              </a:buClr>
            </a:pPr>
            <a:endParaRPr lang="fr-FR" sz="1100" b="0">
              <a:latin typeface="Arial" pitchFamily="34" charset="0"/>
            </a:endParaRPr>
          </a:p>
          <a:p>
            <a:pPr marL="342900" indent="-342900" algn="l">
              <a:spcBef>
                <a:spcPct val="0"/>
              </a:spcBef>
              <a:buClr>
                <a:srgbClr val="0000FF"/>
              </a:buClr>
              <a:buFontTx/>
              <a:buBlip>
                <a:blip r:embed="rId4"/>
              </a:buBlip>
            </a:pPr>
            <a:r>
              <a:rPr lang="fr-FR" sz="1400">
                <a:latin typeface="Arial" pitchFamily="34" charset="0"/>
              </a:rPr>
              <a:t>Evennementiels /réunions d’informations</a:t>
            </a:r>
          </a:p>
          <a:p>
            <a:pPr marL="1714500" lvl="3" indent="-342900" algn="l">
              <a:spcBef>
                <a:spcPct val="0"/>
              </a:spcBef>
              <a:buClr>
                <a:srgbClr val="0000FF"/>
              </a:buClr>
              <a:buFontTx/>
              <a:buBlip>
                <a:blip r:embed="rId4"/>
              </a:buBlip>
            </a:pPr>
            <a:r>
              <a:rPr lang="fr-FR" sz="1400">
                <a:latin typeface="Arial" pitchFamily="34" charset="0"/>
              </a:rPr>
              <a:t>Objets journées de sensibilisations</a:t>
            </a:r>
          </a:p>
          <a:p>
            <a:pPr marL="1714500" lvl="3" indent="-342900" algn="l">
              <a:spcBef>
                <a:spcPct val="0"/>
              </a:spcBef>
              <a:buClr>
                <a:srgbClr val="0000FF"/>
              </a:buClr>
            </a:pPr>
            <a:r>
              <a:rPr lang="fr-FR" sz="1100" b="0">
                <a:latin typeface="Arial" pitchFamily="34" charset="0"/>
              </a:rPr>
              <a:t>Objectifs : </a:t>
            </a:r>
            <a:r>
              <a:rPr lang="fr-FR" sz="1100">
                <a:latin typeface="Arial" pitchFamily="34" charset="0"/>
              </a:rPr>
              <a:t>communiquer par l’objet</a:t>
            </a:r>
            <a:r>
              <a:rPr lang="fr-FR" sz="1100" b="0">
                <a:latin typeface="Arial" pitchFamily="34" charset="0"/>
              </a:rPr>
              <a:t> lors des réunions d’information ou de sensibilisations</a:t>
            </a:r>
          </a:p>
          <a:p>
            <a:pPr marL="1714500" lvl="3" indent="-342900" algn="l">
              <a:spcBef>
                <a:spcPct val="0"/>
              </a:spcBef>
              <a:buClr>
                <a:srgbClr val="0000FF"/>
              </a:buClr>
            </a:pPr>
            <a:r>
              <a:rPr lang="fr-FR" sz="1100" b="0">
                <a:latin typeface="Arial" pitchFamily="34" charset="0"/>
              </a:rPr>
              <a:t>Type : boite à arbre .</a:t>
            </a:r>
          </a:p>
          <a:p>
            <a:pPr marL="1714500" lvl="3" indent="-342900" algn="l">
              <a:spcBef>
                <a:spcPct val="0"/>
              </a:spcBef>
              <a:buClr>
                <a:srgbClr val="0000FF"/>
              </a:buClr>
            </a:pPr>
            <a:r>
              <a:rPr lang="fr-FR" sz="1100" b="0">
                <a:latin typeface="Arial" pitchFamily="34" charset="0"/>
              </a:rPr>
              <a:t>Cible : personnel ANCA et visiteurs espace riverains car entreposés dans ce lieux</a:t>
            </a:r>
          </a:p>
          <a:p>
            <a:pPr marL="1714500" lvl="3" indent="-342900" algn="l">
              <a:spcBef>
                <a:spcPct val="0"/>
              </a:spcBef>
              <a:buClr>
                <a:srgbClr val="0000FF"/>
              </a:buClr>
            </a:pPr>
            <a:r>
              <a:rPr lang="fr-FR" sz="1100" b="0">
                <a:latin typeface="Arial" pitchFamily="34" charset="0"/>
              </a:rPr>
              <a:t>Nombre d’exemplaires : 2000</a:t>
            </a:r>
          </a:p>
          <a:p>
            <a:pPr marL="1714500" lvl="3" indent="-342900" algn="l">
              <a:spcBef>
                <a:spcPct val="0"/>
              </a:spcBef>
              <a:buClr>
                <a:srgbClr val="0000FF"/>
              </a:buClr>
            </a:pPr>
            <a:r>
              <a:rPr lang="fr-FR" sz="1800" b="0">
                <a:latin typeface="Arial" pitchFamily="34" charset="0"/>
              </a:rPr>
              <a:t> </a:t>
            </a:r>
          </a:p>
          <a:p>
            <a:pPr marL="1714500" lvl="3" indent="-342900" algn="l">
              <a:spcBef>
                <a:spcPct val="0"/>
              </a:spcBef>
              <a:buClr>
                <a:srgbClr val="0000FF"/>
              </a:buClr>
              <a:buFontTx/>
              <a:buBlip>
                <a:blip r:embed="rId4"/>
              </a:buBlip>
            </a:pPr>
            <a:r>
              <a:rPr lang="fr-FR" sz="1400">
                <a:latin typeface="Arial" pitchFamily="34" charset="0"/>
              </a:rPr>
              <a:t>Festif Certification ISO 14 001</a:t>
            </a:r>
          </a:p>
          <a:p>
            <a:pPr marL="1714500" lvl="3" indent="-342900" algn="l">
              <a:spcBef>
                <a:spcPct val="0"/>
              </a:spcBef>
              <a:buClr>
                <a:srgbClr val="0000FF"/>
              </a:buClr>
            </a:pPr>
            <a:r>
              <a:rPr lang="fr-FR" sz="1100" b="0">
                <a:latin typeface="Arial" pitchFamily="34" charset="0"/>
              </a:rPr>
              <a:t>Objectifs : </a:t>
            </a:r>
            <a:r>
              <a:rPr lang="fr-FR" sz="1100">
                <a:latin typeface="Arial" pitchFamily="34" charset="0"/>
              </a:rPr>
              <a:t>événementiel festif sur l’obtention de la certification ISO 14 001</a:t>
            </a:r>
          </a:p>
          <a:p>
            <a:pPr marL="1714500" lvl="3" indent="-342900" algn="l">
              <a:spcBef>
                <a:spcPct val="0"/>
              </a:spcBef>
              <a:buClr>
                <a:srgbClr val="0000FF"/>
              </a:buClr>
            </a:pPr>
            <a:r>
              <a:rPr lang="fr-FR" sz="1100" b="0">
                <a:latin typeface="Arial" pitchFamily="34" charset="0"/>
              </a:rPr>
              <a:t>Type : soirée festive et prestigieuse .</a:t>
            </a:r>
          </a:p>
          <a:p>
            <a:pPr marL="1714500" lvl="3" indent="-342900" algn="l">
              <a:spcBef>
                <a:spcPct val="0"/>
              </a:spcBef>
              <a:buClr>
                <a:srgbClr val="0000FF"/>
              </a:buClr>
            </a:pPr>
            <a:r>
              <a:rPr lang="fr-FR" sz="1100" b="0">
                <a:latin typeface="Arial" pitchFamily="34" charset="0"/>
              </a:rPr>
              <a:t>Thématique : une soirée « miel » avec un menu spécifique et un fil rouge sur la thématique de l’abeille</a:t>
            </a:r>
          </a:p>
          <a:p>
            <a:pPr marL="1714500" lvl="3" indent="-342900" algn="l">
              <a:spcBef>
                <a:spcPct val="0"/>
              </a:spcBef>
              <a:buClr>
                <a:srgbClr val="0000FF"/>
              </a:buClr>
            </a:pPr>
            <a:r>
              <a:rPr lang="fr-FR" sz="1100" b="0">
                <a:latin typeface="Arial" pitchFamily="34" charset="0"/>
              </a:rPr>
              <a:t>Cible : personnel ANCA</a:t>
            </a:r>
          </a:p>
          <a:p>
            <a:pPr marL="1714500" lvl="3" indent="-342900" algn="l">
              <a:spcBef>
                <a:spcPct val="0"/>
              </a:spcBef>
              <a:buClr>
                <a:srgbClr val="0000FF"/>
              </a:buClr>
            </a:pPr>
            <a:r>
              <a:rPr lang="fr-FR" sz="1100" b="0">
                <a:latin typeface="Arial" pitchFamily="34" charset="0"/>
              </a:rPr>
              <a:t>Nombre de participants estimés : 400</a:t>
            </a:r>
          </a:p>
          <a:p>
            <a:pPr marL="1714500" lvl="3" indent="-342900" algn="l">
              <a:spcBef>
                <a:spcPct val="0"/>
              </a:spcBef>
              <a:buClr>
                <a:srgbClr val="0000FF"/>
              </a:buClr>
            </a:pPr>
            <a:r>
              <a:rPr lang="fr-FR" sz="1100" b="0">
                <a:latin typeface="Arial" pitchFamily="34" charset="0"/>
              </a:rPr>
              <a:t>date : septembre</a:t>
            </a:r>
            <a:endParaRPr lang="fr-FR" sz="1100" b="0" i="1">
              <a:latin typeface="Arial" pitchFamily="34" charset="0"/>
            </a:endParaRPr>
          </a:p>
          <a:p>
            <a:pPr marL="342900" indent="-342900" algn="l">
              <a:spcBef>
                <a:spcPct val="0"/>
              </a:spcBef>
              <a:buClr>
                <a:srgbClr val="0000FF"/>
              </a:buClr>
            </a:pPr>
            <a:endParaRPr lang="fr-FR" sz="1400">
              <a:latin typeface="Arial" pitchFamily="34" charset="0"/>
            </a:endParaRPr>
          </a:p>
          <a:p>
            <a:pPr marL="342900" indent="-342900" algn="l">
              <a:spcBef>
                <a:spcPct val="0"/>
              </a:spcBef>
              <a:buClr>
                <a:srgbClr val="0000FF"/>
              </a:buClr>
            </a:pPr>
            <a:endParaRPr lang="fr-FR" sz="1400">
              <a:latin typeface="Arial" pitchFamily="34" charset="0"/>
            </a:endParaRPr>
          </a:p>
        </p:txBody>
      </p:sp>
      <p:grpSp>
        <p:nvGrpSpPr>
          <p:cNvPr id="77828" name="Group 4"/>
          <p:cNvGrpSpPr>
            <a:grpSpLocks/>
          </p:cNvGrpSpPr>
          <p:nvPr/>
        </p:nvGrpSpPr>
        <p:grpSpPr bwMode="auto">
          <a:xfrm>
            <a:off x="0" y="765175"/>
            <a:ext cx="5292725" cy="368300"/>
            <a:chOff x="0" y="890"/>
            <a:chExt cx="2108" cy="232"/>
          </a:xfrm>
        </p:grpSpPr>
        <p:sp>
          <p:nvSpPr>
            <p:cNvPr id="77835" name="Rectangle 5"/>
            <p:cNvSpPr>
              <a:spLocks noChangeArrowheads="1"/>
            </p:cNvSpPr>
            <p:nvPr/>
          </p:nvSpPr>
          <p:spPr bwMode="auto">
            <a:xfrm>
              <a:off x="0" y="890"/>
              <a:ext cx="2018" cy="231"/>
            </a:xfrm>
            <a:prstGeom prst="rect">
              <a:avLst/>
            </a:prstGeom>
            <a:solidFill>
              <a:srgbClr val="CCCCFF"/>
            </a:solidFill>
            <a:ln w="9525">
              <a:noFill/>
              <a:miter lim="800000"/>
              <a:headEnd/>
              <a:tailEnd/>
            </a:ln>
          </p:spPr>
          <p:txBody>
            <a:bodyPr lIns="92075" tIns="46038" rIns="92075" bIns="46038">
              <a:spAutoFit/>
            </a:bodyPr>
            <a:lstStyle/>
            <a:p>
              <a:pPr marL="38100" indent="-38100" algn="l">
                <a:lnSpc>
                  <a:spcPct val="120000"/>
                </a:lnSpc>
                <a:spcBef>
                  <a:spcPct val="0"/>
                </a:spcBef>
                <a:buFont typeface="Webdings" pitchFamily="18" charset="2"/>
                <a:buNone/>
                <a:tabLst>
                  <a:tab pos="857250" algn="l"/>
                  <a:tab pos="1238250" algn="l"/>
                </a:tabLst>
              </a:pPr>
              <a:r>
                <a:rPr lang="fr-FR" sz="1500">
                  <a:latin typeface="Arial" pitchFamily="34" charset="0"/>
                  <a:sym typeface="Webdings" pitchFamily="18" charset="2"/>
                </a:rPr>
                <a:t>Actions et supports de communication </a:t>
              </a:r>
            </a:p>
          </p:txBody>
        </p:sp>
        <p:sp>
          <p:nvSpPr>
            <p:cNvPr id="77836" name="Oval 6"/>
            <p:cNvSpPr>
              <a:spLocks noChangeArrowheads="1"/>
            </p:cNvSpPr>
            <p:nvPr/>
          </p:nvSpPr>
          <p:spPr bwMode="auto">
            <a:xfrm>
              <a:off x="1927" y="890"/>
              <a:ext cx="181" cy="232"/>
            </a:xfrm>
            <a:prstGeom prst="ellipse">
              <a:avLst/>
            </a:prstGeom>
            <a:solidFill>
              <a:srgbClr val="CCCCFF"/>
            </a:solidFill>
            <a:ln w="9525">
              <a:noFill/>
              <a:round/>
              <a:headEnd/>
              <a:tailEnd/>
            </a:ln>
          </p:spPr>
          <p:txBody>
            <a:bodyPr wrap="none" anchor="ctr"/>
            <a:lstStyle/>
            <a:p>
              <a:endParaRPr lang="fr-FR"/>
            </a:p>
          </p:txBody>
        </p:sp>
      </p:grpSp>
      <p:grpSp>
        <p:nvGrpSpPr>
          <p:cNvPr id="77829" name="Group 7"/>
          <p:cNvGrpSpPr>
            <a:grpSpLocks/>
          </p:cNvGrpSpPr>
          <p:nvPr/>
        </p:nvGrpSpPr>
        <p:grpSpPr bwMode="auto">
          <a:xfrm>
            <a:off x="6084888" y="2133600"/>
            <a:ext cx="1028700" cy="1512888"/>
            <a:chOff x="3288" y="1344"/>
            <a:chExt cx="648" cy="953"/>
          </a:xfrm>
        </p:grpSpPr>
        <p:grpSp>
          <p:nvGrpSpPr>
            <p:cNvPr id="77831" name="Group 8"/>
            <p:cNvGrpSpPr>
              <a:grpSpLocks/>
            </p:cNvGrpSpPr>
            <p:nvPr/>
          </p:nvGrpSpPr>
          <p:grpSpPr bwMode="auto">
            <a:xfrm>
              <a:off x="3288" y="1344"/>
              <a:ext cx="648" cy="953"/>
              <a:chOff x="3651" y="1434"/>
              <a:chExt cx="648" cy="953"/>
            </a:xfrm>
          </p:grpSpPr>
          <p:pic>
            <p:nvPicPr>
              <p:cNvPr id="77833" name="Picture 9"/>
              <p:cNvPicPr>
                <a:picLocks noChangeAspect="1" noChangeArrowheads="1"/>
              </p:cNvPicPr>
              <p:nvPr/>
            </p:nvPicPr>
            <p:blipFill>
              <a:blip r:embed="rId5" cstate="print"/>
              <a:srcRect l="9392" t="12587" r="52945" b="13585"/>
              <a:stretch>
                <a:fillRect/>
              </a:stretch>
            </p:blipFill>
            <p:spPr bwMode="auto">
              <a:xfrm>
                <a:off x="3651" y="1434"/>
                <a:ext cx="648" cy="953"/>
              </a:xfrm>
              <a:prstGeom prst="rect">
                <a:avLst/>
              </a:prstGeom>
              <a:noFill/>
              <a:ln w="9525">
                <a:noFill/>
                <a:miter lim="800000"/>
                <a:headEnd/>
                <a:tailEnd/>
              </a:ln>
            </p:spPr>
          </p:pic>
          <p:pic>
            <p:nvPicPr>
              <p:cNvPr id="77834" name="Picture 10" descr="titre">
                <a:hlinkClick r:id="rId6"/>
              </p:cNvPr>
              <p:cNvPicPr>
                <a:picLocks noChangeAspect="1" noChangeArrowheads="1"/>
              </p:cNvPicPr>
              <p:nvPr/>
            </p:nvPicPr>
            <p:blipFill>
              <a:blip r:embed="rId7" cstate="print"/>
              <a:srcRect/>
              <a:stretch>
                <a:fillRect/>
              </a:stretch>
            </p:blipFill>
            <p:spPr bwMode="auto">
              <a:xfrm>
                <a:off x="3651" y="1434"/>
                <a:ext cx="635" cy="217"/>
              </a:xfrm>
              <a:prstGeom prst="rect">
                <a:avLst/>
              </a:prstGeom>
              <a:noFill/>
              <a:ln w="9525">
                <a:noFill/>
                <a:miter lim="800000"/>
                <a:headEnd/>
                <a:tailEnd/>
              </a:ln>
            </p:spPr>
          </p:pic>
        </p:grpSp>
        <p:sp>
          <p:nvSpPr>
            <p:cNvPr id="1359883" name="Text Box 11"/>
            <p:cNvSpPr txBox="1">
              <a:spLocks noChangeArrowheads="1"/>
            </p:cNvSpPr>
            <p:nvPr/>
          </p:nvSpPr>
          <p:spPr bwMode="auto">
            <a:xfrm>
              <a:off x="3288" y="1526"/>
              <a:ext cx="443" cy="135"/>
            </a:xfrm>
            <a:prstGeom prst="rect">
              <a:avLst/>
            </a:prstGeom>
            <a:noFill/>
            <a:ln w="9525">
              <a:noFill/>
              <a:miter lim="800000"/>
              <a:headEnd/>
              <a:tailEnd/>
            </a:ln>
            <a:effectLst/>
          </p:spPr>
          <p:txBody>
            <a:bodyPr wrap="none">
              <a:spAutoFit/>
            </a:bodyPr>
            <a:lstStyle/>
            <a:p>
              <a:pPr algn="l">
                <a:spcBef>
                  <a:spcPct val="0"/>
                </a:spcBef>
                <a:defRPr/>
              </a:pPr>
              <a:r>
                <a:rPr lang="fr-FR" sz="800">
                  <a:effectLst>
                    <a:outerShdw blurRad="38100" dist="38100" dir="2700000" algn="tl">
                      <a:srgbClr val="000000"/>
                    </a:outerShdw>
                  </a:effectLst>
                  <a:latin typeface="Arial" pitchFamily="34" charset="0"/>
                </a:rPr>
                <a:t>ISO 14 001</a:t>
              </a:r>
            </a:p>
          </p:txBody>
        </p:sp>
      </p:grpSp>
      <p:sp>
        <p:nvSpPr>
          <p:cNvPr id="77830" name="Rectangle 12"/>
          <p:cNvSpPr>
            <a:spLocks noChangeArrowheads="1"/>
          </p:cNvSpPr>
          <p:nvPr/>
        </p:nvSpPr>
        <p:spPr bwMode="auto">
          <a:xfrm>
            <a:off x="684213" y="115888"/>
            <a:ext cx="3275012" cy="581025"/>
          </a:xfrm>
          <a:prstGeom prst="rect">
            <a:avLst/>
          </a:prstGeom>
          <a:noFill/>
          <a:ln w="9525">
            <a:noFill/>
            <a:miter lim="800000"/>
            <a:headEnd/>
            <a:tailEnd/>
          </a:ln>
        </p:spPr>
        <p:txBody>
          <a:bodyPr>
            <a:spAutoFit/>
          </a:bodyPr>
          <a:lstStyle/>
          <a:p>
            <a:pPr algn="r">
              <a:spcBef>
                <a:spcPct val="0"/>
              </a:spcBef>
            </a:pPr>
            <a:r>
              <a:rPr lang="fr-FR" sz="1600">
                <a:latin typeface="Arial" pitchFamily="34" charset="0"/>
              </a:rPr>
              <a:t>Environnement </a:t>
            </a:r>
          </a:p>
          <a:p>
            <a:pPr algn="r">
              <a:spcBef>
                <a:spcPct val="0"/>
              </a:spcBef>
            </a:pPr>
            <a:r>
              <a:rPr lang="fr-FR" sz="1400">
                <a:latin typeface="Arial" pitchFamily="34" charset="0"/>
              </a:rPr>
              <a:t> Plan de</a:t>
            </a:r>
            <a:r>
              <a:rPr lang="fr-FR" sz="1600" b="0">
                <a:latin typeface="Arial" pitchFamily="34" charset="0"/>
              </a:rPr>
              <a:t> </a:t>
            </a:r>
            <a:r>
              <a:rPr lang="fr-FR" sz="1400">
                <a:latin typeface="Arial" pitchFamily="34" charset="0"/>
              </a:rPr>
              <a:t>Communication INTERNE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1026"/>
          <p:cNvSpPr>
            <a:spLocks noGrp="1" noChangeArrowheads="1"/>
          </p:cNvSpPr>
          <p:nvPr>
            <p:ph type="title"/>
          </p:nvPr>
        </p:nvSpPr>
        <p:spPr>
          <a:xfrm>
            <a:off x="0" y="0"/>
            <a:ext cx="9372600" cy="549275"/>
          </a:xfrm>
        </p:spPr>
        <p:txBody>
          <a:bodyPr/>
          <a:lstStyle/>
          <a:p>
            <a:pPr eaLnBrk="1" hangingPunct="1"/>
            <a:r>
              <a:rPr lang="fr-FR" sz="2800" smtClean="0">
                <a:solidFill>
                  <a:schemeClr val="bg1"/>
                </a:solidFill>
              </a:rPr>
              <a:t>Etude du flux d’information : théories de l’info / com</a:t>
            </a:r>
          </a:p>
        </p:txBody>
      </p:sp>
      <p:sp>
        <p:nvSpPr>
          <p:cNvPr id="22531" name="Rectangle 1027"/>
          <p:cNvSpPr>
            <a:spLocks noGrp="1" noChangeArrowheads="1"/>
          </p:cNvSpPr>
          <p:nvPr>
            <p:ph sz="quarter" idx="1"/>
          </p:nvPr>
        </p:nvSpPr>
        <p:spPr>
          <a:xfrm>
            <a:off x="381000" y="1981200"/>
            <a:ext cx="8534400" cy="4114800"/>
          </a:xfrm>
        </p:spPr>
        <p:txBody>
          <a:bodyPr/>
          <a:lstStyle/>
          <a:p>
            <a:pPr eaLnBrk="1" hangingPunct="1">
              <a:lnSpc>
                <a:spcPct val="90000"/>
              </a:lnSpc>
              <a:buClr>
                <a:srgbClr val="CC0000"/>
              </a:buClr>
              <a:buFont typeface="Wingdings" pitchFamily="2" charset="2"/>
              <a:buNone/>
            </a:pPr>
            <a:r>
              <a:rPr lang="fr-FR" sz="3200" b="1" smtClean="0">
                <a:solidFill>
                  <a:schemeClr val="tx2"/>
                </a:solidFill>
                <a:latin typeface="Arial Narrow" pitchFamily="34" charset="0"/>
              </a:rPr>
              <a:t>Les concepts à la base des théories sur le discours des médias et sur le discours d’entrereprise</a:t>
            </a:r>
          </a:p>
          <a:p>
            <a:pPr eaLnBrk="1" hangingPunct="1">
              <a:lnSpc>
                <a:spcPct val="90000"/>
              </a:lnSpc>
              <a:buClr>
                <a:srgbClr val="CC0000"/>
              </a:buClr>
              <a:buFont typeface="Wingdings" pitchFamily="2" charset="2"/>
              <a:buNone/>
            </a:pPr>
            <a:r>
              <a:rPr lang="fr-FR" sz="3200" b="1" smtClean="0">
                <a:solidFill>
                  <a:schemeClr val="tx2"/>
                </a:solidFill>
                <a:latin typeface="Arial Narrow" pitchFamily="34" charset="0"/>
              </a:rPr>
              <a:t>Le message</a:t>
            </a:r>
          </a:p>
          <a:p>
            <a:pPr eaLnBrk="1" hangingPunct="1">
              <a:lnSpc>
                <a:spcPct val="90000"/>
              </a:lnSpc>
              <a:buClr>
                <a:srgbClr val="CC0000"/>
              </a:buClr>
              <a:buFont typeface="Wingdings" pitchFamily="2" charset="2"/>
              <a:buNone/>
            </a:pPr>
            <a:r>
              <a:rPr lang="fr-FR" sz="3200" smtClean="0">
                <a:latin typeface="Arial Narrow" pitchFamily="34" charset="0"/>
              </a:rPr>
              <a:t>l’information dans son contexte de  :</a:t>
            </a:r>
          </a:p>
          <a:p>
            <a:pPr eaLnBrk="1" hangingPunct="1">
              <a:lnSpc>
                <a:spcPct val="90000"/>
              </a:lnSpc>
              <a:buClr>
                <a:srgbClr val="CC0000"/>
              </a:buClr>
              <a:buFont typeface="Wingdings" pitchFamily="2" charset="2"/>
              <a:buChar char="§"/>
            </a:pPr>
            <a:r>
              <a:rPr lang="fr-FR" sz="3200" smtClean="0">
                <a:latin typeface="Arial Narrow" pitchFamily="34" charset="0"/>
              </a:rPr>
              <a:t>production </a:t>
            </a:r>
          </a:p>
          <a:p>
            <a:pPr eaLnBrk="1" hangingPunct="1">
              <a:lnSpc>
                <a:spcPct val="90000"/>
              </a:lnSpc>
              <a:buClr>
                <a:srgbClr val="CC0000"/>
              </a:buClr>
              <a:buFont typeface="Wingdings" pitchFamily="2" charset="2"/>
              <a:buChar char="§"/>
            </a:pPr>
            <a:r>
              <a:rPr lang="fr-FR" sz="3200" smtClean="0">
                <a:latin typeface="Arial Narrow" pitchFamily="34" charset="0"/>
              </a:rPr>
              <a:t>transmission</a:t>
            </a:r>
          </a:p>
          <a:p>
            <a:pPr eaLnBrk="1" hangingPunct="1">
              <a:lnSpc>
                <a:spcPct val="90000"/>
              </a:lnSpc>
              <a:buClr>
                <a:srgbClr val="CC0000"/>
              </a:buClr>
              <a:buFont typeface="Wingdings" pitchFamily="2" charset="2"/>
              <a:buChar char="§"/>
            </a:pPr>
            <a:r>
              <a:rPr lang="fr-FR" sz="3200" smtClean="0">
                <a:latin typeface="Arial Narrow" pitchFamily="34" charset="0"/>
              </a:rPr>
              <a:t>réception</a:t>
            </a:r>
            <a:r>
              <a:rPr lang="fr-FR" sz="2400" smtClean="0">
                <a:solidFill>
                  <a:schemeClr val="bg1"/>
                </a:solidFill>
              </a:rPr>
              <a:t/>
            </a:r>
            <a:br>
              <a:rPr lang="fr-FR" sz="2400" smtClean="0">
                <a:solidFill>
                  <a:schemeClr val="bg1"/>
                </a:solidFill>
              </a:rPr>
            </a:br>
            <a:endParaRPr lang="fr-FR" sz="2400" smtClean="0">
              <a:solidFill>
                <a:schemeClr val="bg1"/>
              </a:solidFill>
            </a:endParaRPr>
          </a:p>
        </p:txBody>
      </p:sp>
      <p:sp>
        <p:nvSpPr>
          <p:cNvPr id="4" name="Espace réservé du numéro de diapositive 3"/>
          <p:cNvSpPr>
            <a:spLocks noGrp="1"/>
          </p:cNvSpPr>
          <p:nvPr>
            <p:ph type="sldNum" sz="quarter" idx="12"/>
          </p:nvPr>
        </p:nvSpPr>
        <p:spPr/>
        <p:txBody>
          <a:bodyPr/>
          <a:lstStyle/>
          <a:p>
            <a:pPr>
              <a:defRPr/>
            </a:pPr>
            <a:fld id="{BF75F506-0D46-4657-AE21-7D6A950C5764}" type="slidenum">
              <a:rPr lang="fr-FR" smtClean="0"/>
              <a:pPr>
                <a:defRPr/>
              </a:pPr>
              <a:t>7</a:t>
            </a:fld>
            <a:endParaRPr lang="fr-F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8850" name="Picture 2" descr="Anca centre"/>
          <p:cNvPicPr>
            <a:picLocks noChangeAspect="1" noChangeArrowheads="1"/>
          </p:cNvPicPr>
          <p:nvPr/>
        </p:nvPicPr>
        <p:blipFill>
          <a:blip r:embed="rId3" cstate="print"/>
          <a:srcRect/>
          <a:stretch>
            <a:fillRect/>
          </a:stretch>
        </p:blipFill>
        <p:spPr bwMode="auto">
          <a:xfrm>
            <a:off x="3708400" y="5921375"/>
            <a:ext cx="1728788" cy="676275"/>
          </a:xfrm>
          <a:prstGeom prst="rect">
            <a:avLst/>
          </a:prstGeom>
          <a:noFill/>
          <a:ln w="9525">
            <a:noFill/>
            <a:miter lim="800000"/>
            <a:headEnd/>
            <a:tailEnd/>
          </a:ln>
        </p:spPr>
      </p:pic>
      <p:sp>
        <p:nvSpPr>
          <p:cNvPr id="78851" name="Rectangle 3"/>
          <p:cNvSpPr>
            <a:spLocks noChangeArrowheads="1"/>
          </p:cNvSpPr>
          <p:nvPr/>
        </p:nvSpPr>
        <p:spPr bwMode="auto">
          <a:xfrm>
            <a:off x="228600" y="1752600"/>
            <a:ext cx="8610600" cy="2057400"/>
          </a:xfrm>
          <a:prstGeom prst="rect">
            <a:avLst/>
          </a:prstGeom>
          <a:noFill/>
          <a:ln w="9525">
            <a:noFill/>
            <a:miter lim="800000"/>
            <a:headEnd/>
            <a:tailEnd/>
          </a:ln>
        </p:spPr>
        <p:txBody>
          <a:bodyPr/>
          <a:lstStyle/>
          <a:p>
            <a:pPr marL="342900" indent="-342900" algn="l">
              <a:lnSpc>
                <a:spcPct val="80000"/>
              </a:lnSpc>
              <a:spcBef>
                <a:spcPct val="20000"/>
              </a:spcBef>
              <a:buClr>
                <a:schemeClr val="hlink"/>
              </a:buClr>
              <a:buSzPct val="60000"/>
              <a:buFont typeface="Wingdings" pitchFamily="2" charset="2"/>
              <a:buNone/>
            </a:pPr>
            <a:endParaRPr lang="fr-FR" sz="1600">
              <a:solidFill>
                <a:srgbClr val="000099"/>
              </a:solidFill>
              <a:latin typeface="Arial" pitchFamily="34" charset="0"/>
            </a:endParaRPr>
          </a:p>
        </p:txBody>
      </p:sp>
      <p:grpSp>
        <p:nvGrpSpPr>
          <p:cNvPr id="78852" name="Group 4"/>
          <p:cNvGrpSpPr>
            <a:grpSpLocks/>
          </p:cNvGrpSpPr>
          <p:nvPr/>
        </p:nvGrpSpPr>
        <p:grpSpPr bwMode="auto">
          <a:xfrm>
            <a:off x="0" y="3998913"/>
            <a:ext cx="3851275" cy="368300"/>
            <a:chOff x="0" y="890"/>
            <a:chExt cx="2108" cy="232"/>
          </a:xfrm>
        </p:grpSpPr>
        <p:sp>
          <p:nvSpPr>
            <p:cNvPr id="78860" name="Rectangle 5"/>
            <p:cNvSpPr>
              <a:spLocks noChangeArrowheads="1"/>
            </p:cNvSpPr>
            <p:nvPr/>
          </p:nvSpPr>
          <p:spPr bwMode="auto">
            <a:xfrm>
              <a:off x="0" y="890"/>
              <a:ext cx="2018" cy="231"/>
            </a:xfrm>
            <a:prstGeom prst="rect">
              <a:avLst/>
            </a:prstGeom>
            <a:solidFill>
              <a:srgbClr val="CCCCFF"/>
            </a:solidFill>
            <a:ln w="9525">
              <a:noFill/>
              <a:miter lim="800000"/>
              <a:headEnd/>
              <a:tailEnd/>
            </a:ln>
          </p:spPr>
          <p:txBody>
            <a:bodyPr lIns="92075" tIns="46038" rIns="92075" bIns="46038">
              <a:spAutoFit/>
            </a:bodyPr>
            <a:lstStyle/>
            <a:p>
              <a:pPr marL="38100" indent="-38100" algn="l">
                <a:lnSpc>
                  <a:spcPct val="120000"/>
                </a:lnSpc>
                <a:spcBef>
                  <a:spcPct val="0"/>
                </a:spcBef>
                <a:buFont typeface="Webdings" pitchFamily="18" charset="2"/>
                <a:buNone/>
                <a:tabLst>
                  <a:tab pos="857250" algn="l"/>
                  <a:tab pos="1238250" algn="l"/>
                </a:tabLst>
              </a:pPr>
              <a:r>
                <a:rPr lang="fr-FR" sz="1500">
                  <a:latin typeface="Arial" pitchFamily="34" charset="0"/>
                  <a:sym typeface="Webdings" pitchFamily="18" charset="2"/>
                </a:rPr>
                <a:t>Problématique de communication </a:t>
              </a:r>
            </a:p>
          </p:txBody>
        </p:sp>
        <p:sp>
          <p:nvSpPr>
            <p:cNvPr id="78861" name="Oval 6"/>
            <p:cNvSpPr>
              <a:spLocks noChangeArrowheads="1"/>
            </p:cNvSpPr>
            <p:nvPr/>
          </p:nvSpPr>
          <p:spPr bwMode="auto">
            <a:xfrm>
              <a:off x="1927" y="890"/>
              <a:ext cx="181" cy="232"/>
            </a:xfrm>
            <a:prstGeom prst="ellipse">
              <a:avLst/>
            </a:prstGeom>
            <a:solidFill>
              <a:srgbClr val="CCCCFF"/>
            </a:solidFill>
            <a:ln w="9525">
              <a:noFill/>
              <a:round/>
              <a:headEnd/>
              <a:tailEnd/>
            </a:ln>
          </p:spPr>
          <p:txBody>
            <a:bodyPr wrap="none" anchor="ctr"/>
            <a:lstStyle/>
            <a:p>
              <a:endParaRPr lang="fr-FR"/>
            </a:p>
          </p:txBody>
        </p:sp>
      </p:grpSp>
      <p:sp>
        <p:nvSpPr>
          <p:cNvPr id="78853" name="Text Box 7"/>
          <p:cNvSpPr txBox="1">
            <a:spLocks noChangeArrowheads="1"/>
          </p:cNvSpPr>
          <p:nvPr/>
        </p:nvSpPr>
        <p:spPr bwMode="auto">
          <a:xfrm>
            <a:off x="1692275" y="4503738"/>
            <a:ext cx="2370138" cy="825500"/>
          </a:xfrm>
          <a:prstGeom prst="rect">
            <a:avLst/>
          </a:prstGeom>
          <a:noFill/>
          <a:ln w="9525">
            <a:noFill/>
            <a:miter lim="800000"/>
            <a:headEnd/>
            <a:tailEnd/>
          </a:ln>
        </p:spPr>
        <p:txBody>
          <a:bodyPr wrap="none">
            <a:spAutoFit/>
          </a:bodyPr>
          <a:lstStyle/>
          <a:p>
            <a:pPr marL="342900" indent="-342900" algn="l">
              <a:spcBef>
                <a:spcPct val="0"/>
              </a:spcBef>
              <a:buClr>
                <a:srgbClr val="0000FF"/>
              </a:buClr>
              <a:buFontTx/>
              <a:buChar char="•"/>
            </a:pPr>
            <a:r>
              <a:rPr lang="fr-FR" sz="1600" b="0">
                <a:solidFill>
                  <a:schemeClr val="accent2"/>
                </a:solidFill>
                <a:latin typeface="Arial" pitchFamily="34" charset="0"/>
              </a:rPr>
              <a:t>Informer / Vulgariser</a:t>
            </a:r>
          </a:p>
          <a:p>
            <a:pPr marL="342900" indent="-342900" algn="l">
              <a:spcBef>
                <a:spcPct val="0"/>
              </a:spcBef>
              <a:buClr>
                <a:srgbClr val="0000FF"/>
              </a:buClr>
              <a:buFontTx/>
              <a:buChar char="•"/>
            </a:pPr>
            <a:r>
              <a:rPr lang="fr-FR" sz="1600" b="0">
                <a:solidFill>
                  <a:schemeClr val="accent2"/>
                </a:solidFill>
                <a:latin typeface="Arial" pitchFamily="34" charset="0"/>
              </a:rPr>
              <a:t>Faire adhérer</a:t>
            </a:r>
          </a:p>
          <a:p>
            <a:pPr marL="342900" indent="-342900" algn="l">
              <a:spcBef>
                <a:spcPct val="0"/>
              </a:spcBef>
              <a:buClr>
                <a:srgbClr val="0000FF"/>
              </a:buClr>
              <a:buFontTx/>
              <a:buChar char="•"/>
            </a:pPr>
            <a:endParaRPr lang="fr-FR" sz="1600" b="0" i="1">
              <a:solidFill>
                <a:schemeClr val="accent2"/>
              </a:solidFill>
              <a:latin typeface="Arial" pitchFamily="34" charset="0"/>
            </a:endParaRPr>
          </a:p>
        </p:txBody>
      </p:sp>
      <p:grpSp>
        <p:nvGrpSpPr>
          <p:cNvPr id="78854" name="Group 8"/>
          <p:cNvGrpSpPr>
            <a:grpSpLocks/>
          </p:cNvGrpSpPr>
          <p:nvPr/>
        </p:nvGrpSpPr>
        <p:grpSpPr bwMode="auto">
          <a:xfrm>
            <a:off x="0" y="765175"/>
            <a:ext cx="3346450" cy="368300"/>
            <a:chOff x="0" y="890"/>
            <a:chExt cx="2108" cy="232"/>
          </a:xfrm>
        </p:grpSpPr>
        <p:sp>
          <p:nvSpPr>
            <p:cNvPr id="78858" name="Rectangle 9"/>
            <p:cNvSpPr>
              <a:spLocks noChangeArrowheads="1"/>
            </p:cNvSpPr>
            <p:nvPr/>
          </p:nvSpPr>
          <p:spPr bwMode="auto">
            <a:xfrm>
              <a:off x="0" y="890"/>
              <a:ext cx="2018" cy="231"/>
            </a:xfrm>
            <a:prstGeom prst="rect">
              <a:avLst/>
            </a:prstGeom>
            <a:solidFill>
              <a:srgbClr val="CCCCFF"/>
            </a:solidFill>
            <a:ln w="9525">
              <a:noFill/>
              <a:miter lim="800000"/>
              <a:headEnd/>
              <a:tailEnd/>
            </a:ln>
          </p:spPr>
          <p:txBody>
            <a:bodyPr lIns="92075" tIns="46038" rIns="92075" bIns="46038">
              <a:spAutoFit/>
            </a:bodyPr>
            <a:lstStyle/>
            <a:p>
              <a:pPr marL="38100" indent="-38100" algn="l">
                <a:lnSpc>
                  <a:spcPct val="120000"/>
                </a:lnSpc>
                <a:spcBef>
                  <a:spcPct val="0"/>
                </a:spcBef>
                <a:buFont typeface="Webdings" pitchFamily="18" charset="2"/>
                <a:buNone/>
                <a:tabLst>
                  <a:tab pos="857250" algn="l"/>
                  <a:tab pos="1238250" algn="l"/>
                </a:tabLst>
              </a:pPr>
              <a:r>
                <a:rPr lang="fr-FR" sz="1500">
                  <a:latin typeface="Arial" pitchFamily="34" charset="0"/>
                  <a:sym typeface="Webdings" pitchFamily="18" charset="2"/>
                </a:rPr>
                <a:t>Contexte </a:t>
              </a:r>
            </a:p>
          </p:txBody>
        </p:sp>
        <p:sp>
          <p:nvSpPr>
            <p:cNvPr id="78859" name="Oval 10"/>
            <p:cNvSpPr>
              <a:spLocks noChangeArrowheads="1"/>
            </p:cNvSpPr>
            <p:nvPr/>
          </p:nvSpPr>
          <p:spPr bwMode="auto">
            <a:xfrm>
              <a:off x="1927" y="890"/>
              <a:ext cx="181" cy="232"/>
            </a:xfrm>
            <a:prstGeom prst="ellipse">
              <a:avLst/>
            </a:prstGeom>
            <a:solidFill>
              <a:srgbClr val="CCCCFF"/>
            </a:solidFill>
            <a:ln w="9525">
              <a:noFill/>
              <a:round/>
              <a:headEnd/>
              <a:tailEnd/>
            </a:ln>
          </p:spPr>
          <p:txBody>
            <a:bodyPr wrap="none" anchor="ctr"/>
            <a:lstStyle/>
            <a:p>
              <a:endParaRPr lang="fr-FR"/>
            </a:p>
          </p:txBody>
        </p:sp>
      </p:grpSp>
      <p:sp>
        <p:nvSpPr>
          <p:cNvPr id="1360907" name="Text Box 11"/>
          <p:cNvSpPr txBox="1">
            <a:spLocks noChangeArrowheads="1"/>
          </p:cNvSpPr>
          <p:nvPr/>
        </p:nvSpPr>
        <p:spPr bwMode="auto">
          <a:xfrm>
            <a:off x="539750" y="1341438"/>
            <a:ext cx="7920038" cy="2219325"/>
          </a:xfrm>
          <a:prstGeom prst="rect">
            <a:avLst/>
          </a:prstGeom>
          <a:noFill/>
          <a:ln w="9525">
            <a:noFill/>
            <a:miter lim="800000"/>
            <a:headEnd/>
            <a:tailEnd/>
          </a:ln>
          <a:effectLst/>
        </p:spPr>
        <p:txBody>
          <a:bodyPr>
            <a:spAutoFit/>
          </a:bodyPr>
          <a:lstStyle/>
          <a:p>
            <a:pPr marL="342900" indent="-342900" algn="l">
              <a:spcBef>
                <a:spcPct val="0"/>
              </a:spcBef>
              <a:defRPr/>
            </a:pPr>
            <a:r>
              <a:rPr lang="fr-FR" sz="1400" b="0">
                <a:solidFill>
                  <a:srgbClr val="000000"/>
                </a:solidFill>
                <a:latin typeface="Arial" pitchFamily="34" charset="0"/>
                <a:cs typeface="Arial" pitchFamily="34" charset="0"/>
              </a:rPr>
              <a:t>	</a:t>
            </a:r>
            <a:r>
              <a:rPr lang="fr-FR" sz="1400" b="0">
                <a:latin typeface="Arial" pitchFamily="34" charset="0"/>
                <a:cs typeface="Arial" pitchFamily="34" charset="0"/>
              </a:rPr>
              <a:t>Les supports et actions de communication environnementale externe sont des mises en oeuvre de la signature de la </a:t>
            </a:r>
            <a:r>
              <a:rPr lang="fr-FR" sz="1400">
                <a:effectLst>
                  <a:outerShdw blurRad="38100" dist="38100" dir="2700000" algn="tl">
                    <a:srgbClr val="000000"/>
                  </a:outerShdw>
                </a:effectLst>
                <a:latin typeface="Arial" pitchFamily="34" charset="0"/>
                <a:cs typeface="Arial" pitchFamily="34" charset="0"/>
              </a:rPr>
              <a:t>charte pour l’environnement de l’ANCA</a:t>
            </a:r>
            <a:r>
              <a:rPr lang="fr-FR" sz="1400" b="0">
                <a:latin typeface="Arial" pitchFamily="34" charset="0"/>
                <a:cs typeface="Arial" pitchFamily="34" charset="0"/>
              </a:rPr>
              <a:t>.</a:t>
            </a:r>
          </a:p>
          <a:p>
            <a:pPr marL="342900" indent="-342900" algn="l">
              <a:spcBef>
                <a:spcPct val="0"/>
              </a:spcBef>
              <a:defRPr/>
            </a:pPr>
            <a:endParaRPr lang="fr-FR" sz="1400" b="0">
              <a:latin typeface="Arial" pitchFamily="34" charset="0"/>
              <a:cs typeface="Arial" pitchFamily="34" charset="0"/>
            </a:endParaRPr>
          </a:p>
          <a:p>
            <a:pPr marL="342900" indent="-342900" algn="l">
              <a:spcBef>
                <a:spcPct val="0"/>
              </a:spcBef>
              <a:defRPr/>
            </a:pPr>
            <a:r>
              <a:rPr lang="fr-FR" sz="1400" b="0">
                <a:latin typeface="Arial" pitchFamily="34" charset="0"/>
                <a:cs typeface="Arial" pitchFamily="34" charset="0"/>
              </a:rPr>
              <a:t>	Il existe aujourd’hui plusieurs supports d’édition </a:t>
            </a:r>
            <a:r>
              <a:rPr lang="fr-FR" sz="1400">
                <a:latin typeface="Arial" pitchFamily="34" charset="0"/>
                <a:cs typeface="Arial" pitchFamily="34" charset="0"/>
              </a:rPr>
              <a:t>récurrents</a:t>
            </a:r>
            <a:r>
              <a:rPr lang="fr-FR" sz="1400" b="0">
                <a:latin typeface="Arial" pitchFamily="34" charset="0"/>
                <a:cs typeface="Arial" pitchFamily="34" charset="0"/>
              </a:rPr>
              <a:t>, </a:t>
            </a:r>
            <a:r>
              <a:rPr lang="fr-FR" sz="1400">
                <a:effectLst>
                  <a:outerShdw blurRad="38100" dist="38100" dir="2700000" algn="tl">
                    <a:srgbClr val="000000"/>
                  </a:outerShdw>
                </a:effectLst>
                <a:latin typeface="Arial" pitchFamily="34" charset="0"/>
                <a:cs typeface="Arial" pitchFamily="34" charset="0"/>
              </a:rPr>
              <a:t>clairement identifiés</a:t>
            </a:r>
            <a:r>
              <a:rPr lang="fr-FR" sz="1400" b="0">
                <a:latin typeface="Arial" pitchFamily="34" charset="0"/>
                <a:cs typeface="Arial" pitchFamily="34" charset="0"/>
              </a:rPr>
              <a:t> par les cibles touchées.</a:t>
            </a:r>
          </a:p>
          <a:p>
            <a:pPr marL="342900" indent="-342900" algn="l">
              <a:spcBef>
                <a:spcPct val="0"/>
              </a:spcBef>
              <a:defRPr/>
            </a:pPr>
            <a:endParaRPr lang="fr-FR" sz="1400" b="0">
              <a:latin typeface="Arial" pitchFamily="34" charset="0"/>
              <a:cs typeface="Arial" pitchFamily="34" charset="0"/>
            </a:endParaRPr>
          </a:p>
          <a:p>
            <a:pPr marL="342900" indent="-342900" algn="l">
              <a:spcBef>
                <a:spcPct val="0"/>
              </a:spcBef>
              <a:defRPr/>
            </a:pPr>
            <a:r>
              <a:rPr lang="fr-FR" sz="1400" b="0">
                <a:latin typeface="Arial" pitchFamily="34" charset="0"/>
                <a:cs typeface="Arial" pitchFamily="34" charset="0"/>
              </a:rPr>
              <a:t>	Comme pour la communication interne </a:t>
            </a:r>
            <a:r>
              <a:rPr lang="fr-FR" sz="1400">
                <a:effectLst>
                  <a:outerShdw blurRad="38100" dist="38100" dir="2700000" algn="tl">
                    <a:srgbClr val="000000"/>
                  </a:outerShdw>
                </a:effectLst>
                <a:latin typeface="Arial" pitchFamily="34" charset="0"/>
                <a:cs typeface="Arial" pitchFamily="34" charset="0"/>
              </a:rPr>
              <a:t>le signe de l’abeille</a:t>
            </a:r>
            <a:r>
              <a:rPr lang="fr-FR" sz="1400" b="0">
                <a:latin typeface="Arial" pitchFamily="34" charset="0"/>
                <a:cs typeface="Arial" pitchFamily="34" charset="0"/>
              </a:rPr>
              <a:t> est utilisé comme </a:t>
            </a:r>
            <a:r>
              <a:rPr lang="fr-FR" sz="1400">
                <a:latin typeface="Arial" pitchFamily="34" charset="0"/>
                <a:cs typeface="Arial" pitchFamily="34" charset="0"/>
              </a:rPr>
              <a:t>signature</a:t>
            </a:r>
            <a:r>
              <a:rPr lang="fr-FR" sz="1400" b="0">
                <a:latin typeface="Arial" pitchFamily="34" charset="0"/>
                <a:cs typeface="Arial" pitchFamily="34" charset="0"/>
              </a:rPr>
              <a:t> pour identifier clairement les supports de communication environnementale externe.</a:t>
            </a:r>
          </a:p>
          <a:p>
            <a:pPr marL="342900" indent="-342900" algn="l">
              <a:spcBef>
                <a:spcPct val="0"/>
              </a:spcBef>
              <a:defRPr/>
            </a:pPr>
            <a:endParaRPr lang="fr-FR" sz="1400" b="0">
              <a:latin typeface="Arial" pitchFamily="34" charset="0"/>
              <a:cs typeface="Arial" pitchFamily="34" charset="0"/>
            </a:endParaRPr>
          </a:p>
          <a:p>
            <a:pPr marL="342900" indent="-342900" algn="l">
              <a:spcBef>
                <a:spcPct val="0"/>
              </a:spcBef>
              <a:defRPr/>
            </a:pPr>
            <a:endParaRPr lang="fr-FR" sz="1400" b="0">
              <a:latin typeface="Arial" pitchFamily="34" charset="0"/>
              <a:cs typeface="Arial" pitchFamily="34" charset="0"/>
            </a:endParaRPr>
          </a:p>
        </p:txBody>
      </p:sp>
      <p:pic>
        <p:nvPicPr>
          <p:cNvPr id="78856" name="Picture 12" descr="embleme"/>
          <p:cNvPicPr>
            <a:picLocks noChangeAspect="1" noChangeArrowheads="1"/>
          </p:cNvPicPr>
          <p:nvPr/>
        </p:nvPicPr>
        <p:blipFill>
          <a:blip r:embed="rId4" cstate="print"/>
          <a:srcRect/>
          <a:stretch>
            <a:fillRect/>
          </a:stretch>
        </p:blipFill>
        <p:spPr bwMode="auto">
          <a:xfrm>
            <a:off x="5580063" y="3429000"/>
            <a:ext cx="2582862" cy="2030413"/>
          </a:xfrm>
          <a:prstGeom prst="rect">
            <a:avLst/>
          </a:prstGeom>
          <a:noFill/>
          <a:ln w="9525">
            <a:noFill/>
            <a:miter lim="800000"/>
            <a:headEnd/>
            <a:tailEnd/>
          </a:ln>
        </p:spPr>
      </p:pic>
      <p:sp>
        <p:nvSpPr>
          <p:cNvPr id="78857" name="Rectangle 13"/>
          <p:cNvSpPr>
            <a:spLocks noChangeArrowheads="1"/>
          </p:cNvSpPr>
          <p:nvPr/>
        </p:nvSpPr>
        <p:spPr bwMode="auto">
          <a:xfrm>
            <a:off x="684213" y="115888"/>
            <a:ext cx="3275012" cy="581025"/>
          </a:xfrm>
          <a:prstGeom prst="rect">
            <a:avLst/>
          </a:prstGeom>
          <a:noFill/>
          <a:ln w="9525">
            <a:noFill/>
            <a:miter lim="800000"/>
            <a:headEnd/>
            <a:tailEnd/>
          </a:ln>
        </p:spPr>
        <p:txBody>
          <a:bodyPr>
            <a:spAutoFit/>
          </a:bodyPr>
          <a:lstStyle/>
          <a:p>
            <a:pPr algn="r">
              <a:spcBef>
                <a:spcPct val="0"/>
              </a:spcBef>
            </a:pPr>
            <a:r>
              <a:rPr lang="fr-FR" sz="1600">
                <a:solidFill>
                  <a:schemeClr val="bg1"/>
                </a:solidFill>
                <a:latin typeface="Arial" pitchFamily="34" charset="0"/>
              </a:rPr>
              <a:t>Environnement </a:t>
            </a:r>
          </a:p>
          <a:p>
            <a:pPr algn="r">
              <a:spcBef>
                <a:spcPct val="0"/>
              </a:spcBef>
            </a:pPr>
            <a:r>
              <a:rPr lang="fr-FR" sz="1400">
                <a:solidFill>
                  <a:schemeClr val="bg1"/>
                </a:solidFill>
                <a:latin typeface="Arial" pitchFamily="34" charset="0"/>
              </a:rPr>
              <a:t> Plan de</a:t>
            </a:r>
            <a:r>
              <a:rPr lang="fr-FR" sz="1600" b="0">
                <a:latin typeface="Arial" pitchFamily="34" charset="0"/>
              </a:rPr>
              <a:t> </a:t>
            </a:r>
            <a:r>
              <a:rPr lang="fr-FR" sz="1400">
                <a:solidFill>
                  <a:schemeClr val="bg1"/>
                </a:solidFill>
                <a:latin typeface="Arial" pitchFamily="34" charset="0"/>
              </a:rPr>
              <a:t>Communication EXTERNE </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2" name="Picture 2" descr="Anca centre"/>
          <p:cNvPicPr>
            <a:picLocks noChangeAspect="1" noChangeArrowheads="1"/>
          </p:cNvPicPr>
          <p:nvPr/>
        </p:nvPicPr>
        <p:blipFill>
          <a:blip r:embed="rId4" cstate="print"/>
          <a:srcRect/>
          <a:stretch>
            <a:fillRect/>
          </a:stretch>
        </p:blipFill>
        <p:spPr bwMode="auto">
          <a:xfrm>
            <a:off x="3708400" y="5876925"/>
            <a:ext cx="1728788" cy="676275"/>
          </a:xfrm>
          <a:prstGeom prst="rect">
            <a:avLst/>
          </a:prstGeom>
          <a:noFill/>
          <a:ln w="9525">
            <a:noFill/>
            <a:miter lim="800000"/>
            <a:headEnd/>
            <a:tailEnd/>
          </a:ln>
        </p:spPr>
      </p:pic>
      <p:sp>
        <p:nvSpPr>
          <p:cNvPr id="2053" name="Text Box 3"/>
          <p:cNvSpPr txBox="1">
            <a:spLocks noChangeArrowheads="1"/>
          </p:cNvSpPr>
          <p:nvPr/>
        </p:nvSpPr>
        <p:spPr bwMode="auto">
          <a:xfrm>
            <a:off x="250825" y="981075"/>
            <a:ext cx="8512175" cy="5405438"/>
          </a:xfrm>
          <a:prstGeom prst="rect">
            <a:avLst/>
          </a:prstGeom>
          <a:solidFill>
            <a:schemeClr val="tx1"/>
          </a:solidFill>
          <a:ln w="9525">
            <a:noFill/>
            <a:miter lim="800000"/>
            <a:headEnd/>
            <a:tailEnd/>
          </a:ln>
        </p:spPr>
        <p:txBody>
          <a:bodyPr wrap="none">
            <a:spAutoFit/>
          </a:bodyPr>
          <a:lstStyle/>
          <a:p>
            <a:pPr marL="342900" indent="-342900" algn="l">
              <a:spcBef>
                <a:spcPct val="0"/>
              </a:spcBef>
              <a:buClr>
                <a:srgbClr val="0000FF"/>
              </a:buClr>
            </a:pPr>
            <a:endParaRPr lang="fr-FR" sz="1400" b="0">
              <a:solidFill>
                <a:schemeClr val="accent2"/>
              </a:solidFill>
              <a:latin typeface="Arial" pitchFamily="34" charset="0"/>
            </a:endParaRPr>
          </a:p>
          <a:p>
            <a:pPr marL="342900" indent="-342900" algn="l">
              <a:spcBef>
                <a:spcPct val="0"/>
              </a:spcBef>
              <a:buClr>
                <a:srgbClr val="0000FF"/>
              </a:buClr>
              <a:buFontTx/>
              <a:buBlip>
                <a:blip r:embed="rId5"/>
              </a:buBlip>
            </a:pPr>
            <a:r>
              <a:rPr lang="fr-FR" sz="1400" b="0">
                <a:solidFill>
                  <a:schemeClr val="accent2"/>
                </a:solidFill>
                <a:latin typeface="Arial" pitchFamily="34" charset="0"/>
              </a:rPr>
              <a:t> </a:t>
            </a:r>
            <a:r>
              <a:rPr lang="fr-FR" sz="2000">
                <a:solidFill>
                  <a:schemeClr val="folHlink"/>
                </a:solidFill>
                <a:latin typeface="Arial" pitchFamily="34" charset="0"/>
              </a:rPr>
              <a:t>Lettre aux riverains   </a:t>
            </a:r>
          </a:p>
          <a:p>
            <a:pPr marL="342900" indent="-342900" algn="l">
              <a:spcBef>
                <a:spcPct val="0"/>
              </a:spcBef>
              <a:buClr>
                <a:srgbClr val="0000FF"/>
              </a:buClr>
            </a:pPr>
            <a:r>
              <a:rPr lang="fr-FR" sz="1700" b="0">
                <a:solidFill>
                  <a:schemeClr val="folHlink"/>
                </a:solidFill>
                <a:latin typeface="Arial" pitchFamily="34" charset="0"/>
              </a:rPr>
              <a:t>Objectifs : </a:t>
            </a:r>
            <a:r>
              <a:rPr lang="fr-FR" sz="1700">
                <a:solidFill>
                  <a:schemeClr val="folHlink"/>
                </a:solidFill>
                <a:latin typeface="Arial" pitchFamily="34" charset="0"/>
              </a:rPr>
              <a:t>informer</a:t>
            </a:r>
            <a:r>
              <a:rPr lang="fr-FR" sz="1700" b="0">
                <a:solidFill>
                  <a:schemeClr val="folHlink"/>
                </a:solidFill>
                <a:latin typeface="Arial" pitchFamily="34" charset="0"/>
              </a:rPr>
              <a:t> les riverains de l’ANCA sur les </a:t>
            </a:r>
            <a:r>
              <a:rPr lang="fr-FR" sz="1700">
                <a:solidFill>
                  <a:schemeClr val="folHlink"/>
                </a:solidFill>
                <a:latin typeface="Arial" pitchFamily="34" charset="0"/>
              </a:rPr>
              <a:t>actions concrètes</a:t>
            </a:r>
            <a:r>
              <a:rPr lang="fr-FR" sz="1700" b="0">
                <a:solidFill>
                  <a:schemeClr val="folHlink"/>
                </a:solidFill>
                <a:latin typeface="Arial" pitchFamily="34" charset="0"/>
              </a:rPr>
              <a:t> en faveur</a:t>
            </a:r>
          </a:p>
          <a:p>
            <a:pPr marL="342900" indent="-342900" algn="l">
              <a:spcBef>
                <a:spcPct val="0"/>
              </a:spcBef>
              <a:buClr>
                <a:srgbClr val="0000FF"/>
              </a:buClr>
            </a:pPr>
            <a:r>
              <a:rPr lang="fr-FR" sz="1700" b="0">
                <a:solidFill>
                  <a:schemeClr val="folHlink"/>
                </a:solidFill>
                <a:latin typeface="Arial" pitchFamily="34" charset="0"/>
              </a:rPr>
              <a:t> de l’environnement et l’impact de ces actions  sur leur quotidien</a:t>
            </a:r>
          </a:p>
          <a:p>
            <a:pPr marL="342900" indent="-342900" algn="l">
              <a:spcBef>
                <a:spcPct val="0"/>
              </a:spcBef>
              <a:buClr>
                <a:srgbClr val="0000FF"/>
              </a:buClr>
            </a:pPr>
            <a:r>
              <a:rPr lang="fr-FR" sz="1700" b="0">
                <a:solidFill>
                  <a:schemeClr val="folHlink"/>
                </a:solidFill>
                <a:latin typeface="Arial" pitchFamily="34" charset="0"/>
              </a:rPr>
              <a:t>Type : Lettre quadrichromie 3 volets</a:t>
            </a:r>
          </a:p>
          <a:p>
            <a:pPr marL="342900" indent="-342900" algn="l">
              <a:spcBef>
                <a:spcPct val="0"/>
              </a:spcBef>
              <a:buClr>
                <a:srgbClr val="0000FF"/>
              </a:buClr>
            </a:pPr>
            <a:r>
              <a:rPr lang="fr-FR" sz="1700" b="0">
                <a:solidFill>
                  <a:schemeClr val="folHlink"/>
                </a:solidFill>
                <a:latin typeface="Arial" pitchFamily="34" charset="0"/>
              </a:rPr>
              <a:t>Diffusion : mailing au niveau des association de riverains,</a:t>
            </a:r>
          </a:p>
          <a:p>
            <a:pPr marL="342900" indent="-342900" algn="l">
              <a:spcBef>
                <a:spcPct val="0"/>
              </a:spcBef>
              <a:buClr>
                <a:srgbClr val="0000FF"/>
              </a:buClr>
            </a:pPr>
            <a:r>
              <a:rPr lang="fr-FR" sz="1700" b="0">
                <a:solidFill>
                  <a:schemeClr val="folHlink"/>
                </a:solidFill>
                <a:latin typeface="Arial" pitchFamily="34" charset="0"/>
              </a:rPr>
              <a:t> institutionnels locaux et diffusion à l’espace riverain</a:t>
            </a:r>
          </a:p>
          <a:p>
            <a:pPr marL="342900" indent="-342900" algn="l">
              <a:spcBef>
                <a:spcPct val="0"/>
              </a:spcBef>
              <a:buClr>
                <a:srgbClr val="0000FF"/>
              </a:buClr>
            </a:pPr>
            <a:r>
              <a:rPr lang="fr-FR" sz="1700" b="0">
                <a:solidFill>
                  <a:schemeClr val="folHlink"/>
                </a:solidFill>
                <a:latin typeface="Arial" pitchFamily="34" charset="0"/>
              </a:rPr>
              <a:t> (PDF en téléchargement sur www.nice.aeroport.fr) </a:t>
            </a:r>
          </a:p>
          <a:p>
            <a:pPr marL="342900" indent="-342900" algn="l">
              <a:spcBef>
                <a:spcPct val="0"/>
              </a:spcBef>
              <a:buClr>
                <a:srgbClr val="0000FF"/>
              </a:buClr>
            </a:pPr>
            <a:r>
              <a:rPr lang="fr-FR" sz="1700" b="0">
                <a:solidFill>
                  <a:schemeClr val="folHlink"/>
                </a:solidFill>
                <a:latin typeface="Arial" pitchFamily="34" charset="0"/>
              </a:rPr>
              <a:t>Cible : association de riverains, institutionnels locaux, presse</a:t>
            </a:r>
          </a:p>
          <a:p>
            <a:pPr marL="342900" indent="-342900" algn="l">
              <a:spcBef>
                <a:spcPct val="0"/>
              </a:spcBef>
              <a:buClr>
                <a:srgbClr val="0000FF"/>
              </a:buClr>
            </a:pPr>
            <a:r>
              <a:rPr lang="fr-FR" sz="1700" b="0">
                <a:solidFill>
                  <a:schemeClr val="folHlink"/>
                </a:solidFill>
                <a:latin typeface="Arial" pitchFamily="34" charset="0"/>
              </a:rPr>
              <a:t>Périodicité : trimestrielle </a:t>
            </a:r>
            <a:endParaRPr lang="fr-FR" sz="1700" b="0" i="1">
              <a:solidFill>
                <a:schemeClr val="folHlink"/>
              </a:solidFill>
              <a:latin typeface="Arial" pitchFamily="34" charset="0"/>
            </a:endParaRPr>
          </a:p>
          <a:p>
            <a:pPr marL="342900" indent="-342900" algn="l">
              <a:spcBef>
                <a:spcPct val="0"/>
              </a:spcBef>
              <a:buClr>
                <a:srgbClr val="0000FF"/>
              </a:buClr>
            </a:pPr>
            <a:endParaRPr lang="fr-FR" sz="2000" b="0">
              <a:solidFill>
                <a:schemeClr val="folHlink"/>
              </a:solidFill>
              <a:latin typeface="Arial" pitchFamily="34" charset="0"/>
            </a:endParaRPr>
          </a:p>
          <a:p>
            <a:pPr marL="342900" indent="-342900" algn="l">
              <a:spcBef>
                <a:spcPct val="0"/>
              </a:spcBef>
              <a:buClr>
                <a:srgbClr val="0000FF"/>
              </a:buClr>
              <a:buFontTx/>
              <a:buBlip>
                <a:blip r:embed="rId5"/>
              </a:buBlip>
            </a:pPr>
            <a:r>
              <a:rPr lang="fr-FR" sz="2000">
                <a:solidFill>
                  <a:schemeClr val="folHlink"/>
                </a:solidFill>
                <a:latin typeface="Arial" pitchFamily="34" charset="0"/>
              </a:rPr>
              <a:t>Rapports Annuels </a:t>
            </a:r>
          </a:p>
          <a:p>
            <a:pPr marL="342900" indent="-342900" algn="l">
              <a:spcBef>
                <a:spcPct val="0"/>
              </a:spcBef>
              <a:buClr>
                <a:srgbClr val="0000FF"/>
              </a:buClr>
            </a:pPr>
            <a:r>
              <a:rPr lang="fr-FR" sz="1700" b="0">
                <a:solidFill>
                  <a:schemeClr val="folHlink"/>
                </a:solidFill>
                <a:latin typeface="Arial" pitchFamily="34" charset="0"/>
              </a:rPr>
              <a:t>Objectifs : </a:t>
            </a:r>
            <a:r>
              <a:rPr lang="fr-FR" sz="1700">
                <a:solidFill>
                  <a:schemeClr val="folHlink"/>
                </a:solidFill>
                <a:latin typeface="Arial" pitchFamily="34" charset="0"/>
              </a:rPr>
              <a:t>draisser un bilan</a:t>
            </a:r>
            <a:r>
              <a:rPr lang="fr-FR" sz="1700" b="0">
                <a:solidFill>
                  <a:schemeClr val="folHlink"/>
                </a:solidFill>
                <a:latin typeface="Arial" pitchFamily="34" charset="0"/>
              </a:rPr>
              <a:t> des actions environnementale sur l’année écoulée</a:t>
            </a:r>
          </a:p>
          <a:p>
            <a:pPr marL="342900" indent="-342900" algn="l">
              <a:spcBef>
                <a:spcPct val="0"/>
              </a:spcBef>
              <a:buClr>
                <a:srgbClr val="0000FF"/>
              </a:buClr>
            </a:pPr>
            <a:r>
              <a:rPr lang="fr-FR" sz="1700" b="0">
                <a:solidFill>
                  <a:schemeClr val="folHlink"/>
                </a:solidFill>
                <a:latin typeface="Arial" pitchFamily="34" charset="0"/>
              </a:rPr>
              <a:t>et </a:t>
            </a:r>
            <a:r>
              <a:rPr lang="fr-FR" sz="1700">
                <a:solidFill>
                  <a:schemeClr val="folHlink"/>
                </a:solidFill>
                <a:latin typeface="Arial" pitchFamily="34" charset="0"/>
              </a:rPr>
              <a:t>quantifier les données</a:t>
            </a:r>
            <a:r>
              <a:rPr lang="fr-FR" sz="1700" b="0">
                <a:solidFill>
                  <a:schemeClr val="folHlink"/>
                </a:solidFill>
                <a:latin typeface="Arial" pitchFamily="34" charset="0"/>
              </a:rPr>
              <a:t> (indicateurs) </a:t>
            </a:r>
          </a:p>
          <a:p>
            <a:pPr marL="342900" indent="-342900" algn="l">
              <a:spcBef>
                <a:spcPct val="0"/>
              </a:spcBef>
              <a:buClr>
                <a:srgbClr val="0000FF"/>
              </a:buClr>
            </a:pPr>
            <a:r>
              <a:rPr lang="fr-FR" sz="1700" b="0">
                <a:solidFill>
                  <a:schemeClr val="folHlink"/>
                </a:solidFill>
                <a:latin typeface="Arial" pitchFamily="34" charset="0"/>
              </a:rPr>
              <a:t>Type : 1 chapitre dans le rappor ANCA – les principales actions dans la page Aéroport </a:t>
            </a:r>
          </a:p>
          <a:p>
            <a:pPr marL="342900" indent="-342900" algn="l">
              <a:spcBef>
                <a:spcPct val="0"/>
              </a:spcBef>
              <a:buClr>
                <a:srgbClr val="0000FF"/>
              </a:buClr>
            </a:pPr>
            <a:r>
              <a:rPr lang="fr-FR" sz="1700" b="0">
                <a:solidFill>
                  <a:schemeClr val="folHlink"/>
                </a:solidFill>
                <a:latin typeface="Arial" pitchFamily="34" charset="0"/>
              </a:rPr>
              <a:t>du rapport CCI – 32 pages complete pour le RA ENVI.</a:t>
            </a:r>
          </a:p>
          <a:p>
            <a:pPr marL="342900" indent="-342900" algn="l">
              <a:spcBef>
                <a:spcPct val="0"/>
              </a:spcBef>
              <a:buClr>
                <a:srgbClr val="0000FF"/>
              </a:buClr>
            </a:pPr>
            <a:r>
              <a:rPr lang="fr-FR" sz="1700" b="0">
                <a:solidFill>
                  <a:schemeClr val="folHlink"/>
                </a:solidFill>
                <a:latin typeface="Arial" pitchFamily="34" charset="0"/>
              </a:rPr>
              <a:t>Cible : riverains – institutionnels locaux et nationaux – aéroports français et européens.</a:t>
            </a:r>
          </a:p>
          <a:p>
            <a:pPr marL="342900" indent="-342900" algn="l">
              <a:spcBef>
                <a:spcPct val="0"/>
              </a:spcBef>
              <a:buClr>
                <a:srgbClr val="0000FF"/>
              </a:buClr>
            </a:pPr>
            <a:r>
              <a:rPr lang="fr-FR" sz="1700" b="0">
                <a:solidFill>
                  <a:schemeClr val="folHlink"/>
                </a:solidFill>
                <a:latin typeface="Arial" pitchFamily="34" charset="0"/>
              </a:rPr>
              <a:t>Diffusion : mailing, et libre diffusion sur au show room et à l’espace riverains</a:t>
            </a:r>
          </a:p>
          <a:p>
            <a:pPr marL="342900" indent="-342900" algn="l">
              <a:spcBef>
                <a:spcPct val="0"/>
              </a:spcBef>
              <a:buClr>
                <a:srgbClr val="0000FF"/>
              </a:buClr>
            </a:pPr>
            <a:endParaRPr lang="fr-FR" sz="1700" b="0" i="1">
              <a:solidFill>
                <a:schemeClr val="folHlink"/>
              </a:solidFill>
              <a:latin typeface="Arial" pitchFamily="34" charset="0"/>
            </a:endParaRPr>
          </a:p>
          <a:p>
            <a:pPr marL="342900" indent="-342900" algn="l">
              <a:spcBef>
                <a:spcPct val="0"/>
              </a:spcBef>
              <a:buClr>
                <a:srgbClr val="0000FF"/>
              </a:buClr>
            </a:pPr>
            <a:endParaRPr lang="fr-FR" sz="2000">
              <a:solidFill>
                <a:schemeClr val="folHlink"/>
              </a:solidFill>
              <a:latin typeface="Arial" pitchFamily="34" charset="0"/>
            </a:endParaRPr>
          </a:p>
        </p:txBody>
      </p:sp>
      <p:grpSp>
        <p:nvGrpSpPr>
          <p:cNvPr id="2054" name="Group 4"/>
          <p:cNvGrpSpPr>
            <a:grpSpLocks/>
          </p:cNvGrpSpPr>
          <p:nvPr/>
        </p:nvGrpSpPr>
        <p:grpSpPr bwMode="auto">
          <a:xfrm>
            <a:off x="0" y="765175"/>
            <a:ext cx="5292725" cy="368300"/>
            <a:chOff x="0" y="890"/>
            <a:chExt cx="2108" cy="232"/>
          </a:xfrm>
        </p:grpSpPr>
        <p:sp>
          <p:nvSpPr>
            <p:cNvPr id="2057" name="Rectangle 5"/>
            <p:cNvSpPr>
              <a:spLocks noChangeArrowheads="1"/>
            </p:cNvSpPr>
            <p:nvPr/>
          </p:nvSpPr>
          <p:spPr bwMode="auto">
            <a:xfrm>
              <a:off x="0" y="890"/>
              <a:ext cx="2018" cy="231"/>
            </a:xfrm>
            <a:prstGeom prst="rect">
              <a:avLst/>
            </a:prstGeom>
            <a:solidFill>
              <a:srgbClr val="CCCCFF"/>
            </a:solidFill>
            <a:ln w="9525">
              <a:noFill/>
              <a:miter lim="800000"/>
              <a:headEnd/>
              <a:tailEnd/>
            </a:ln>
          </p:spPr>
          <p:txBody>
            <a:bodyPr lIns="92075" tIns="46038" rIns="92075" bIns="46038">
              <a:spAutoFit/>
            </a:bodyPr>
            <a:lstStyle/>
            <a:p>
              <a:pPr marL="38100" indent="-38100" algn="l">
                <a:lnSpc>
                  <a:spcPct val="120000"/>
                </a:lnSpc>
                <a:spcBef>
                  <a:spcPct val="0"/>
                </a:spcBef>
                <a:buFont typeface="Webdings" pitchFamily="18" charset="2"/>
                <a:buNone/>
                <a:tabLst>
                  <a:tab pos="857250" algn="l"/>
                  <a:tab pos="1238250" algn="l"/>
                </a:tabLst>
              </a:pPr>
              <a:r>
                <a:rPr lang="fr-FR" sz="1500">
                  <a:latin typeface="Arial" pitchFamily="34" charset="0"/>
                  <a:sym typeface="Webdings" pitchFamily="18" charset="2"/>
                </a:rPr>
                <a:t>Actions et supports de communication </a:t>
              </a:r>
            </a:p>
          </p:txBody>
        </p:sp>
        <p:sp>
          <p:nvSpPr>
            <p:cNvPr id="2058" name="Oval 6"/>
            <p:cNvSpPr>
              <a:spLocks noChangeArrowheads="1"/>
            </p:cNvSpPr>
            <p:nvPr/>
          </p:nvSpPr>
          <p:spPr bwMode="auto">
            <a:xfrm>
              <a:off x="1927" y="890"/>
              <a:ext cx="181" cy="232"/>
            </a:xfrm>
            <a:prstGeom prst="ellipse">
              <a:avLst/>
            </a:prstGeom>
            <a:solidFill>
              <a:srgbClr val="CCCCFF"/>
            </a:solidFill>
            <a:ln w="9525">
              <a:noFill/>
              <a:round/>
              <a:headEnd/>
              <a:tailEnd/>
            </a:ln>
          </p:spPr>
          <p:txBody>
            <a:bodyPr wrap="none" anchor="ctr"/>
            <a:lstStyle/>
            <a:p>
              <a:endParaRPr lang="fr-FR"/>
            </a:p>
          </p:txBody>
        </p:sp>
      </p:grpSp>
      <p:pic>
        <p:nvPicPr>
          <p:cNvPr id="1361927" name="Picture 7" descr="Lettre Riverains1 copie"/>
          <p:cNvPicPr>
            <a:picLocks noChangeAspect="1" noChangeArrowheads="1"/>
          </p:cNvPicPr>
          <p:nvPr/>
        </p:nvPicPr>
        <p:blipFill>
          <a:blip r:embed="rId6" cstate="print"/>
          <a:srcRect/>
          <a:stretch>
            <a:fillRect/>
          </a:stretch>
        </p:blipFill>
        <p:spPr bwMode="auto">
          <a:xfrm>
            <a:off x="7380288" y="1773238"/>
            <a:ext cx="1174750" cy="1655762"/>
          </a:xfrm>
          <a:prstGeom prst="rect">
            <a:avLst/>
          </a:prstGeom>
          <a:noFill/>
          <a:effectLst>
            <a:outerShdw dist="107763" dir="2700000" algn="ctr" rotWithShape="0">
              <a:srgbClr val="808080">
                <a:alpha val="50000"/>
              </a:srgbClr>
            </a:outerShdw>
          </a:effectLst>
        </p:spPr>
      </p:pic>
      <p:graphicFrame>
        <p:nvGraphicFramePr>
          <p:cNvPr id="2050" name="Object 8"/>
          <p:cNvGraphicFramePr>
            <a:graphicFrameLocks noChangeAspect="1"/>
          </p:cNvGraphicFramePr>
          <p:nvPr/>
        </p:nvGraphicFramePr>
        <p:xfrm>
          <a:off x="539750" y="5786438"/>
          <a:ext cx="1511300" cy="1071562"/>
        </p:xfrm>
        <a:graphic>
          <a:graphicData uri="http://schemas.openxmlformats.org/presentationml/2006/ole">
            <mc:AlternateContent xmlns:mc="http://schemas.openxmlformats.org/markup-compatibility/2006">
              <mc:Choice xmlns:v="urn:schemas-microsoft-com:vml" Requires="v">
                <p:oleObj spid="_x0000_s2094" name="Image" r:id="rId7" imgW="3596952" imgH="2550381" progId="">
                  <p:embed/>
                </p:oleObj>
              </mc:Choice>
              <mc:Fallback>
                <p:oleObj name="Image" r:id="rId7" imgW="3596952" imgH="2550381" progId="">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750" y="5786438"/>
                        <a:ext cx="1511300" cy="107156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051" name="Object 9"/>
          <p:cNvGraphicFramePr>
            <a:graphicFrameLocks noChangeAspect="1"/>
          </p:cNvGraphicFramePr>
          <p:nvPr/>
        </p:nvGraphicFramePr>
        <p:xfrm>
          <a:off x="6084888" y="5784850"/>
          <a:ext cx="1511300" cy="1073150"/>
        </p:xfrm>
        <a:graphic>
          <a:graphicData uri="http://schemas.openxmlformats.org/presentationml/2006/ole">
            <mc:AlternateContent xmlns:mc="http://schemas.openxmlformats.org/markup-compatibility/2006">
              <mc:Choice xmlns:v="urn:schemas-microsoft-com:vml" Requires="v">
                <p:oleObj spid="_x0000_s2095" name="Image" r:id="rId9" imgW="3596952" imgH="2550381" progId="">
                  <p:embed/>
                </p:oleObj>
              </mc:Choice>
              <mc:Fallback>
                <p:oleObj name="Image" r:id="rId9" imgW="3596952" imgH="2550381" progId="">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84888" y="5784850"/>
                        <a:ext cx="1511300" cy="10731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056" name="Rectangle 10"/>
          <p:cNvSpPr>
            <a:spLocks noChangeArrowheads="1"/>
          </p:cNvSpPr>
          <p:nvPr/>
        </p:nvSpPr>
        <p:spPr bwMode="auto">
          <a:xfrm>
            <a:off x="684213" y="115888"/>
            <a:ext cx="3275012" cy="581025"/>
          </a:xfrm>
          <a:prstGeom prst="rect">
            <a:avLst/>
          </a:prstGeom>
          <a:noFill/>
          <a:ln w="9525">
            <a:noFill/>
            <a:miter lim="800000"/>
            <a:headEnd/>
            <a:tailEnd/>
          </a:ln>
        </p:spPr>
        <p:txBody>
          <a:bodyPr>
            <a:spAutoFit/>
          </a:bodyPr>
          <a:lstStyle/>
          <a:p>
            <a:pPr algn="r">
              <a:spcBef>
                <a:spcPct val="0"/>
              </a:spcBef>
            </a:pPr>
            <a:r>
              <a:rPr lang="fr-FR" sz="1600">
                <a:solidFill>
                  <a:schemeClr val="bg1"/>
                </a:solidFill>
                <a:latin typeface="Arial" pitchFamily="34" charset="0"/>
              </a:rPr>
              <a:t>Environnement </a:t>
            </a:r>
          </a:p>
          <a:p>
            <a:pPr algn="r">
              <a:spcBef>
                <a:spcPct val="0"/>
              </a:spcBef>
            </a:pPr>
            <a:r>
              <a:rPr lang="fr-FR" sz="1400">
                <a:solidFill>
                  <a:schemeClr val="bg1"/>
                </a:solidFill>
                <a:latin typeface="Arial" pitchFamily="34" charset="0"/>
              </a:rPr>
              <a:t> Plan de</a:t>
            </a:r>
            <a:r>
              <a:rPr lang="fr-FR" sz="1600" b="0">
                <a:latin typeface="Arial" pitchFamily="34" charset="0"/>
              </a:rPr>
              <a:t> </a:t>
            </a:r>
            <a:r>
              <a:rPr lang="fr-FR" sz="1400">
                <a:solidFill>
                  <a:schemeClr val="bg1"/>
                </a:solidFill>
                <a:latin typeface="Arial" pitchFamily="34" charset="0"/>
              </a:rPr>
              <a:t>Communication EXTERNE </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Text Box 3"/>
          <p:cNvSpPr txBox="1">
            <a:spLocks noChangeArrowheads="1"/>
          </p:cNvSpPr>
          <p:nvPr/>
        </p:nvSpPr>
        <p:spPr bwMode="auto">
          <a:xfrm>
            <a:off x="323850" y="620713"/>
            <a:ext cx="8035925" cy="5294312"/>
          </a:xfrm>
          <a:prstGeom prst="rect">
            <a:avLst/>
          </a:prstGeom>
          <a:solidFill>
            <a:schemeClr val="accent1">
              <a:lumMod val="40000"/>
              <a:lumOff val="60000"/>
            </a:schemeClr>
          </a:solidFill>
          <a:ln w="9525">
            <a:noFill/>
            <a:miter lim="800000"/>
            <a:headEnd/>
            <a:tailEnd/>
          </a:ln>
        </p:spPr>
        <p:txBody>
          <a:bodyPr wrap="none">
            <a:spAutoFit/>
          </a:bodyPr>
          <a:lstStyle/>
          <a:p>
            <a:pPr marL="342900" indent="-342900" algn="l">
              <a:spcBef>
                <a:spcPct val="0"/>
              </a:spcBef>
              <a:buClr>
                <a:srgbClr val="0000FF"/>
              </a:buClr>
              <a:defRPr/>
            </a:pPr>
            <a:endParaRPr lang="fr-FR" sz="1400" b="0" dirty="0">
              <a:latin typeface="Arial" pitchFamily="34" charset="0"/>
            </a:endParaRPr>
          </a:p>
          <a:p>
            <a:pPr marL="342900" indent="-342900" algn="l">
              <a:spcBef>
                <a:spcPct val="0"/>
              </a:spcBef>
              <a:buClr>
                <a:srgbClr val="0000FF"/>
              </a:buClr>
              <a:buFontTx/>
              <a:buBlip>
                <a:blip r:embed="rId3"/>
              </a:buBlip>
              <a:defRPr/>
            </a:pPr>
            <a:r>
              <a:rPr lang="fr-FR" sz="1400" b="0" dirty="0">
                <a:latin typeface="Arial" pitchFamily="34" charset="0"/>
              </a:rPr>
              <a:t> </a:t>
            </a:r>
            <a:r>
              <a:rPr lang="fr-FR" sz="1800" dirty="0">
                <a:solidFill>
                  <a:schemeClr val="accent2"/>
                </a:solidFill>
                <a:latin typeface="Arial" pitchFamily="34" charset="0"/>
              </a:rPr>
              <a:t>Editions ANCA   </a:t>
            </a:r>
            <a:endParaRPr lang="fr-FR" sz="1800" b="0" dirty="0">
              <a:solidFill>
                <a:schemeClr val="accent2"/>
              </a:solidFill>
              <a:latin typeface="Arial" pitchFamily="34" charset="0"/>
            </a:endParaRPr>
          </a:p>
          <a:p>
            <a:pPr marL="1257300" lvl="2" indent="-342900" algn="l">
              <a:spcBef>
                <a:spcPct val="0"/>
              </a:spcBef>
              <a:buClr>
                <a:srgbClr val="0000FF"/>
              </a:buClr>
              <a:buFontTx/>
              <a:buBlip>
                <a:blip r:embed="rId3"/>
              </a:buBlip>
              <a:defRPr/>
            </a:pPr>
            <a:r>
              <a:rPr lang="fr-FR" sz="1800" dirty="0">
                <a:solidFill>
                  <a:schemeClr val="accent1"/>
                </a:solidFill>
                <a:latin typeface="Arial" pitchFamily="34" charset="0"/>
              </a:rPr>
              <a:t>RIVIERA NEWS  (consumer magazine)</a:t>
            </a:r>
          </a:p>
          <a:p>
            <a:pPr marL="1257300" lvl="2" indent="-342900" algn="l">
              <a:spcBef>
                <a:spcPct val="0"/>
              </a:spcBef>
              <a:buClr>
                <a:srgbClr val="0000FF"/>
              </a:buClr>
              <a:defRPr/>
            </a:pPr>
            <a:r>
              <a:rPr lang="fr-FR" sz="1500" b="0" dirty="0">
                <a:solidFill>
                  <a:schemeClr val="accent1"/>
                </a:solidFill>
                <a:latin typeface="Arial" pitchFamily="34" charset="0"/>
              </a:rPr>
              <a:t>Objectifs : informer le grand public  sur </a:t>
            </a:r>
            <a:r>
              <a:rPr lang="fr-FR" sz="1500" dirty="0">
                <a:solidFill>
                  <a:schemeClr val="accent1"/>
                </a:solidFill>
                <a:latin typeface="Arial" pitchFamily="34" charset="0"/>
              </a:rPr>
              <a:t>l’actualité environnementale de l’ANCA</a:t>
            </a:r>
          </a:p>
          <a:p>
            <a:pPr marL="1257300" lvl="2" indent="-342900" algn="l">
              <a:spcBef>
                <a:spcPct val="0"/>
              </a:spcBef>
              <a:buClr>
                <a:srgbClr val="0000FF"/>
              </a:buClr>
              <a:defRPr/>
            </a:pPr>
            <a:r>
              <a:rPr lang="fr-FR" sz="1500" b="0" dirty="0">
                <a:solidFill>
                  <a:schemeClr val="accent1"/>
                </a:solidFill>
                <a:latin typeface="Arial" pitchFamily="34" charset="0"/>
              </a:rPr>
              <a:t>Message : obtention de la certification ISO 14 001 + </a:t>
            </a:r>
            <a:r>
              <a:rPr lang="fr-FR" sz="1500" b="0" dirty="0" err="1">
                <a:solidFill>
                  <a:schemeClr val="accent1"/>
                </a:solidFill>
                <a:latin typeface="Arial" pitchFamily="34" charset="0"/>
              </a:rPr>
              <a:t>Saleya</a:t>
            </a:r>
            <a:r>
              <a:rPr lang="fr-FR" sz="1500" b="0" dirty="0">
                <a:solidFill>
                  <a:schemeClr val="accent1"/>
                </a:solidFill>
                <a:latin typeface="Arial" pitchFamily="34" charset="0"/>
              </a:rPr>
              <a:t> + charte arbre</a:t>
            </a:r>
          </a:p>
          <a:p>
            <a:pPr marL="1257300" lvl="2" indent="-342900" algn="l">
              <a:spcBef>
                <a:spcPct val="0"/>
              </a:spcBef>
              <a:buClr>
                <a:srgbClr val="0000FF"/>
              </a:buClr>
              <a:defRPr/>
            </a:pPr>
            <a:r>
              <a:rPr lang="fr-FR" sz="1500" b="0" dirty="0">
                <a:solidFill>
                  <a:schemeClr val="accent1"/>
                </a:solidFill>
                <a:latin typeface="Arial" pitchFamily="34" charset="0"/>
              </a:rPr>
              <a:t>Type : 1 rubrique est toujours consacré à l’environnement mais le dossier de </a:t>
            </a:r>
          </a:p>
          <a:p>
            <a:pPr marL="1257300" lvl="2" indent="-342900" algn="l">
              <a:spcBef>
                <a:spcPct val="0"/>
              </a:spcBef>
              <a:buClr>
                <a:srgbClr val="0000FF"/>
              </a:buClr>
              <a:defRPr/>
            </a:pPr>
            <a:r>
              <a:rPr lang="fr-FR" sz="1500" b="0" dirty="0">
                <a:solidFill>
                  <a:schemeClr val="accent1"/>
                </a:solidFill>
                <a:latin typeface="Arial" pitchFamily="34" charset="0"/>
              </a:rPr>
              <a:t>septembre sera consacré à l’obtention de la certification</a:t>
            </a:r>
          </a:p>
          <a:p>
            <a:pPr marL="1257300" lvl="2" indent="-342900" algn="l">
              <a:spcBef>
                <a:spcPct val="0"/>
              </a:spcBef>
              <a:buClr>
                <a:srgbClr val="0000FF"/>
              </a:buClr>
              <a:defRPr/>
            </a:pPr>
            <a:r>
              <a:rPr lang="fr-FR" sz="1500" b="0" dirty="0">
                <a:solidFill>
                  <a:schemeClr val="accent1"/>
                </a:solidFill>
                <a:latin typeface="Arial" pitchFamily="34" charset="0"/>
              </a:rPr>
              <a:t>Cible : entreprises 06, institutionnels locaux et nationaux</a:t>
            </a:r>
          </a:p>
          <a:p>
            <a:pPr marL="1257300" lvl="2" indent="-342900" algn="l">
              <a:spcBef>
                <a:spcPct val="0"/>
              </a:spcBef>
              <a:buClr>
                <a:srgbClr val="0000FF"/>
              </a:buClr>
              <a:defRPr/>
            </a:pPr>
            <a:r>
              <a:rPr lang="fr-FR" sz="1500" b="0" dirty="0">
                <a:solidFill>
                  <a:schemeClr val="accent1"/>
                </a:solidFill>
                <a:latin typeface="Arial" pitchFamily="34" charset="0"/>
              </a:rPr>
              <a:t> – aéroports français </a:t>
            </a:r>
          </a:p>
          <a:p>
            <a:pPr marL="1257300" lvl="2" indent="-342900" algn="l">
              <a:spcBef>
                <a:spcPct val="0"/>
              </a:spcBef>
              <a:buClr>
                <a:srgbClr val="0000FF"/>
              </a:buClr>
              <a:defRPr/>
            </a:pPr>
            <a:r>
              <a:rPr lang="fr-FR" sz="1500" b="0" dirty="0">
                <a:solidFill>
                  <a:schemeClr val="accent1"/>
                </a:solidFill>
                <a:latin typeface="Arial" pitchFamily="34" charset="0"/>
              </a:rPr>
              <a:t>Diffusion : libre diffusion sur les terminaux </a:t>
            </a:r>
          </a:p>
          <a:p>
            <a:pPr marL="342900" indent="-342900" algn="l">
              <a:spcBef>
                <a:spcPct val="0"/>
              </a:spcBef>
              <a:defRPr/>
            </a:pPr>
            <a:r>
              <a:rPr lang="fr-FR" sz="1500" b="0" dirty="0">
                <a:solidFill>
                  <a:schemeClr val="accent1"/>
                </a:solidFill>
                <a:latin typeface="Arial" pitchFamily="34" charset="0"/>
              </a:rPr>
              <a:t>		Nombre d’exemplaires : 80 000 ex</a:t>
            </a:r>
          </a:p>
          <a:p>
            <a:pPr marL="342900" indent="-342900" algn="l">
              <a:spcBef>
                <a:spcPct val="0"/>
              </a:spcBef>
              <a:defRPr/>
            </a:pPr>
            <a:r>
              <a:rPr lang="fr-FR" sz="1500" b="0" dirty="0">
                <a:solidFill>
                  <a:schemeClr val="accent1"/>
                </a:solidFill>
                <a:latin typeface="Arial" pitchFamily="34" charset="0"/>
              </a:rPr>
              <a:t>		Date de sortie : septembre</a:t>
            </a:r>
          </a:p>
          <a:p>
            <a:pPr marL="342900" indent="-342900" algn="l">
              <a:spcBef>
                <a:spcPct val="0"/>
              </a:spcBef>
              <a:defRPr/>
            </a:pPr>
            <a:endParaRPr lang="fr-FR" sz="1500" b="0" dirty="0">
              <a:solidFill>
                <a:schemeClr val="accent1"/>
              </a:solidFill>
              <a:latin typeface="Arial" pitchFamily="34" charset="0"/>
            </a:endParaRPr>
          </a:p>
          <a:p>
            <a:pPr marL="1257300" lvl="2" indent="-342900" algn="l">
              <a:spcBef>
                <a:spcPct val="0"/>
              </a:spcBef>
              <a:buClr>
                <a:srgbClr val="0000FF"/>
              </a:buClr>
              <a:buFontTx/>
              <a:buBlip>
                <a:blip r:embed="rId3"/>
              </a:buBlip>
              <a:defRPr/>
            </a:pPr>
            <a:r>
              <a:rPr lang="fr-FR" sz="1800" dirty="0">
                <a:solidFill>
                  <a:schemeClr val="accent1"/>
                </a:solidFill>
                <a:latin typeface="Arial" pitchFamily="34" charset="0"/>
              </a:rPr>
              <a:t>GRAND SUD</a:t>
            </a:r>
          </a:p>
          <a:p>
            <a:pPr marL="1257300" lvl="2" indent="-342900" algn="l">
              <a:spcBef>
                <a:spcPct val="0"/>
              </a:spcBef>
              <a:buClr>
                <a:srgbClr val="0000FF"/>
              </a:buClr>
              <a:defRPr/>
            </a:pPr>
            <a:r>
              <a:rPr lang="fr-FR" sz="1500" b="0" dirty="0">
                <a:solidFill>
                  <a:schemeClr val="accent1"/>
                </a:solidFill>
                <a:latin typeface="Arial" pitchFamily="34" charset="0"/>
              </a:rPr>
              <a:t>Objectifs : informer le grand public  sur </a:t>
            </a:r>
            <a:r>
              <a:rPr lang="fr-FR" sz="1500" dirty="0">
                <a:solidFill>
                  <a:schemeClr val="accent1"/>
                </a:solidFill>
                <a:latin typeface="Arial" pitchFamily="34" charset="0"/>
              </a:rPr>
              <a:t>l’actualité environnementale de l’ANCA</a:t>
            </a:r>
          </a:p>
          <a:p>
            <a:pPr marL="1257300" lvl="2" indent="-342900" algn="l">
              <a:spcBef>
                <a:spcPct val="0"/>
              </a:spcBef>
              <a:buClr>
                <a:srgbClr val="0000FF"/>
              </a:buClr>
              <a:defRPr/>
            </a:pPr>
            <a:r>
              <a:rPr lang="fr-FR" sz="1500" b="0" dirty="0">
                <a:solidFill>
                  <a:schemeClr val="accent1"/>
                </a:solidFill>
                <a:latin typeface="Arial" pitchFamily="34" charset="0"/>
              </a:rPr>
              <a:t>Message : obtention de la certification ISO 14 001 + charte arbre</a:t>
            </a:r>
          </a:p>
          <a:p>
            <a:pPr marL="1257300" lvl="2" indent="-342900" algn="l">
              <a:spcBef>
                <a:spcPct val="0"/>
              </a:spcBef>
              <a:buClr>
                <a:srgbClr val="0000FF"/>
              </a:buClr>
              <a:defRPr/>
            </a:pPr>
            <a:r>
              <a:rPr lang="fr-FR" sz="1500" b="0" dirty="0">
                <a:solidFill>
                  <a:schemeClr val="accent1"/>
                </a:solidFill>
                <a:latin typeface="Arial" pitchFamily="34" charset="0"/>
              </a:rPr>
              <a:t>Type : 2 pages de rédactionnel</a:t>
            </a:r>
          </a:p>
          <a:p>
            <a:pPr marL="1257300" lvl="2" indent="-342900" algn="l">
              <a:spcBef>
                <a:spcPct val="0"/>
              </a:spcBef>
              <a:buClr>
                <a:srgbClr val="0000FF"/>
              </a:buClr>
              <a:defRPr/>
            </a:pPr>
            <a:r>
              <a:rPr lang="fr-FR" sz="1500" b="0" dirty="0">
                <a:solidFill>
                  <a:schemeClr val="accent1"/>
                </a:solidFill>
                <a:latin typeface="Arial" pitchFamily="34" charset="0"/>
              </a:rPr>
              <a:t>Cible : passagers ANCA</a:t>
            </a:r>
          </a:p>
          <a:p>
            <a:pPr marL="1257300" lvl="2" indent="-342900" algn="l">
              <a:spcBef>
                <a:spcPct val="0"/>
              </a:spcBef>
              <a:buClr>
                <a:srgbClr val="0000FF"/>
              </a:buClr>
              <a:defRPr/>
            </a:pPr>
            <a:r>
              <a:rPr lang="fr-FR" sz="1500" b="0" dirty="0">
                <a:solidFill>
                  <a:schemeClr val="accent1"/>
                </a:solidFill>
                <a:latin typeface="Arial" pitchFamily="34" charset="0"/>
              </a:rPr>
              <a:t>Diffusion : libre diffusion sur les terminaux </a:t>
            </a:r>
          </a:p>
          <a:p>
            <a:pPr marL="342900" indent="-342900" algn="l">
              <a:spcBef>
                <a:spcPct val="0"/>
              </a:spcBef>
              <a:defRPr/>
            </a:pPr>
            <a:r>
              <a:rPr lang="fr-FR" sz="1500" b="0" dirty="0">
                <a:solidFill>
                  <a:schemeClr val="accent1"/>
                </a:solidFill>
                <a:latin typeface="Arial" pitchFamily="34" charset="0"/>
              </a:rPr>
              <a:t>		Nombre d’exemplaires : 80 000 ex</a:t>
            </a:r>
          </a:p>
          <a:p>
            <a:pPr marL="342900" indent="-342900" algn="l">
              <a:spcBef>
                <a:spcPct val="0"/>
              </a:spcBef>
              <a:defRPr/>
            </a:pPr>
            <a:r>
              <a:rPr lang="fr-FR" sz="1500" b="0" dirty="0">
                <a:solidFill>
                  <a:schemeClr val="accent1"/>
                </a:solidFill>
                <a:latin typeface="Arial" pitchFamily="34" charset="0"/>
              </a:rPr>
              <a:t>		Date de sortie : septembre</a:t>
            </a:r>
          </a:p>
          <a:p>
            <a:pPr marL="342900" indent="-342900" algn="l">
              <a:spcBef>
                <a:spcPct val="0"/>
              </a:spcBef>
              <a:defRPr/>
            </a:pPr>
            <a:endParaRPr lang="fr-FR" sz="1500" b="0" dirty="0">
              <a:solidFill>
                <a:schemeClr val="accent1"/>
              </a:solidFill>
              <a:latin typeface="Arial" pitchFamily="34" charset="0"/>
            </a:endParaRPr>
          </a:p>
        </p:txBody>
      </p:sp>
      <p:grpSp>
        <p:nvGrpSpPr>
          <p:cNvPr id="79875" name="Group 4"/>
          <p:cNvGrpSpPr>
            <a:grpSpLocks/>
          </p:cNvGrpSpPr>
          <p:nvPr/>
        </p:nvGrpSpPr>
        <p:grpSpPr bwMode="auto">
          <a:xfrm>
            <a:off x="0" y="765175"/>
            <a:ext cx="5292725" cy="368300"/>
            <a:chOff x="0" y="890"/>
            <a:chExt cx="2108" cy="232"/>
          </a:xfrm>
        </p:grpSpPr>
        <p:sp>
          <p:nvSpPr>
            <p:cNvPr id="79877" name="Rectangle 5"/>
            <p:cNvSpPr>
              <a:spLocks noChangeArrowheads="1"/>
            </p:cNvSpPr>
            <p:nvPr/>
          </p:nvSpPr>
          <p:spPr bwMode="auto">
            <a:xfrm>
              <a:off x="0" y="890"/>
              <a:ext cx="2018" cy="231"/>
            </a:xfrm>
            <a:prstGeom prst="rect">
              <a:avLst/>
            </a:prstGeom>
            <a:solidFill>
              <a:srgbClr val="CCCCFF"/>
            </a:solidFill>
            <a:ln w="9525">
              <a:noFill/>
              <a:miter lim="800000"/>
              <a:headEnd/>
              <a:tailEnd/>
            </a:ln>
          </p:spPr>
          <p:txBody>
            <a:bodyPr lIns="92075" tIns="46038" rIns="92075" bIns="46038">
              <a:spAutoFit/>
            </a:bodyPr>
            <a:lstStyle/>
            <a:p>
              <a:pPr marL="38100" indent="-38100" algn="l">
                <a:lnSpc>
                  <a:spcPct val="120000"/>
                </a:lnSpc>
                <a:spcBef>
                  <a:spcPct val="0"/>
                </a:spcBef>
                <a:buFont typeface="Webdings" pitchFamily="18" charset="2"/>
                <a:buNone/>
                <a:tabLst>
                  <a:tab pos="857250" algn="l"/>
                  <a:tab pos="1238250" algn="l"/>
                </a:tabLst>
              </a:pPr>
              <a:r>
                <a:rPr lang="fr-FR" sz="1500">
                  <a:latin typeface="Arial" pitchFamily="34" charset="0"/>
                  <a:sym typeface="Webdings" pitchFamily="18" charset="2"/>
                </a:rPr>
                <a:t>Actions et supports de communication </a:t>
              </a:r>
            </a:p>
          </p:txBody>
        </p:sp>
        <p:sp>
          <p:nvSpPr>
            <p:cNvPr id="79878" name="Oval 6"/>
            <p:cNvSpPr>
              <a:spLocks noChangeArrowheads="1"/>
            </p:cNvSpPr>
            <p:nvPr/>
          </p:nvSpPr>
          <p:spPr bwMode="auto">
            <a:xfrm>
              <a:off x="1927" y="890"/>
              <a:ext cx="181" cy="232"/>
            </a:xfrm>
            <a:prstGeom prst="ellipse">
              <a:avLst/>
            </a:prstGeom>
            <a:solidFill>
              <a:srgbClr val="CCCCFF"/>
            </a:solidFill>
            <a:ln w="9525">
              <a:noFill/>
              <a:round/>
              <a:headEnd/>
              <a:tailEnd/>
            </a:ln>
          </p:spPr>
          <p:txBody>
            <a:bodyPr wrap="none" anchor="ctr"/>
            <a:lstStyle/>
            <a:p>
              <a:endParaRPr lang="fr-FR"/>
            </a:p>
          </p:txBody>
        </p:sp>
      </p:grpSp>
      <p:sp>
        <p:nvSpPr>
          <p:cNvPr id="79876" name="Rectangle 9"/>
          <p:cNvSpPr>
            <a:spLocks noChangeArrowheads="1"/>
          </p:cNvSpPr>
          <p:nvPr/>
        </p:nvSpPr>
        <p:spPr bwMode="auto">
          <a:xfrm>
            <a:off x="684213" y="115888"/>
            <a:ext cx="3275012" cy="581025"/>
          </a:xfrm>
          <a:prstGeom prst="rect">
            <a:avLst/>
          </a:prstGeom>
          <a:noFill/>
          <a:ln w="9525">
            <a:noFill/>
            <a:miter lim="800000"/>
            <a:headEnd/>
            <a:tailEnd/>
          </a:ln>
        </p:spPr>
        <p:txBody>
          <a:bodyPr>
            <a:spAutoFit/>
          </a:bodyPr>
          <a:lstStyle/>
          <a:p>
            <a:pPr algn="r">
              <a:spcBef>
                <a:spcPct val="0"/>
              </a:spcBef>
            </a:pPr>
            <a:r>
              <a:rPr lang="fr-FR" sz="1600">
                <a:solidFill>
                  <a:schemeClr val="bg1"/>
                </a:solidFill>
                <a:latin typeface="Arial" pitchFamily="34" charset="0"/>
              </a:rPr>
              <a:t>Environnement </a:t>
            </a:r>
          </a:p>
          <a:p>
            <a:pPr algn="r">
              <a:spcBef>
                <a:spcPct val="0"/>
              </a:spcBef>
            </a:pPr>
            <a:r>
              <a:rPr lang="fr-FR" sz="1400">
                <a:solidFill>
                  <a:schemeClr val="bg1"/>
                </a:solidFill>
                <a:latin typeface="Arial" pitchFamily="34" charset="0"/>
              </a:rPr>
              <a:t> Plan de</a:t>
            </a:r>
            <a:r>
              <a:rPr lang="fr-FR" sz="1600" b="0">
                <a:latin typeface="Arial" pitchFamily="34" charset="0"/>
              </a:rPr>
              <a:t> </a:t>
            </a:r>
            <a:r>
              <a:rPr lang="fr-FR" sz="1400">
                <a:solidFill>
                  <a:schemeClr val="bg1"/>
                </a:solidFill>
                <a:latin typeface="Arial" pitchFamily="34" charset="0"/>
              </a:rPr>
              <a:t>Communication EXTERNE </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0898" name="Picture 2" descr="Anca centre"/>
          <p:cNvPicPr>
            <a:picLocks noChangeAspect="1" noChangeArrowheads="1"/>
          </p:cNvPicPr>
          <p:nvPr/>
        </p:nvPicPr>
        <p:blipFill>
          <a:blip r:embed="rId2" cstate="print"/>
          <a:srcRect/>
          <a:stretch>
            <a:fillRect/>
          </a:stretch>
        </p:blipFill>
        <p:spPr bwMode="auto">
          <a:xfrm>
            <a:off x="3708400" y="5876925"/>
            <a:ext cx="1728788" cy="676275"/>
          </a:xfrm>
          <a:prstGeom prst="rect">
            <a:avLst/>
          </a:prstGeom>
          <a:noFill/>
          <a:ln w="9525">
            <a:noFill/>
            <a:miter lim="800000"/>
            <a:headEnd/>
            <a:tailEnd/>
          </a:ln>
        </p:spPr>
      </p:pic>
      <p:sp>
        <p:nvSpPr>
          <p:cNvPr id="97283" name="Text Box 3"/>
          <p:cNvSpPr txBox="1">
            <a:spLocks noChangeArrowheads="1"/>
          </p:cNvSpPr>
          <p:nvPr/>
        </p:nvSpPr>
        <p:spPr bwMode="auto">
          <a:xfrm>
            <a:off x="250825" y="1484313"/>
            <a:ext cx="8337550" cy="5149850"/>
          </a:xfrm>
          <a:prstGeom prst="rect">
            <a:avLst/>
          </a:prstGeom>
          <a:solidFill>
            <a:schemeClr val="accent1">
              <a:lumMod val="60000"/>
              <a:lumOff val="40000"/>
            </a:schemeClr>
          </a:solidFill>
          <a:ln w="9525">
            <a:noFill/>
            <a:miter lim="800000"/>
            <a:headEnd/>
            <a:tailEnd/>
          </a:ln>
        </p:spPr>
        <p:txBody>
          <a:bodyPr wrap="none">
            <a:spAutoFit/>
          </a:bodyPr>
          <a:lstStyle/>
          <a:p>
            <a:pPr marL="342900" indent="-342900" algn="l">
              <a:spcBef>
                <a:spcPct val="0"/>
              </a:spcBef>
              <a:buClr>
                <a:srgbClr val="0000FF"/>
              </a:buClr>
              <a:buFontTx/>
              <a:buBlip>
                <a:blip r:embed="rId3"/>
              </a:buBlip>
              <a:defRPr/>
            </a:pPr>
            <a:r>
              <a:rPr lang="fr-FR" sz="1400" dirty="0">
                <a:solidFill>
                  <a:schemeClr val="accent1"/>
                </a:solidFill>
                <a:latin typeface="Arial" pitchFamily="34" charset="0"/>
              </a:rPr>
              <a:t>WEB ANCA</a:t>
            </a:r>
          </a:p>
          <a:p>
            <a:pPr marL="1257300" lvl="2" indent="-342900" algn="l">
              <a:spcBef>
                <a:spcPct val="0"/>
              </a:spcBef>
              <a:buClr>
                <a:srgbClr val="0000FF"/>
              </a:buClr>
              <a:defRPr/>
            </a:pPr>
            <a:r>
              <a:rPr lang="fr-FR" sz="1100" b="0" dirty="0">
                <a:solidFill>
                  <a:schemeClr val="accent1"/>
                </a:solidFill>
                <a:latin typeface="Arial" pitchFamily="34" charset="0"/>
              </a:rPr>
              <a:t>Objectifs : </a:t>
            </a:r>
            <a:r>
              <a:rPr lang="fr-FR" sz="1100" dirty="0">
                <a:solidFill>
                  <a:schemeClr val="accent1"/>
                </a:solidFill>
                <a:latin typeface="Arial" pitchFamily="34" charset="0"/>
              </a:rPr>
              <a:t>informer le grand public</a:t>
            </a:r>
            <a:r>
              <a:rPr lang="fr-FR" sz="1100" b="0" dirty="0">
                <a:solidFill>
                  <a:schemeClr val="accent1"/>
                </a:solidFill>
                <a:latin typeface="Arial" pitchFamily="34" charset="0"/>
              </a:rPr>
              <a:t>  sur l’</a:t>
            </a:r>
            <a:r>
              <a:rPr lang="fr-FR" sz="1100" dirty="0">
                <a:solidFill>
                  <a:schemeClr val="accent1"/>
                </a:solidFill>
                <a:latin typeface="Arial" pitchFamily="34" charset="0"/>
              </a:rPr>
              <a:t>actualité</a:t>
            </a:r>
            <a:r>
              <a:rPr lang="fr-FR" sz="1100" b="0" dirty="0">
                <a:solidFill>
                  <a:schemeClr val="accent1"/>
                </a:solidFill>
                <a:latin typeface="Arial" pitchFamily="34" charset="0"/>
              </a:rPr>
              <a:t> environnementale de l’ANCA</a:t>
            </a:r>
          </a:p>
          <a:p>
            <a:pPr marL="1257300" lvl="2" indent="-342900" algn="l">
              <a:spcBef>
                <a:spcPct val="0"/>
              </a:spcBef>
              <a:buClr>
                <a:srgbClr val="0000FF"/>
              </a:buClr>
              <a:defRPr/>
            </a:pPr>
            <a:r>
              <a:rPr lang="fr-FR" sz="1100" b="0" dirty="0">
                <a:solidFill>
                  <a:schemeClr val="accent1"/>
                </a:solidFill>
                <a:latin typeface="Arial" pitchFamily="34" charset="0"/>
              </a:rPr>
              <a:t>Message : l’implication de l’ANCA en terme d’environnement</a:t>
            </a:r>
          </a:p>
          <a:p>
            <a:pPr marL="1257300" lvl="2" indent="-342900" algn="l">
              <a:spcBef>
                <a:spcPct val="0"/>
              </a:spcBef>
              <a:buClr>
                <a:srgbClr val="0000FF"/>
              </a:buClr>
              <a:defRPr/>
            </a:pPr>
            <a:r>
              <a:rPr lang="fr-FR" sz="1100" b="0" dirty="0">
                <a:solidFill>
                  <a:schemeClr val="accent1"/>
                </a:solidFill>
                <a:latin typeface="Arial" pitchFamily="34" charset="0"/>
              </a:rPr>
              <a:t>Type : un entrée en home page </a:t>
            </a:r>
          </a:p>
          <a:p>
            <a:pPr marL="1257300" lvl="2" indent="-342900" algn="l">
              <a:spcBef>
                <a:spcPct val="0"/>
              </a:spcBef>
              <a:buClr>
                <a:srgbClr val="0000FF"/>
              </a:buClr>
              <a:defRPr/>
            </a:pPr>
            <a:r>
              <a:rPr lang="fr-FR" sz="1100" b="0" dirty="0">
                <a:solidFill>
                  <a:schemeClr val="accent1"/>
                </a:solidFill>
                <a:latin typeface="Arial" pitchFamily="34" charset="0"/>
              </a:rPr>
              <a:t>Cible : passagers ANCA </a:t>
            </a:r>
          </a:p>
          <a:p>
            <a:pPr marL="1257300" lvl="2" indent="-342900" algn="l">
              <a:spcBef>
                <a:spcPct val="0"/>
              </a:spcBef>
              <a:buClr>
                <a:srgbClr val="0000FF"/>
              </a:buClr>
              <a:defRPr/>
            </a:pPr>
            <a:r>
              <a:rPr lang="fr-FR" sz="1100" b="0" dirty="0">
                <a:solidFill>
                  <a:schemeClr val="accent1"/>
                </a:solidFill>
                <a:latin typeface="Arial" pitchFamily="34" charset="0"/>
              </a:rPr>
              <a:t>Message : un nom qui positionne l’implication AGIR POUR L’ENVIRONNEMENT </a:t>
            </a:r>
          </a:p>
          <a:p>
            <a:pPr marL="342900" indent="-342900" algn="l">
              <a:spcBef>
                <a:spcPct val="0"/>
              </a:spcBef>
              <a:defRPr/>
            </a:pPr>
            <a:r>
              <a:rPr lang="fr-FR" sz="1100" b="0" dirty="0">
                <a:solidFill>
                  <a:schemeClr val="accent1"/>
                </a:solidFill>
                <a:latin typeface="Arial" pitchFamily="34" charset="0"/>
              </a:rPr>
              <a:t>		Mises à jour : en fonction de l’actualité.</a:t>
            </a:r>
          </a:p>
          <a:p>
            <a:pPr marL="342900" indent="-342900" algn="l">
              <a:spcBef>
                <a:spcPct val="0"/>
              </a:spcBef>
              <a:defRPr/>
            </a:pPr>
            <a:r>
              <a:rPr lang="fr-FR" sz="1100" b="0" dirty="0">
                <a:solidFill>
                  <a:schemeClr val="accent1"/>
                </a:solidFill>
                <a:latin typeface="Arial" pitchFamily="34" charset="0"/>
              </a:rPr>
              <a:t>		Utilisation de la Home Page en actualité en fonction des grandes étapes.		</a:t>
            </a:r>
            <a:endParaRPr lang="fr-FR" sz="1400" dirty="0">
              <a:solidFill>
                <a:schemeClr val="accent1"/>
              </a:solidFill>
              <a:latin typeface="Arial" pitchFamily="34" charset="0"/>
            </a:endParaRPr>
          </a:p>
          <a:p>
            <a:pPr marL="342900" indent="-342900" algn="l">
              <a:spcBef>
                <a:spcPct val="0"/>
              </a:spcBef>
              <a:buClr>
                <a:srgbClr val="0000FF"/>
              </a:buClr>
              <a:defRPr/>
            </a:pPr>
            <a:endParaRPr lang="fr-FR" sz="1400" b="0" dirty="0">
              <a:solidFill>
                <a:schemeClr val="accent1"/>
              </a:solidFill>
              <a:latin typeface="Arial" pitchFamily="34" charset="0"/>
            </a:endParaRPr>
          </a:p>
          <a:p>
            <a:pPr marL="342900" indent="-342900" algn="l">
              <a:spcBef>
                <a:spcPct val="0"/>
              </a:spcBef>
              <a:buClr>
                <a:srgbClr val="0000FF"/>
              </a:buClr>
              <a:buFontTx/>
              <a:buBlip>
                <a:blip r:embed="rId3"/>
              </a:buBlip>
              <a:defRPr/>
            </a:pPr>
            <a:r>
              <a:rPr lang="fr-FR" sz="1400" b="0" dirty="0">
                <a:solidFill>
                  <a:schemeClr val="accent1"/>
                </a:solidFill>
                <a:latin typeface="Arial" pitchFamily="34" charset="0"/>
              </a:rPr>
              <a:t> </a:t>
            </a:r>
            <a:r>
              <a:rPr lang="fr-FR" sz="1400" dirty="0">
                <a:solidFill>
                  <a:schemeClr val="accent1"/>
                </a:solidFill>
                <a:latin typeface="Arial" pitchFamily="34" charset="0"/>
              </a:rPr>
              <a:t>RELATIONS PRESSE</a:t>
            </a:r>
            <a:endParaRPr lang="fr-FR" sz="1400" b="0" dirty="0">
              <a:solidFill>
                <a:schemeClr val="accent1"/>
              </a:solidFill>
              <a:latin typeface="Arial" pitchFamily="34" charset="0"/>
            </a:endParaRPr>
          </a:p>
          <a:p>
            <a:pPr marL="1257300" lvl="2" indent="-342900" algn="l">
              <a:spcBef>
                <a:spcPct val="0"/>
              </a:spcBef>
              <a:buClr>
                <a:srgbClr val="0000FF"/>
              </a:buClr>
              <a:defRPr/>
            </a:pPr>
            <a:r>
              <a:rPr lang="fr-FR" sz="1100" b="0" dirty="0">
                <a:solidFill>
                  <a:schemeClr val="accent1"/>
                </a:solidFill>
                <a:latin typeface="Arial" pitchFamily="34" charset="0"/>
              </a:rPr>
              <a:t>Objectifs : informer le grand public  via la presse sur </a:t>
            </a:r>
            <a:r>
              <a:rPr lang="fr-FR" sz="1100" dirty="0">
                <a:solidFill>
                  <a:schemeClr val="accent1"/>
                </a:solidFill>
                <a:latin typeface="Arial" pitchFamily="34" charset="0"/>
              </a:rPr>
              <a:t>l’actualité de l’ANCA et l’impact sur l’environnement</a:t>
            </a:r>
            <a:r>
              <a:rPr lang="fr-FR" sz="1100" b="0" dirty="0">
                <a:solidFill>
                  <a:schemeClr val="accent1"/>
                </a:solidFill>
                <a:latin typeface="Arial" pitchFamily="34" charset="0"/>
              </a:rPr>
              <a:t> </a:t>
            </a:r>
          </a:p>
          <a:p>
            <a:pPr marL="1257300" lvl="2" indent="-342900" algn="l">
              <a:spcBef>
                <a:spcPct val="0"/>
              </a:spcBef>
              <a:buClr>
                <a:srgbClr val="0000FF"/>
              </a:buClr>
              <a:defRPr/>
            </a:pPr>
            <a:r>
              <a:rPr lang="fr-FR" sz="1100" b="0" dirty="0">
                <a:solidFill>
                  <a:schemeClr val="accent1"/>
                </a:solidFill>
                <a:latin typeface="Arial" pitchFamily="34" charset="0"/>
              </a:rPr>
              <a:t>Message : obtention de la certification ISO 14 001 – AES – Grand travaux – Procédures vols</a:t>
            </a:r>
          </a:p>
          <a:p>
            <a:pPr marL="1257300" lvl="2" indent="-342900" algn="l">
              <a:spcBef>
                <a:spcPct val="0"/>
              </a:spcBef>
              <a:buClr>
                <a:srgbClr val="0000FF"/>
              </a:buClr>
              <a:defRPr/>
            </a:pPr>
            <a:r>
              <a:rPr lang="fr-FR" sz="1100" b="0" dirty="0">
                <a:solidFill>
                  <a:schemeClr val="accent1"/>
                </a:solidFill>
                <a:latin typeface="Arial" pitchFamily="34" charset="0"/>
              </a:rPr>
              <a:t>Moyens : 1 fiche du dossier de presse est consacré à la démarche environnement – par des communiqués de presse</a:t>
            </a:r>
          </a:p>
          <a:p>
            <a:pPr marL="1257300" lvl="2" indent="-342900" algn="l">
              <a:spcBef>
                <a:spcPct val="0"/>
              </a:spcBef>
              <a:buClr>
                <a:srgbClr val="0000FF"/>
              </a:buClr>
              <a:defRPr/>
            </a:pPr>
            <a:r>
              <a:rPr lang="fr-FR" sz="1100" b="0" dirty="0">
                <a:solidFill>
                  <a:schemeClr val="accent1"/>
                </a:solidFill>
                <a:latin typeface="Arial" pitchFamily="34" charset="0"/>
              </a:rPr>
              <a:t>Spécifiques. </a:t>
            </a:r>
          </a:p>
          <a:p>
            <a:pPr marL="1257300" lvl="2" indent="-342900" algn="l">
              <a:spcBef>
                <a:spcPct val="0"/>
              </a:spcBef>
              <a:buClr>
                <a:srgbClr val="0000FF"/>
              </a:buClr>
              <a:defRPr/>
            </a:pPr>
            <a:r>
              <a:rPr lang="fr-FR" sz="1100" b="0" dirty="0">
                <a:solidFill>
                  <a:schemeClr val="accent1"/>
                </a:solidFill>
                <a:latin typeface="Arial" pitchFamily="34" charset="0"/>
              </a:rPr>
              <a:t>Cible : Presse locale – </a:t>
            </a:r>
            <a:r>
              <a:rPr lang="fr-FR" sz="1100" b="0" dirty="0" err="1">
                <a:solidFill>
                  <a:schemeClr val="accent1"/>
                </a:solidFill>
                <a:latin typeface="Arial" pitchFamily="34" charset="0"/>
              </a:rPr>
              <a:t>nationnale</a:t>
            </a:r>
            <a:r>
              <a:rPr lang="fr-FR" sz="1100" b="0" dirty="0">
                <a:solidFill>
                  <a:schemeClr val="accent1"/>
                </a:solidFill>
                <a:latin typeface="Arial" pitchFamily="34" charset="0"/>
              </a:rPr>
              <a:t> et spécialisée environnementale.</a:t>
            </a:r>
          </a:p>
          <a:p>
            <a:pPr marL="1257300" lvl="2" indent="-342900" algn="l">
              <a:spcBef>
                <a:spcPct val="0"/>
              </a:spcBef>
              <a:buClr>
                <a:srgbClr val="0000FF"/>
              </a:buClr>
              <a:defRPr/>
            </a:pPr>
            <a:r>
              <a:rPr lang="fr-FR" sz="1100" dirty="0">
                <a:solidFill>
                  <a:schemeClr val="accent1"/>
                </a:solidFill>
                <a:latin typeface="Arial" pitchFamily="34" charset="0"/>
              </a:rPr>
              <a:t>Grandes échéances :</a:t>
            </a:r>
          </a:p>
          <a:p>
            <a:pPr marL="1257300" lvl="2" indent="-342900" algn="l">
              <a:spcBef>
                <a:spcPct val="0"/>
              </a:spcBef>
              <a:buClr>
                <a:srgbClr val="0000FF"/>
              </a:buClr>
              <a:buFontTx/>
              <a:buChar char="-"/>
              <a:defRPr/>
            </a:pPr>
            <a:r>
              <a:rPr lang="fr-FR" sz="1100" b="0" dirty="0">
                <a:solidFill>
                  <a:schemeClr val="accent1"/>
                </a:solidFill>
                <a:latin typeface="Arial" pitchFamily="34" charset="0"/>
              </a:rPr>
              <a:t>Débourbeurs : février  (AES eau)</a:t>
            </a:r>
          </a:p>
          <a:p>
            <a:pPr marL="1257300" lvl="2" indent="-342900" algn="l">
              <a:spcBef>
                <a:spcPct val="0"/>
              </a:spcBef>
              <a:buClr>
                <a:srgbClr val="0000FF"/>
              </a:buClr>
              <a:buFontTx/>
              <a:buChar char="-"/>
              <a:defRPr/>
            </a:pPr>
            <a:r>
              <a:rPr lang="fr-FR" sz="1100" b="0" dirty="0" err="1">
                <a:solidFill>
                  <a:schemeClr val="accent1"/>
                </a:solidFill>
                <a:latin typeface="Arial" pitchFamily="34" charset="0"/>
              </a:rPr>
              <a:t>Refection</a:t>
            </a:r>
            <a:r>
              <a:rPr lang="fr-FR" sz="1100" b="0" dirty="0">
                <a:solidFill>
                  <a:schemeClr val="accent1"/>
                </a:solidFill>
                <a:latin typeface="Arial" pitchFamily="34" charset="0"/>
              </a:rPr>
              <a:t> </a:t>
            </a:r>
            <a:r>
              <a:rPr lang="fr-FR" sz="1100" b="0" dirty="0" err="1">
                <a:solidFill>
                  <a:schemeClr val="accent1"/>
                </a:solidFill>
                <a:latin typeface="Arial" pitchFamily="34" charset="0"/>
              </a:rPr>
              <a:t>pipste</a:t>
            </a:r>
            <a:r>
              <a:rPr lang="fr-FR" sz="1100" b="0" dirty="0">
                <a:solidFill>
                  <a:schemeClr val="accent1"/>
                </a:solidFill>
                <a:latin typeface="Arial" pitchFamily="34" charset="0"/>
              </a:rPr>
              <a:t> Sud : février</a:t>
            </a:r>
          </a:p>
          <a:p>
            <a:pPr marL="1257300" lvl="2" indent="-342900" algn="l">
              <a:spcBef>
                <a:spcPct val="0"/>
              </a:spcBef>
              <a:buClr>
                <a:srgbClr val="0000FF"/>
              </a:buClr>
              <a:buFontTx/>
              <a:buChar char="-"/>
              <a:defRPr/>
            </a:pPr>
            <a:r>
              <a:rPr lang="fr-FR" sz="1100" b="0" dirty="0">
                <a:solidFill>
                  <a:schemeClr val="accent1"/>
                </a:solidFill>
                <a:latin typeface="Arial" pitchFamily="34" charset="0"/>
              </a:rPr>
              <a:t>Procédure </a:t>
            </a:r>
            <a:r>
              <a:rPr lang="fr-FR" sz="1100" b="0" dirty="0" err="1">
                <a:solidFill>
                  <a:schemeClr val="accent1"/>
                </a:solidFill>
                <a:latin typeface="Arial" pitchFamily="34" charset="0"/>
              </a:rPr>
              <a:t>Saleya</a:t>
            </a:r>
            <a:r>
              <a:rPr lang="fr-FR" sz="1100" b="0" dirty="0">
                <a:solidFill>
                  <a:schemeClr val="accent1"/>
                </a:solidFill>
                <a:latin typeface="Arial" pitchFamily="34" charset="0"/>
              </a:rPr>
              <a:t> : avril  (AES bruit)</a:t>
            </a:r>
          </a:p>
          <a:p>
            <a:pPr marL="1257300" lvl="2" indent="-342900" algn="l">
              <a:spcBef>
                <a:spcPct val="0"/>
              </a:spcBef>
              <a:buClr>
                <a:srgbClr val="0000FF"/>
              </a:buClr>
              <a:buFontTx/>
              <a:buChar char="-"/>
              <a:defRPr/>
            </a:pPr>
            <a:r>
              <a:rPr lang="fr-FR" sz="1100" b="0" dirty="0">
                <a:solidFill>
                  <a:schemeClr val="accent1"/>
                </a:solidFill>
                <a:latin typeface="Arial" pitchFamily="34" charset="0"/>
              </a:rPr>
              <a:t>Radar : juin  </a:t>
            </a:r>
          </a:p>
          <a:p>
            <a:pPr marL="1257300" lvl="2" indent="-342900" algn="l">
              <a:spcBef>
                <a:spcPct val="0"/>
              </a:spcBef>
              <a:buClr>
                <a:srgbClr val="0000FF"/>
              </a:buClr>
              <a:buFontTx/>
              <a:buChar char="-"/>
              <a:defRPr/>
            </a:pPr>
            <a:r>
              <a:rPr lang="fr-FR" sz="1100" b="0" dirty="0">
                <a:solidFill>
                  <a:schemeClr val="accent1"/>
                </a:solidFill>
                <a:latin typeface="Arial" pitchFamily="34" charset="0"/>
              </a:rPr>
              <a:t>Obtention de la certification ISO 14 001 : juin  </a:t>
            </a:r>
          </a:p>
          <a:p>
            <a:pPr marL="1257300" lvl="2" indent="-342900" algn="l">
              <a:spcBef>
                <a:spcPct val="0"/>
              </a:spcBef>
              <a:buClr>
                <a:srgbClr val="0000FF"/>
              </a:buClr>
              <a:buFontTx/>
              <a:buChar char="-"/>
              <a:defRPr/>
            </a:pPr>
            <a:r>
              <a:rPr lang="fr-FR" sz="1100" b="0" dirty="0">
                <a:solidFill>
                  <a:schemeClr val="accent1"/>
                </a:solidFill>
                <a:latin typeface="Arial" pitchFamily="34" charset="0"/>
              </a:rPr>
              <a:t>Table ronde : 1 juillet   </a:t>
            </a:r>
          </a:p>
          <a:p>
            <a:pPr marL="1257300" lvl="2" indent="-342900" algn="l">
              <a:spcBef>
                <a:spcPct val="0"/>
              </a:spcBef>
              <a:buClr>
                <a:srgbClr val="0000FF"/>
              </a:buClr>
              <a:buFontTx/>
              <a:buChar char="-"/>
              <a:defRPr/>
            </a:pPr>
            <a:r>
              <a:rPr lang="fr-FR" sz="1100" b="0" dirty="0">
                <a:solidFill>
                  <a:schemeClr val="accent1"/>
                </a:solidFill>
                <a:latin typeface="Arial" pitchFamily="34" charset="0"/>
              </a:rPr>
              <a:t>Palmes du silence : 1 juillet   (AES bruit)</a:t>
            </a:r>
          </a:p>
          <a:p>
            <a:pPr marL="1257300" lvl="2" indent="-342900" algn="l">
              <a:spcBef>
                <a:spcPct val="0"/>
              </a:spcBef>
              <a:buClr>
                <a:srgbClr val="0000FF"/>
              </a:buClr>
              <a:buFontTx/>
              <a:buChar char="-"/>
              <a:defRPr/>
            </a:pPr>
            <a:r>
              <a:rPr lang="fr-FR" sz="1100" b="0" dirty="0">
                <a:solidFill>
                  <a:schemeClr val="accent1"/>
                </a:solidFill>
                <a:latin typeface="Arial" pitchFamily="34" charset="0"/>
              </a:rPr>
              <a:t>Charte de l’Arbre : à définir</a:t>
            </a:r>
          </a:p>
          <a:p>
            <a:pPr marL="1257300" lvl="2" indent="-342900" algn="l">
              <a:spcBef>
                <a:spcPct val="0"/>
              </a:spcBef>
              <a:buClr>
                <a:srgbClr val="0000FF"/>
              </a:buClr>
              <a:defRPr/>
            </a:pPr>
            <a:r>
              <a:rPr lang="fr-FR" sz="1100" b="0" dirty="0">
                <a:solidFill>
                  <a:schemeClr val="accent1"/>
                </a:solidFill>
                <a:latin typeface="Arial" pitchFamily="34" charset="0"/>
              </a:rPr>
              <a:t>En stand by : </a:t>
            </a:r>
          </a:p>
          <a:p>
            <a:pPr marL="1257300" lvl="2" indent="-342900" algn="l">
              <a:spcBef>
                <a:spcPct val="0"/>
              </a:spcBef>
              <a:buClr>
                <a:srgbClr val="0000FF"/>
              </a:buClr>
              <a:defRPr/>
            </a:pPr>
            <a:r>
              <a:rPr lang="fr-FR" sz="1100" b="0" dirty="0">
                <a:solidFill>
                  <a:schemeClr val="accent1"/>
                </a:solidFill>
                <a:latin typeface="Arial" pitchFamily="34" charset="0"/>
              </a:rPr>
              <a:t>fin des </a:t>
            </a:r>
            <a:r>
              <a:rPr lang="fr-FR" sz="1100" b="0" dirty="0" err="1">
                <a:solidFill>
                  <a:schemeClr val="accent1"/>
                </a:solidFill>
                <a:latin typeface="Arial" pitchFamily="34" charset="0"/>
              </a:rPr>
              <a:t>effaroucheurs</a:t>
            </a:r>
            <a:r>
              <a:rPr lang="fr-FR" sz="1100" b="0" dirty="0">
                <a:solidFill>
                  <a:schemeClr val="accent1"/>
                </a:solidFill>
                <a:latin typeface="Arial" pitchFamily="34" charset="0"/>
              </a:rPr>
              <a:t> et mise en place de système laser</a:t>
            </a:r>
          </a:p>
          <a:p>
            <a:pPr marL="342900" indent="-342900" algn="l">
              <a:spcBef>
                <a:spcPct val="0"/>
              </a:spcBef>
              <a:defRPr/>
            </a:pPr>
            <a:endParaRPr lang="fr-FR" sz="1100" b="0" dirty="0">
              <a:solidFill>
                <a:schemeClr val="accent2"/>
              </a:solidFill>
              <a:latin typeface="Arial" pitchFamily="34" charset="0"/>
            </a:endParaRPr>
          </a:p>
          <a:p>
            <a:pPr marL="342900" indent="-342900" algn="l">
              <a:spcBef>
                <a:spcPct val="0"/>
              </a:spcBef>
              <a:defRPr/>
            </a:pPr>
            <a:endParaRPr lang="fr-FR" sz="1100" b="0" dirty="0">
              <a:solidFill>
                <a:schemeClr val="accent2"/>
              </a:solidFill>
              <a:latin typeface="Arial" pitchFamily="34" charset="0"/>
            </a:endParaRPr>
          </a:p>
          <a:p>
            <a:pPr marL="342900" indent="-342900" algn="l">
              <a:spcBef>
                <a:spcPct val="0"/>
              </a:spcBef>
              <a:buClr>
                <a:srgbClr val="0000FF"/>
              </a:buClr>
              <a:defRPr/>
            </a:pPr>
            <a:endParaRPr lang="fr-FR" sz="1400" dirty="0">
              <a:solidFill>
                <a:schemeClr val="accent2"/>
              </a:solidFill>
              <a:latin typeface="Arial" pitchFamily="34" charset="0"/>
            </a:endParaRPr>
          </a:p>
        </p:txBody>
      </p:sp>
      <p:grpSp>
        <p:nvGrpSpPr>
          <p:cNvPr id="80900" name="Group 4"/>
          <p:cNvGrpSpPr>
            <a:grpSpLocks/>
          </p:cNvGrpSpPr>
          <p:nvPr/>
        </p:nvGrpSpPr>
        <p:grpSpPr bwMode="auto">
          <a:xfrm>
            <a:off x="0" y="765175"/>
            <a:ext cx="5292725" cy="368300"/>
            <a:chOff x="0" y="890"/>
            <a:chExt cx="2108" cy="232"/>
          </a:xfrm>
        </p:grpSpPr>
        <p:sp>
          <p:nvSpPr>
            <p:cNvPr id="80903" name="Rectangle 5"/>
            <p:cNvSpPr>
              <a:spLocks noChangeArrowheads="1"/>
            </p:cNvSpPr>
            <p:nvPr/>
          </p:nvSpPr>
          <p:spPr bwMode="auto">
            <a:xfrm>
              <a:off x="0" y="890"/>
              <a:ext cx="2018" cy="231"/>
            </a:xfrm>
            <a:prstGeom prst="rect">
              <a:avLst/>
            </a:prstGeom>
            <a:solidFill>
              <a:srgbClr val="CCCCFF"/>
            </a:solidFill>
            <a:ln w="9525">
              <a:noFill/>
              <a:miter lim="800000"/>
              <a:headEnd/>
              <a:tailEnd/>
            </a:ln>
          </p:spPr>
          <p:txBody>
            <a:bodyPr lIns="92075" tIns="46038" rIns="92075" bIns="46038">
              <a:spAutoFit/>
            </a:bodyPr>
            <a:lstStyle/>
            <a:p>
              <a:pPr marL="38100" indent="-38100" algn="l">
                <a:lnSpc>
                  <a:spcPct val="120000"/>
                </a:lnSpc>
                <a:spcBef>
                  <a:spcPct val="0"/>
                </a:spcBef>
                <a:buFont typeface="Webdings" pitchFamily="18" charset="2"/>
                <a:buNone/>
                <a:tabLst>
                  <a:tab pos="857250" algn="l"/>
                  <a:tab pos="1238250" algn="l"/>
                </a:tabLst>
              </a:pPr>
              <a:r>
                <a:rPr lang="fr-FR" sz="1500">
                  <a:latin typeface="Arial" pitchFamily="34" charset="0"/>
                  <a:sym typeface="Webdings" pitchFamily="18" charset="2"/>
                </a:rPr>
                <a:t>Actions et supports de communication </a:t>
              </a:r>
            </a:p>
          </p:txBody>
        </p:sp>
        <p:sp>
          <p:nvSpPr>
            <p:cNvPr id="80904" name="Oval 6"/>
            <p:cNvSpPr>
              <a:spLocks noChangeArrowheads="1"/>
            </p:cNvSpPr>
            <p:nvPr/>
          </p:nvSpPr>
          <p:spPr bwMode="auto">
            <a:xfrm>
              <a:off x="1927" y="890"/>
              <a:ext cx="181" cy="232"/>
            </a:xfrm>
            <a:prstGeom prst="ellipse">
              <a:avLst/>
            </a:prstGeom>
            <a:solidFill>
              <a:srgbClr val="CCCCFF"/>
            </a:solidFill>
            <a:ln w="9525">
              <a:noFill/>
              <a:round/>
              <a:headEnd/>
              <a:tailEnd/>
            </a:ln>
          </p:spPr>
          <p:txBody>
            <a:bodyPr wrap="none" anchor="ctr"/>
            <a:lstStyle/>
            <a:p>
              <a:endParaRPr lang="fr-FR"/>
            </a:p>
          </p:txBody>
        </p:sp>
      </p:grpSp>
      <p:sp>
        <p:nvSpPr>
          <p:cNvPr id="80901" name="Text Box 7"/>
          <p:cNvSpPr txBox="1">
            <a:spLocks noChangeArrowheads="1"/>
          </p:cNvSpPr>
          <p:nvPr/>
        </p:nvSpPr>
        <p:spPr bwMode="auto">
          <a:xfrm>
            <a:off x="6354763" y="5229225"/>
            <a:ext cx="2105025" cy="730250"/>
          </a:xfrm>
          <a:prstGeom prst="rect">
            <a:avLst/>
          </a:prstGeom>
          <a:noFill/>
          <a:ln w="9525">
            <a:noFill/>
            <a:miter lim="800000"/>
            <a:headEnd/>
            <a:tailEnd/>
          </a:ln>
        </p:spPr>
        <p:txBody>
          <a:bodyPr>
            <a:spAutoFit/>
          </a:bodyPr>
          <a:lstStyle/>
          <a:p>
            <a:pPr>
              <a:spcBef>
                <a:spcPct val="0"/>
              </a:spcBef>
            </a:pPr>
            <a:r>
              <a:rPr lang="fr-FR" sz="1400" b="0">
                <a:latin typeface="Arial" pitchFamily="34" charset="0"/>
              </a:rPr>
              <a:t>À coordonner avec plan </a:t>
            </a:r>
          </a:p>
          <a:p>
            <a:pPr>
              <a:spcBef>
                <a:spcPct val="0"/>
              </a:spcBef>
            </a:pPr>
            <a:r>
              <a:rPr lang="fr-FR" sz="1400" b="0">
                <a:latin typeface="Arial" pitchFamily="34" charset="0"/>
              </a:rPr>
              <a:t>de communication </a:t>
            </a:r>
          </a:p>
          <a:p>
            <a:pPr>
              <a:spcBef>
                <a:spcPct val="0"/>
              </a:spcBef>
            </a:pPr>
            <a:r>
              <a:rPr lang="fr-FR" sz="1400" b="0">
                <a:latin typeface="Arial" pitchFamily="34" charset="0"/>
              </a:rPr>
              <a:t>ACM </a:t>
            </a:r>
            <a:endParaRPr lang="fr-FR" sz="1800" b="0">
              <a:latin typeface="Arial" pitchFamily="34" charset="0"/>
            </a:endParaRPr>
          </a:p>
        </p:txBody>
      </p:sp>
      <p:sp>
        <p:nvSpPr>
          <p:cNvPr id="80902" name="Rectangle 8"/>
          <p:cNvSpPr>
            <a:spLocks noChangeArrowheads="1"/>
          </p:cNvSpPr>
          <p:nvPr/>
        </p:nvSpPr>
        <p:spPr bwMode="auto">
          <a:xfrm>
            <a:off x="684213" y="115888"/>
            <a:ext cx="3275012" cy="581025"/>
          </a:xfrm>
          <a:prstGeom prst="rect">
            <a:avLst/>
          </a:prstGeom>
          <a:noFill/>
          <a:ln w="9525">
            <a:noFill/>
            <a:miter lim="800000"/>
            <a:headEnd/>
            <a:tailEnd/>
          </a:ln>
        </p:spPr>
        <p:txBody>
          <a:bodyPr>
            <a:spAutoFit/>
          </a:bodyPr>
          <a:lstStyle/>
          <a:p>
            <a:pPr algn="r">
              <a:spcBef>
                <a:spcPct val="0"/>
              </a:spcBef>
            </a:pPr>
            <a:r>
              <a:rPr lang="fr-FR" sz="1600">
                <a:solidFill>
                  <a:schemeClr val="bg1"/>
                </a:solidFill>
                <a:latin typeface="Arial" pitchFamily="34" charset="0"/>
              </a:rPr>
              <a:t>Environnement </a:t>
            </a:r>
          </a:p>
          <a:p>
            <a:pPr algn="r">
              <a:spcBef>
                <a:spcPct val="0"/>
              </a:spcBef>
            </a:pPr>
            <a:r>
              <a:rPr lang="fr-FR" sz="1400">
                <a:solidFill>
                  <a:schemeClr val="bg1"/>
                </a:solidFill>
                <a:latin typeface="Arial" pitchFamily="34" charset="0"/>
              </a:rPr>
              <a:t> Plan de</a:t>
            </a:r>
            <a:r>
              <a:rPr lang="fr-FR" sz="1600" b="0">
                <a:latin typeface="Arial" pitchFamily="34" charset="0"/>
              </a:rPr>
              <a:t> </a:t>
            </a:r>
            <a:r>
              <a:rPr lang="fr-FR" sz="1400">
                <a:solidFill>
                  <a:schemeClr val="bg1"/>
                </a:solidFill>
                <a:latin typeface="Arial" pitchFamily="34" charset="0"/>
              </a:rPr>
              <a:t>Communication EXTERNE </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22" name="Picture 2" descr="Anca centre"/>
          <p:cNvPicPr>
            <a:picLocks noChangeAspect="1" noChangeArrowheads="1"/>
          </p:cNvPicPr>
          <p:nvPr/>
        </p:nvPicPr>
        <p:blipFill>
          <a:blip r:embed="rId3" cstate="print"/>
          <a:srcRect/>
          <a:stretch>
            <a:fillRect/>
          </a:stretch>
        </p:blipFill>
        <p:spPr bwMode="auto">
          <a:xfrm>
            <a:off x="3708400" y="5876925"/>
            <a:ext cx="1728788" cy="676275"/>
          </a:xfrm>
          <a:prstGeom prst="rect">
            <a:avLst/>
          </a:prstGeom>
          <a:noFill/>
          <a:ln w="9525">
            <a:noFill/>
            <a:miter lim="800000"/>
            <a:headEnd/>
            <a:tailEnd/>
          </a:ln>
        </p:spPr>
      </p:pic>
      <p:sp>
        <p:nvSpPr>
          <p:cNvPr id="81923" name="Text Box 3"/>
          <p:cNvSpPr txBox="1">
            <a:spLocks noChangeArrowheads="1"/>
          </p:cNvSpPr>
          <p:nvPr/>
        </p:nvSpPr>
        <p:spPr bwMode="auto">
          <a:xfrm>
            <a:off x="0" y="1268413"/>
            <a:ext cx="8786813" cy="4124325"/>
          </a:xfrm>
          <a:prstGeom prst="rect">
            <a:avLst/>
          </a:prstGeom>
          <a:solidFill>
            <a:schemeClr val="tx1"/>
          </a:solidFill>
          <a:ln w="9525">
            <a:noFill/>
            <a:miter lim="800000"/>
            <a:headEnd/>
            <a:tailEnd/>
          </a:ln>
        </p:spPr>
        <p:txBody>
          <a:bodyPr wrap="none">
            <a:spAutoFit/>
          </a:bodyPr>
          <a:lstStyle/>
          <a:p>
            <a:pPr marL="342900" indent="-342900" algn="l">
              <a:spcBef>
                <a:spcPct val="0"/>
              </a:spcBef>
            </a:pPr>
            <a:endParaRPr lang="fr-FR" sz="1100" b="0">
              <a:solidFill>
                <a:schemeClr val="accent2"/>
              </a:solidFill>
              <a:latin typeface="Arial" pitchFamily="34" charset="0"/>
            </a:endParaRPr>
          </a:p>
          <a:p>
            <a:pPr marL="342900" indent="-342900" algn="l">
              <a:spcBef>
                <a:spcPct val="0"/>
              </a:spcBef>
            </a:pPr>
            <a:endParaRPr lang="fr-FR" sz="1900" b="0">
              <a:solidFill>
                <a:schemeClr val="folHlink"/>
              </a:solidFill>
              <a:latin typeface="Arial" pitchFamily="34" charset="0"/>
            </a:endParaRPr>
          </a:p>
          <a:p>
            <a:pPr marL="1257300" lvl="2" indent="-342900" algn="l">
              <a:spcBef>
                <a:spcPct val="0"/>
              </a:spcBef>
              <a:buClr>
                <a:srgbClr val="0000FF"/>
              </a:buClr>
              <a:buFontTx/>
              <a:buBlip>
                <a:blip r:embed="rId4"/>
              </a:buBlip>
            </a:pPr>
            <a:r>
              <a:rPr lang="fr-FR">
                <a:solidFill>
                  <a:schemeClr val="folHlink"/>
                </a:solidFill>
                <a:latin typeface="Arial" pitchFamily="34" charset="0"/>
              </a:rPr>
              <a:t>TABLE RONDE </a:t>
            </a:r>
          </a:p>
          <a:p>
            <a:pPr marL="1257300" lvl="2" indent="-342900" algn="l">
              <a:spcBef>
                <a:spcPct val="0"/>
              </a:spcBef>
              <a:buClr>
                <a:srgbClr val="0000FF"/>
              </a:buClr>
            </a:pPr>
            <a:r>
              <a:rPr lang="fr-FR" sz="2100" b="0">
                <a:solidFill>
                  <a:schemeClr val="folHlink"/>
                </a:solidFill>
                <a:latin typeface="Arial" pitchFamily="34" charset="0"/>
              </a:rPr>
              <a:t>           Objectifs : Manifestation annuelle organisée par la CCI</a:t>
            </a:r>
          </a:p>
          <a:p>
            <a:pPr marL="1257300" lvl="2" indent="-342900" algn="l">
              <a:spcBef>
                <a:spcPct val="0"/>
              </a:spcBef>
              <a:buClr>
                <a:srgbClr val="0000FF"/>
              </a:buClr>
            </a:pPr>
            <a:r>
              <a:rPr lang="fr-FR" sz="2100" b="0">
                <a:solidFill>
                  <a:schemeClr val="folHlink"/>
                </a:solidFill>
                <a:latin typeface="Arial" pitchFamily="34" charset="0"/>
              </a:rPr>
              <a:t>fin de débatre autour d’une thématique environnementale</a:t>
            </a:r>
          </a:p>
          <a:p>
            <a:pPr marL="1257300" lvl="2" indent="-342900" algn="l">
              <a:spcBef>
                <a:spcPct val="0"/>
              </a:spcBef>
              <a:buClr>
                <a:srgbClr val="0000FF"/>
              </a:buClr>
            </a:pPr>
            <a:r>
              <a:rPr lang="fr-FR" sz="2100" b="0">
                <a:solidFill>
                  <a:schemeClr val="folHlink"/>
                </a:solidFill>
                <a:latin typeface="Arial" pitchFamily="34" charset="0"/>
              </a:rPr>
              <a:t> qui impacte les riverains, qui a pour objectif la transparence</a:t>
            </a:r>
          </a:p>
          <a:p>
            <a:pPr marL="1714500" lvl="3" indent="-342900" algn="l">
              <a:spcBef>
                <a:spcPct val="0"/>
              </a:spcBef>
            </a:pPr>
            <a:r>
              <a:rPr lang="fr-FR" sz="2100" b="0">
                <a:solidFill>
                  <a:schemeClr val="folHlink"/>
                </a:solidFill>
                <a:latin typeface="Arial" pitchFamily="34" charset="0"/>
              </a:rPr>
              <a:t>Type : Intervention « d’experts » lors d’une conférence débat</a:t>
            </a:r>
          </a:p>
          <a:p>
            <a:pPr marL="1714500" lvl="3" indent="-342900" algn="l">
              <a:spcBef>
                <a:spcPct val="0"/>
              </a:spcBef>
            </a:pPr>
            <a:r>
              <a:rPr lang="fr-FR" sz="2100" b="0">
                <a:solidFill>
                  <a:schemeClr val="folHlink"/>
                </a:solidFill>
                <a:latin typeface="Arial" pitchFamily="34" charset="0"/>
              </a:rPr>
              <a:t>Cible : riverains aéroports, institutionnels locaux, presse.</a:t>
            </a:r>
          </a:p>
          <a:p>
            <a:pPr marL="1714500" lvl="3" indent="-342900" algn="l">
              <a:spcBef>
                <a:spcPct val="0"/>
              </a:spcBef>
            </a:pPr>
            <a:r>
              <a:rPr lang="fr-FR" sz="2100" b="0">
                <a:solidFill>
                  <a:schemeClr val="folHlink"/>
                </a:solidFill>
                <a:latin typeface="Arial" pitchFamily="34" charset="0"/>
              </a:rPr>
              <a:t>Thematique : « </a:t>
            </a:r>
            <a:r>
              <a:rPr lang="fr-FR" sz="2100" b="0" i="1">
                <a:solidFill>
                  <a:schemeClr val="folHlink"/>
                </a:solidFill>
                <a:latin typeface="Arial" pitchFamily="34" charset="0"/>
                <a:cs typeface="Times New Roman" pitchFamily="18" charset="0"/>
              </a:rPr>
              <a:t>Riverain et Citoyen »</a:t>
            </a:r>
            <a:r>
              <a:rPr lang="fr-FR" sz="2100" b="0">
                <a:solidFill>
                  <a:schemeClr val="folHlink"/>
                </a:solidFill>
                <a:latin typeface="Arial" pitchFamily="34" charset="0"/>
              </a:rPr>
              <a:t> </a:t>
            </a:r>
          </a:p>
          <a:p>
            <a:pPr marL="1714500" lvl="3" indent="-342900" algn="l">
              <a:spcBef>
                <a:spcPct val="0"/>
              </a:spcBef>
            </a:pPr>
            <a:r>
              <a:rPr lang="fr-FR" sz="2100" b="0">
                <a:solidFill>
                  <a:schemeClr val="folHlink"/>
                </a:solidFill>
                <a:latin typeface="Arial" pitchFamily="34" charset="0"/>
              </a:rPr>
              <a:t>Nombre de participants estimés : 400</a:t>
            </a:r>
          </a:p>
          <a:p>
            <a:pPr marL="1714500" lvl="3" indent="-342900" algn="l">
              <a:spcBef>
                <a:spcPct val="0"/>
              </a:spcBef>
            </a:pPr>
            <a:r>
              <a:rPr lang="fr-FR" sz="2100" b="0">
                <a:solidFill>
                  <a:schemeClr val="folHlink"/>
                </a:solidFill>
                <a:latin typeface="Arial" pitchFamily="34" charset="0"/>
              </a:rPr>
              <a:t>Date : 1 juillet</a:t>
            </a:r>
            <a:endParaRPr lang="fr-FR" sz="3600" b="0">
              <a:solidFill>
                <a:schemeClr val="folHlink"/>
              </a:solidFill>
              <a:latin typeface="Arial" pitchFamily="34" charset="0"/>
            </a:endParaRPr>
          </a:p>
          <a:p>
            <a:pPr marL="1714500" lvl="3" indent="-342900" algn="l">
              <a:spcBef>
                <a:spcPct val="0"/>
              </a:spcBef>
            </a:pPr>
            <a:endParaRPr lang="fr-FR" sz="3600" b="0">
              <a:solidFill>
                <a:schemeClr val="folHlink"/>
              </a:solidFill>
              <a:latin typeface="Arial" pitchFamily="34" charset="0"/>
            </a:endParaRPr>
          </a:p>
        </p:txBody>
      </p:sp>
      <p:grpSp>
        <p:nvGrpSpPr>
          <p:cNvPr id="81924" name="Group 4"/>
          <p:cNvGrpSpPr>
            <a:grpSpLocks/>
          </p:cNvGrpSpPr>
          <p:nvPr/>
        </p:nvGrpSpPr>
        <p:grpSpPr bwMode="auto">
          <a:xfrm>
            <a:off x="0" y="765175"/>
            <a:ext cx="5292725" cy="368300"/>
            <a:chOff x="0" y="890"/>
            <a:chExt cx="2108" cy="232"/>
          </a:xfrm>
        </p:grpSpPr>
        <p:sp>
          <p:nvSpPr>
            <p:cNvPr id="81927" name="Rectangle 5"/>
            <p:cNvSpPr>
              <a:spLocks noChangeArrowheads="1"/>
            </p:cNvSpPr>
            <p:nvPr/>
          </p:nvSpPr>
          <p:spPr bwMode="auto">
            <a:xfrm>
              <a:off x="0" y="890"/>
              <a:ext cx="2018" cy="231"/>
            </a:xfrm>
            <a:prstGeom prst="rect">
              <a:avLst/>
            </a:prstGeom>
            <a:solidFill>
              <a:srgbClr val="CCCCFF"/>
            </a:solidFill>
            <a:ln w="9525">
              <a:noFill/>
              <a:miter lim="800000"/>
              <a:headEnd/>
              <a:tailEnd/>
            </a:ln>
          </p:spPr>
          <p:txBody>
            <a:bodyPr lIns="92075" tIns="46038" rIns="92075" bIns="46038">
              <a:spAutoFit/>
            </a:bodyPr>
            <a:lstStyle/>
            <a:p>
              <a:pPr marL="38100" indent="-38100" algn="l">
                <a:lnSpc>
                  <a:spcPct val="120000"/>
                </a:lnSpc>
                <a:spcBef>
                  <a:spcPct val="0"/>
                </a:spcBef>
                <a:buFont typeface="Webdings" pitchFamily="18" charset="2"/>
                <a:buNone/>
                <a:tabLst>
                  <a:tab pos="857250" algn="l"/>
                  <a:tab pos="1238250" algn="l"/>
                </a:tabLst>
              </a:pPr>
              <a:r>
                <a:rPr lang="fr-FR" sz="1500">
                  <a:latin typeface="Arial" pitchFamily="34" charset="0"/>
                  <a:sym typeface="Webdings" pitchFamily="18" charset="2"/>
                </a:rPr>
                <a:t>Actions et supports de communication </a:t>
              </a:r>
            </a:p>
          </p:txBody>
        </p:sp>
        <p:sp>
          <p:nvSpPr>
            <p:cNvPr id="81928" name="Oval 6"/>
            <p:cNvSpPr>
              <a:spLocks noChangeArrowheads="1"/>
            </p:cNvSpPr>
            <p:nvPr/>
          </p:nvSpPr>
          <p:spPr bwMode="auto">
            <a:xfrm>
              <a:off x="1927" y="890"/>
              <a:ext cx="181" cy="232"/>
            </a:xfrm>
            <a:prstGeom prst="ellipse">
              <a:avLst/>
            </a:prstGeom>
            <a:solidFill>
              <a:srgbClr val="CCCCFF"/>
            </a:solidFill>
            <a:ln w="9525">
              <a:noFill/>
              <a:round/>
              <a:headEnd/>
              <a:tailEnd/>
            </a:ln>
          </p:spPr>
          <p:txBody>
            <a:bodyPr wrap="none" anchor="ctr"/>
            <a:lstStyle/>
            <a:p>
              <a:endParaRPr lang="fr-FR"/>
            </a:p>
          </p:txBody>
        </p:sp>
      </p:grpSp>
      <p:sp>
        <p:nvSpPr>
          <p:cNvPr id="81925" name="Rectangle 7"/>
          <p:cNvSpPr>
            <a:spLocks noChangeArrowheads="1"/>
          </p:cNvSpPr>
          <p:nvPr/>
        </p:nvSpPr>
        <p:spPr bwMode="auto">
          <a:xfrm>
            <a:off x="323850" y="1341438"/>
            <a:ext cx="1911350" cy="366712"/>
          </a:xfrm>
          <a:prstGeom prst="rect">
            <a:avLst/>
          </a:prstGeom>
          <a:noFill/>
          <a:ln w="9525">
            <a:noFill/>
            <a:miter lim="800000"/>
            <a:headEnd/>
            <a:tailEnd/>
          </a:ln>
        </p:spPr>
        <p:txBody>
          <a:bodyPr wrap="none">
            <a:spAutoFit/>
          </a:bodyPr>
          <a:lstStyle/>
          <a:p>
            <a:pPr algn="l">
              <a:spcBef>
                <a:spcPct val="0"/>
              </a:spcBef>
            </a:pPr>
            <a:r>
              <a:rPr lang="fr-FR" sz="1800" b="0">
                <a:latin typeface="Arial" pitchFamily="34" charset="0"/>
              </a:rPr>
              <a:t> </a:t>
            </a:r>
            <a:r>
              <a:rPr lang="fr-FR" sz="1800">
                <a:latin typeface="Arial" pitchFamily="34" charset="0"/>
              </a:rPr>
              <a:t>Evènementiels</a:t>
            </a:r>
            <a:r>
              <a:rPr lang="fr-FR" sz="1800" b="0">
                <a:latin typeface="Arial" pitchFamily="34" charset="0"/>
              </a:rPr>
              <a:t> </a:t>
            </a:r>
          </a:p>
        </p:txBody>
      </p:sp>
      <p:sp>
        <p:nvSpPr>
          <p:cNvPr id="81926" name="Rectangle 8"/>
          <p:cNvSpPr>
            <a:spLocks noChangeArrowheads="1"/>
          </p:cNvSpPr>
          <p:nvPr/>
        </p:nvSpPr>
        <p:spPr bwMode="auto">
          <a:xfrm>
            <a:off x="684213" y="115888"/>
            <a:ext cx="3275012" cy="581025"/>
          </a:xfrm>
          <a:prstGeom prst="rect">
            <a:avLst/>
          </a:prstGeom>
          <a:noFill/>
          <a:ln w="9525">
            <a:noFill/>
            <a:miter lim="800000"/>
            <a:headEnd/>
            <a:tailEnd/>
          </a:ln>
        </p:spPr>
        <p:txBody>
          <a:bodyPr>
            <a:spAutoFit/>
          </a:bodyPr>
          <a:lstStyle/>
          <a:p>
            <a:pPr algn="r">
              <a:spcBef>
                <a:spcPct val="0"/>
              </a:spcBef>
            </a:pPr>
            <a:r>
              <a:rPr lang="fr-FR" sz="1600">
                <a:solidFill>
                  <a:schemeClr val="bg1"/>
                </a:solidFill>
                <a:latin typeface="Arial" pitchFamily="34" charset="0"/>
              </a:rPr>
              <a:t>Environnement </a:t>
            </a:r>
          </a:p>
          <a:p>
            <a:pPr algn="r">
              <a:spcBef>
                <a:spcPct val="0"/>
              </a:spcBef>
            </a:pPr>
            <a:r>
              <a:rPr lang="fr-FR" sz="1400">
                <a:solidFill>
                  <a:schemeClr val="bg1"/>
                </a:solidFill>
                <a:latin typeface="Arial" pitchFamily="34" charset="0"/>
              </a:rPr>
              <a:t> Plan de</a:t>
            </a:r>
            <a:r>
              <a:rPr lang="fr-FR" sz="1600" b="0">
                <a:latin typeface="Arial" pitchFamily="34" charset="0"/>
              </a:rPr>
              <a:t> </a:t>
            </a:r>
            <a:r>
              <a:rPr lang="fr-FR" sz="1400">
                <a:solidFill>
                  <a:schemeClr val="bg1"/>
                </a:solidFill>
                <a:latin typeface="Arial" pitchFamily="34" charset="0"/>
              </a:rPr>
              <a:t>Communication EXTERNE </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Rectangle à coins arrondis 26"/>
          <p:cNvSpPr/>
          <p:nvPr/>
        </p:nvSpPr>
        <p:spPr>
          <a:xfrm>
            <a:off x="250825" y="981075"/>
            <a:ext cx="8569325" cy="561657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a:p>
        </p:txBody>
      </p:sp>
      <p:graphicFrame>
        <p:nvGraphicFramePr>
          <p:cNvPr id="1366018" name="Group 2"/>
          <p:cNvGraphicFramePr>
            <a:graphicFrameLocks noGrp="1"/>
          </p:cNvGraphicFramePr>
          <p:nvPr/>
        </p:nvGraphicFramePr>
        <p:xfrm>
          <a:off x="857250" y="1379538"/>
          <a:ext cx="7429500" cy="3978275"/>
        </p:xfrm>
        <a:graphic>
          <a:graphicData uri="http://schemas.openxmlformats.org/drawingml/2006/table">
            <a:tbl>
              <a:tblPr/>
              <a:tblGrid>
                <a:gridCol w="762000"/>
                <a:gridCol w="1536700"/>
                <a:gridCol w="365125"/>
                <a:gridCol w="365125"/>
                <a:gridCol w="385763"/>
                <a:gridCol w="419100"/>
                <a:gridCol w="404812"/>
                <a:gridCol w="404813"/>
                <a:gridCol w="339725"/>
                <a:gridCol w="376237"/>
                <a:gridCol w="428625"/>
                <a:gridCol w="428625"/>
                <a:gridCol w="382588"/>
                <a:gridCol w="430212"/>
                <a:gridCol w="400050"/>
              </a:tblGrid>
              <a:tr h="244475">
                <a:tc rowSpan="2">
                  <a:txBody>
                    <a:bodyPr/>
                    <a:lstStyle/>
                    <a:p>
                      <a:pPr marL="0" marR="0" lvl="0" indent="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dirty="0" smtClean="0">
                          <a:ln>
                            <a:noFill/>
                          </a:ln>
                          <a:solidFill>
                            <a:schemeClr val="tx1"/>
                          </a:solidFill>
                          <a:effectLst/>
                          <a:latin typeface="Palatino Linotype" pitchFamily="18" charset="0"/>
                          <a:cs typeface="Arial" pitchFamily="34" charset="0"/>
                        </a:rPr>
                        <a:t>Editions / Actions</a:t>
                      </a:r>
                      <a:endParaRPr kumimoji="0" lang="fr-FR" sz="16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rowSpan="2">
                  <a:txBody>
                    <a:bodyPr/>
                    <a:lstStyle/>
                    <a:p>
                      <a:pPr marL="0" marR="0" lvl="0" indent="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Dénomination</a:t>
                      </a:r>
                      <a:endParaRPr kumimoji="0" lang="fr-FR"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gridSpan="12">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dirty="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244475">
                <a:tc vMerge="1">
                  <a:txBody>
                    <a:bodyPr/>
                    <a:lstStyle/>
                    <a:p>
                      <a:endParaRPr lang="fr-FR"/>
                    </a:p>
                  </a:txBody>
                  <a:tcPr/>
                </a:tc>
                <a:tc vMerge="1">
                  <a:txBody>
                    <a:bodyPr/>
                    <a:lstStyle/>
                    <a:p>
                      <a:endParaRPr lang="fr-FR"/>
                    </a:p>
                  </a:txBody>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0" i="0" u="none" strike="noStrike" cap="none" normalizeH="0" baseline="0" smtClean="0">
                          <a:ln>
                            <a:noFill/>
                          </a:ln>
                          <a:solidFill>
                            <a:schemeClr val="tx1"/>
                          </a:solidFill>
                          <a:effectLst/>
                          <a:latin typeface="Palatino Linotype" pitchFamily="18" charset="0"/>
                          <a:cs typeface="Arial" pitchFamily="34" charset="0"/>
                        </a:rPr>
                        <a:t>Jan</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0" i="0" u="none" strike="noStrike" cap="none" normalizeH="0" baseline="0" smtClean="0">
                          <a:ln>
                            <a:noFill/>
                          </a:ln>
                          <a:solidFill>
                            <a:schemeClr val="tx1"/>
                          </a:solidFill>
                          <a:effectLst/>
                          <a:latin typeface="Palatino Linotype" pitchFamily="18" charset="0"/>
                          <a:cs typeface="Arial" pitchFamily="34" charset="0"/>
                        </a:rPr>
                        <a:t>Jan</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0" i="0" u="none" strike="noStrike" cap="none" normalizeH="0" baseline="0" smtClean="0">
                          <a:ln>
                            <a:noFill/>
                          </a:ln>
                          <a:solidFill>
                            <a:schemeClr val="tx1"/>
                          </a:solidFill>
                          <a:effectLst/>
                          <a:latin typeface="Palatino Linotype" pitchFamily="18" charset="0"/>
                          <a:cs typeface="Arial" pitchFamily="34" charset="0"/>
                        </a:rPr>
                        <a:t>Fév</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0" i="0" u="none" strike="noStrike" cap="none" normalizeH="0" baseline="0" smtClean="0">
                          <a:ln>
                            <a:noFill/>
                          </a:ln>
                          <a:solidFill>
                            <a:schemeClr val="tx1"/>
                          </a:solidFill>
                          <a:effectLst/>
                          <a:latin typeface="Palatino Linotype" pitchFamily="18" charset="0"/>
                          <a:cs typeface="Arial" pitchFamily="34" charset="0"/>
                        </a:rPr>
                        <a:t>Mar</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0" i="0" u="none" strike="noStrike" cap="none" normalizeH="0" baseline="0" smtClean="0">
                          <a:ln>
                            <a:noFill/>
                          </a:ln>
                          <a:solidFill>
                            <a:schemeClr val="tx1"/>
                          </a:solidFill>
                          <a:effectLst/>
                          <a:latin typeface="Palatino Linotype" pitchFamily="18" charset="0"/>
                          <a:cs typeface="Arial" pitchFamily="34" charset="0"/>
                        </a:rPr>
                        <a:t>Avr</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0" i="0" u="none" strike="noStrike" cap="none" normalizeH="0" baseline="0" smtClean="0">
                          <a:ln>
                            <a:noFill/>
                          </a:ln>
                          <a:solidFill>
                            <a:schemeClr val="tx1"/>
                          </a:solidFill>
                          <a:effectLst/>
                          <a:latin typeface="Palatino Linotype" pitchFamily="18" charset="0"/>
                          <a:cs typeface="Arial" pitchFamily="34" charset="0"/>
                        </a:rPr>
                        <a:t>Mai</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0" i="0" u="none" strike="noStrike" cap="none" normalizeH="0" baseline="0" smtClean="0">
                          <a:ln>
                            <a:noFill/>
                          </a:ln>
                          <a:solidFill>
                            <a:schemeClr val="tx1"/>
                          </a:solidFill>
                          <a:effectLst/>
                          <a:latin typeface="Palatino Linotype" pitchFamily="18" charset="0"/>
                          <a:cs typeface="Arial" pitchFamily="34" charset="0"/>
                        </a:rPr>
                        <a:t>Jui</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0" i="0" u="none" strike="noStrike" cap="none" normalizeH="0" baseline="0" smtClean="0">
                          <a:ln>
                            <a:noFill/>
                          </a:ln>
                          <a:solidFill>
                            <a:schemeClr val="tx1"/>
                          </a:solidFill>
                          <a:effectLst/>
                          <a:latin typeface="Palatino Linotype" pitchFamily="18" charset="0"/>
                          <a:cs typeface="Arial" pitchFamily="34" charset="0"/>
                        </a:rPr>
                        <a:t>Juil</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0" i="0" u="none" strike="noStrike" cap="none" normalizeH="0" baseline="0" smtClean="0">
                          <a:ln>
                            <a:noFill/>
                          </a:ln>
                          <a:solidFill>
                            <a:schemeClr val="tx1"/>
                          </a:solidFill>
                          <a:effectLst/>
                          <a:latin typeface="Palatino Linotype" pitchFamily="18" charset="0"/>
                          <a:cs typeface="Arial" pitchFamily="34" charset="0"/>
                        </a:rPr>
                        <a:t>Aou</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0" i="0" u="none" strike="noStrike" cap="none" normalizeH="0" baseline="0" smtClean="0">
                          <a:ln>
                            <a:noFill/>
                          </a:ln>
                          <a:solidFill>
                            <a:schemeClr val="tx1"/>
                          </a:solidFill>
                          <a:effectLst/>
                          <a:latin typeface="Palatino Linotype" pitchFamily="18" charset="0"/>
                          <a:cs typeface="Arial" pitchFamily="34" charset="0"/>
                        </a:rPr>
                        <a:t>Sept</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0" i="0" u="none" strike="noStrike" cap="none" normalizeH="0" baseline="0" smtClean="0">
                          <a:ln>
                            <a:noFill/>
                          </a:ln>
                          <a:solidFill>
                            <a:schemeClr val="tx1"/>
                          </a:solidFill>
                          <a:effectLst/>
                          <a:latin typeface="Palatino Linotype" pitchFamily="18" charset="0"/>
                          <a:cs typeface="Arial" pitchFamily="34" charset="0"/>
                        </a:rPr>
                        <a:t>Oct</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0" i="0" u="none" strike="noStrike" cap="none" normalizeH="0" baseline="0" smtClean="0">
                          <a:ln>
                            <a:noFill/>
                          </a:ln>
                          <a:solidFill>
                            <a:schemeClr val="tx1"/>
                          </a:solidFill>
                          <a:effectLst/>
                          <a:latin typeface="Palatino Linotype" pitchFamily="18" charset="0"/>
                          <a:cs typeface="Arial" pitchFamily="34" charset="0"/>
                        </a:rPr>
                        <a:t>Nov</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0" i="0" u="none" strike="noStrike" cap="none" normalizeH="0" baseline="0" smtClean="0">
                          <a:ln>
                            <a:noFill/>
                          </a:ln>
                          <a:solidFill>
                            <a:schemeClr val="tx1"/>
                          </a:solidFill>
                          <a:effectLst/>
                          <a:latin typeface="Palatino Linotype" pitchFamily="18" charset="0"/>
                          <a:cs typeface="Arial" pitchFamily="34" charset="0"/>
                        </a:rPr>
                        <a:t>Déc</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r>
              <a:tr h="244475">
                <a:tc>
                  <a:txBody>
                    <a:bodyPr/>
                    <a:lstStyle/>
                    <a:p>
                      <a:pPr marL="0" marR="0" lvl="0" indent="0" algn="l"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0" i="0" u="none" strike="noStrike" cap="none" normalizeH="0" baseline="0" smtClean="0">
                          <a:ln>
                            <a:noFill/>
                          </a:ln>
                          <a:solidFill>
                            <a:schemeClr val="tx1"/>
                          </a:solidFill>
                          <a:effectLst/>
                          <a:latin typeface="Palatino Linotype" pitchFamily="18" charset="0"/>
                          <a:cs typeface="Arial" pitchFamily="34" charset="0"/>
                        </a:rPr>
                        <a:t>Editions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fr-FR" sz="900" b="0" i="0" u="none" strike="noStrike" cap="none" normalizeH="0" baseline="0" smtClean="0">
                          <a:ln>
                            <a:noFill/>
                          </a:ln>
                          <a:solidFill>
                            <a:srgbClr val="FF0000"/>
                          </a:solidFill>
                          <a:effectLst/>
                          <a:latin typeface="Palatino Linotype" pitchFamily="18" charset="0"/>
                          <a:cs typeface="Arial" pitchFamily="34" charset="0"/>
                        </a:rPr>
                        <a:t>Aéroport info</a:t>
                      </a:r>
                      <a:endParaRPr kumimoji="0" lang="fr-FR" sz="1600" b="0" i="0" u="none" strike="noStrike" cap="none" normalizeH="0" baseline="0" smtClean="0">
                        <a:ln>
                          <a:noFill/>
                        </a:ln>
                        <a:solidFill>
                          <a:srgbClr val="FF0000"/>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4325">
                <a:tc>
                  <a:txBody>
                    <a:bodyPr/>
                    <a:lstStyle/>
                    <a:p>
                      <a:pPr marL="0" marR="0" lvl="0" indent="0" algn="l"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0" i="0" u="none" strike="noStrike" cap="none" normalizeH="0" baseline="0" smtClean="0">
                          <a:ln>
                            <a:noFill/>
                          </a:ln>
                          <a:solidFill>
                            <a:schemeClr val="tx1"/>
                          </a:solidFill>
                          <a:effectLst/>
                          <a:latin typeface="Palatino Linotype" pitchFamily="18" charset="0"/>
                          <a:cs typeface="Arial" pitchFamily="34" charset="0"/>
                        </a:rPr>
                        <a:t>Editions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fr-FR" sz="900" b="0" i="0" u="none" strike="noStrike" cap="none" normalizeH="0" baseline="0" smtClean="0">
                          <a:ln>
                            <a:noFill/>
                          </a:ln>
                          <a:solidFill>
                            <a:srgbClr val="FF0000"/>
                          </a:solidFill>
                          <a:effectLst/>
                          <a:latin typeface="Palatino Linotype" pitchFamily="18" charset="0"/>
                          <a:cs typeface="Arial" pitchFamily="34" charset="0"/>
                        </a:rPr>
                        <a:t>Info CCI</a:t>
                      </a:r>
                      <a:endParaRPr kumimoji="0" lang="fr-FR" sz="1600" b="0" i="0" u="none" strike="noStrike" cap="none" normalizeH="0" baseline="0" smtClean="0">
                        <a:ln>
                          <a:noFill/>
                        </a:ln>
                        <a:solidFill>
                          <a:srgbClr val="FF0000"/>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fr-FR" sz="2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fr-FR" sz="2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fr-FR" sz="2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fr-FR" sz="2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650">
                <a:tc>
                  <a:txBody>
                    <a:bodyPr/>
                    <a:lstStyle/>
                    <a:p>
                      <a:pPr marL="0" marR="0" lvl="0" indent="0" algn="l"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0" i="0" u="none" strike="noStrike" cap="none" normalizeH="0" baseline="0" smtClean="0">
                          <a:ln>
                            <a:noFill/>
                          </a:ln>
                          <a:solidFill>
                            <a:schemeClr val="tx1"/>
                          </a:solidFill>
                          <a:effectLst/>
                          <a:latin typeface="Palatino Linotype" pitchFamily="18" charset="0"/>
                          <a:cs typeface="Arial" pitchFamily="34" charset="0"/>
                        </a:rPr>
                        <a:t>Editions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fr-FR" sz="900" b="0" i="0" u="none" strike="noStrike" cap="none" normalizeH="0" baseline="0" smtClean="0">
                          <a:ln>
                            <a:noFill/>
                          </a:ln>
                          <a:solidFill>
                            <a:srgbClr val="FF0000"/>
                          </a:solidFill>
                          <a:effectLst/>
                          <a:latin typeface="Palatino Linotype" pitchFamily="18" charset="0"/>
                          <a:cs typeface="Arial" pitchFamily="34" charset="0"/>
                        </a:rPr>
                        <a:t>Passerelle</a:t>
                      </a:r>
                      <a:endParaRPr kumimoji="0" lang="fr-FR" sz="1600" b="0" i="0" u="none" strike="noStrike" cap="none" normalizeH="0" baseline="0" smtClean="0">
                        <a:ln>
                          <a:noFill/>
                        </a:ln>
                        <a:solidFill>
                          <a:srgbClr val="FF0000"/>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0"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0"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0"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0"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361950">
                <a:tc>
                  <a:txBody>
                    <a:bodyPr/>
                    <a:lstStyle/>
                    <a:p>
                      <a:pPr marL="0" marR="0" lvl="0" indent="0" algn="l"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0" i="0" u="none" strike="noStrike" cap="none" normalizeH="0" baseline="0" smtClean="0">
                          <a:ln>
                            <a:noFill/>
                          </a:ln>
                          <a:solidFill>
                            <a:schemeClr val="tx1"/>
                          </a:solidFill>
                          <a:effectLst/>
                          <a:latin typeface="Palatino Linotype" pitchFamily="18" charset="0"/>
                          <a:cs typeface="Arial" pitchFamily="34" charset="0"/>
                        </a:rPr>
                        <a:t>Editions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fr-FR" sz="900" b="0" i="0" u="none" strike="noStrike" cap="none" normalizeH="0" baseline="0" smtClean="0">
                          <a:ln>
                            <a:noFill/>
                          </a:ln>
                          <a:solidFill>
                            <a:srgbClr val="FF0000"/>
                          </a:solidFill>
                          <a:effectLst/>
                          <a:latin typeface="Palatino Linotype" pitchFamily="18" charset="0"/>
                          <a:cs typeface="Arial" pitchFamily="34" charset="0"/>
                        </a:rPr>
                        <a:t>Piste verte n°</a:t>
                      </a:r>
                      <a:endParaRPr kumimoji="0" lang="fr-FR" sz="1600" b="0" i="0" u="none" strike="noStrike" cap="none" normalizeH="0" baseline="0" smtClean="0">
                        <a:ln>
                          <a:noFill/>
                        </a:ln>
                        <a:solidFill>
                          <a:srgbClr val="FF0000"/>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fr-FR" sz="2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0"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x</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0"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0" i="0" u="none" strike="noStrike" cap="none" normalizeH="0" baseline="0" smtClean="0">
                          <a:ln>
                            <a:noFill/>
                          </a:ln>
                          <a:solidFill>
                            <a:schemeClr val="tx1"/>
                          </a:solidFill>
                          <a:effectLst/>
                          <a:latin typeface="Palatino Linotype" pitchFamily="18" charset="0"/>
                          <a:cs typeface="Arial" pitchFamily="34" charset="0"/>
                        </a:rPr>
                        <a:t>Edition</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fr-FR" sz="900" b="0" i="0" u="none" strike="noStrike" cap="none" normalizeH="0" baseline="0" smtClean="0">
                          <a:ln>
                            <a:noFill/>
                          </a:ln>
                          <a:solidFill>
                            <a:srgbClr val="0000FF"/>
                          </a:solidFill>
                          <a:effectLst/>
                          <a:latin typeface="Palatino Linotype" pitchFamily="18" charset="0"/>
                          <a:cs typeface="Arial" pitchFamily="34" charset="0"/>
                        </a:rPr>
                        <a:t>Bilan environnement</a:t>
                      </a:r>
                      <a:endParaRPr kumimoji="0" lang="fr-FR" sz="1600" b="0" i="0" u="none" strike="noStrike" cap="none" normalizeH="0" baseline="0" smtClean="0">
                        <a:ln>
                          <a:noFill/>
                        </a:ln>
                        <a:solidFill>
                          <a:srgbClr val="0000FF"/>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0050">
                <a:tc>
                  <a:txBody>
                    <a:bodyPr/>
                    <a:lstStyle/>
                    <a:p>
                      <a:pPr marL="0" marR="0" lvl="0" indent="0" algn="l"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0" i="0" u="none" strike="noStrike" cap="none" normalizeH="0" baseline="0" smtClean="0">
                          <a:ln>
                            <a:noFill/>
                          </a:ln>
                          <a:solidFill>
                            <a:schemeClr val="tx1"/>
                          </a:solidFill>
                          <a:effectLst/>
                          <a:latin typeface="Palatino Linotype" pitchFamily="18" charset="0"/>
                          <a:cs typeface="Arial" pitchFamily="34" charset="0"/>
                        </a:rPr>
                        <a:t>Edition</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fr-FR" sz="900" b="0" i="0" u="none" strike="noStrike" cap="none" normalizeH="0" baseline="0" smtClean="0">
                          <a:ln>
                            <a:noFill/>
                          </a:ln>
                          <a:solidFill>
                            <a:srgbClr val="0000FF"/>
                          </a:solidFill>
                          <a:effectLst/>
                          <a:latin typeface="Palatino Linotype" pitchFamily="18" charset="0"/>
                          <a:cs typeface="Arial" pitchFamily="34" charset="0"/>
                        </a:rPr>
                        <a:t>Bulletin d'information riverain</a:t>
                      </a:r>
                      <a:endParaRPr kumimoji="0" lang="fr-FR" sz="1600" b="0" i="0" u="none" strike="noStrike" cap="none" normalizeH="0" baseline="0" smtClean="0">
                        <a:ln>
                          <a:noFill/>
                        </a:ln>
                        <a:solidFill>
                          <a:srgbClr val="0000FF"/>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0"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0" i="0" u="none" strike="noStrike" cap="none" normalizeH="0" baseline="0" smtClean="0">
                          <a:ln>
                            <a:noFill/>
                          </a:ln>
                          <a:solidFill>
                            <a:schemeClr val="tx1"/>
                          </a:solidFill>
                          <a:effectLst/>
                          <a:latin typeface="Palatino Linotype" pitchFamily="18" charset="0"/>
                          <a:cs typeface="Arial" pitchFamily="34" charset="0"/>
                        </a:rPr>
                        <a:t>x</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0" i="0" u="none" strike="noStrike" cap="none" normalizeH="0" baseline="0" smtClean="0">
                          <a:ln>
                            <a:noFill/>
                          </a:ln>
                          <a:solidFill>
                            <a:schemeClr val="tx1"/>
                          </a:solidFill>
                          <a:effectLst/>
                          <a:latin typeface="Palatino Linotype" pitchFamily="18" charset="0"/>
                          <a:cs typeface="Arial" pitchFamily="34" charset="0"/>
                        </a:rPr>
                        <a:t>x</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0" i="0" u="none" strike="noStrike" cap="none" normalizeH="0" baseline="0" smtClean="0">
                          <a:ln>
                            <a:noFill/>
                          </a:ln>
                          <a:solidFill>
                            <a:schemeClr val="tx1"/>
                          </a:solidFill>
                          <a:effectLst/>
                          <a:latin typeface="Palatino Linotype" pitchFamily="18" charset="0"/>
                          <a:cs typeface="Arial" pitchFamily="34" charset="0"/>
                        </a:rPr>
                        <a:t>x</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0"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0"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0"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0"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0"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0"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0"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0"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0"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266700">
                <a:tc>
                  <a:txBody>
                    <a:bodyPr/>
                    <a:lstStyle/>
                    <a:p>
                      <a:pPr marL="0" marR="0" lvl="0" indent="0" algn="l"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0" i="0" u="none" strike="noStrike" cap="none" normalizeH="0" baseline="0" smtClean="0">
                          <a:ln>
                            <a:noFill/>
                          </a:ln>
                          <a:solidFill>
                            <a:schemeClr val="tx1"/>
                          </a:solidFill>
                          <a:effectLst/>
                          <a:latin typeface="Palatino Linotype" pitchFamily="18" charset="0"/>
                          <a:cs typeface="Arial" pitchFamily="34" charset="0"/>
                        </a:rPr>
                        <a:t>Edition</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fr-FR" sz="900" b="0" i="0" u="none" strike="noStrike" cap="none" normalizeH="0" baseline="0" smtClean="0">
                          <a:ln>
                            <a:noFill/>
                          </a:ln>
                          <a:solidFill>
                            <a:srgbClr val="0000FF"/>
                          </a:solidFill>
                          <a:effectLst/>
                          <a:latin typeface="Palatino Linotype" pitchFamily="18" charset="0"/>
                          <a:cs typeface="Arial" pitchFamily="34" charset="0"/>
                        </a:rPr>
                        <a:t>Grand Sud</a:t>
                      </a:r>
                      <a:endParaRPr kumimoji="0" lang="fr-FR" sz="1600" b="0" i="0" u="none" strike="noStrike" cap="none" normalizeH="0" baseline="0" smtClean="0">
                        <a:ln>
                          <a:noFill/>
                        </a:ln>
                        <a:solidFill>
                          <a:srgbClr val="0000FF"/>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7175">
                <a:tc>
                  <a:txBody>
                    <a:bodyPr/>
                    <a:lstStyle/>
                    <a:p>
                      <a:pPr marL="0" marR="0" lvl="0" indent="0" algn="l"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0" i="0" u="none" strike="noStrike" cap="none" normalizeH="0" baseline="0" smtClean="0">
                          <a:ln>
                            <a:noFill/>
                          </a:ln>
                          <a:solidFill>
                            <a:schemeClr val="tx1"/>
                          </a:solidFill>
                          <a:effectLst/>
                          <a:latin typeface="Palatino Linotype" pitchFamily="18" charset="0"/>
                          <a:cs typeface="Arial" pitchFamily="34" charset="0"/>
                        </a:rPr>
                        <a:t>Edition</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fr-FR" sz="900" b="0" i="0" u="none" strike="noStrike" cap="none" normalizeH="0" baseline="0" smtClean="0">
                          <a:ln>
                            <a:noFill/>
                          </a:ln>
                          <a:solidFill>
                            <a:srgbClr val="0000FF"/>
                          </a:solidFill>
                          <a:effectLst/>
                          <a:latin typeface="Palatino Linotype" pitchFamily="18" charset="0"/>
                          <a:cs typeface="Arial" pitchFamily="34" charset="0"/>
                        </a:rPr>
                        <a:t>Lettre aux riverains</a:t>
                      </a:r>
                      <a:endParaRPr kumimoji="0" lang="fr-FR" sz="1600" b="0" i="0" u="none" strike="noStrike" cap="none" normalizeH="0" baseline="0" smtClean="0">
                        <a:ln>
                          <a:noFill/>
                        </a:ln>
                        <a:solidFill>
                          <a:srgbClr val="0000FF"/>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x</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x</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0"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0"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0"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l"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0" i="0" u="none" strike="noStrike" cap="none" normalizeH="0" baseline="0" smtClean="0">
                          <a:ln>
                            <a:noFill/>
                          </a:ln>
                          <a:solidFill>
                            <a:schemeClr val="tx1"/>
                          </a:solidFill>
                          <a:effectLst/>
                          <a:latin typeface="Palatino Linotype" pitchFamily="18" charset="0"/>
                          <a:cs typeface="Arial" pitchFamily="34" charset="0"/>
                        </a:rPr>
                        <a:t>Edition</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fr-FR" sz="900" b="0" i="0" u="none" strike="noStrike" cap="none" normalizeH="0" baseline="0" smtClean="0">
                          <a:ln>
                            <a:noFill/>
                          </a:ln>
                          <a:solidFill>
                            <a:srgbClr val="0000FF"/>
                          </a:solidFill>
                          <a:effectLst/>
                          <a:latin typeface="Palatino Linotype" pitchFamily="18" charset="0"/>
                          <a:cs typeface="Arial" pitchFamily="34" charset="0"/>
                        </a:rPr>
                        <a:t>Rapport annuel ANCA</a:t>
                      </a:r>
                      <a:endParaRPr kumimoji="0" lang="fr-FR" sz="1600" b="0" i="0" u="none" strike="noStrike" cap="none" normalizeH="0" baseline="0" smtClean="0">
                        <a:ln>
                          <a:noFill/>
                        </a:ln>
                        <a:solidFill>
                          <a:srgbClr val="0000FF"/>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4325">
                <a:tc>
                  <a:txBody>
                    <a:bodyPr/>
                    <a:lstStyle/>
                    <a:p>
                      <a:pPr marL="0" marR="0" lvl="0" indent="0" algn="l"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0" i="0" u="none" strike="noStrike" cap="none" normalizeH="0" baseline="0" smtClean="0">
                          <a:ln>
                            <a:noFill/>
                          </a:ln>
                          <a:solidFill>
                            <a:schemeClr val="tx1"/>
                          </a:solidFill>
                          <a:effectLst/>
                          <a:latin typeface="Palatino Linotype" pitchFamily="18" charset="0"/>
                          <a:cs typeface="Arial" pitchFamily="34" charset="0"/>
                        </a:rPr>
                        <a:t>Edition</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fr-FR" sz="900" b="0" i="0" u="none" strike="noStrike" cap="none" normalizeH="0" baseline="0" smtClean="0">
                          <a:ln>
                            <a:noFill/>
                          </a:ln>
                          <a:solidFill>
                            <a:srgbClr val="0000FF"/>
                          </a:solidFill>
                          <a:effectLst/>
                          <a:latin typeface="Palatino Linotype" pitchFamily="18" charset="0"/>
                          <a:cs typeface="Arial" pitchFamily="34" charset="0"/>
                        </a:rPr>
                        <a:t>Rapport annuel Groupe</a:t>
                      </a:r>
                      <a:endParaRPr kumimoji="0" lang="fr-FR" sz="1600" b="0" i="0" u="none" strike="noStrike" cap="none" normalizeH="0" baseline="0" smtClean="0">
                        <a:ln>
                          <a:noFill/>
                        </a:ln>
                        <a:solidFill>
                          <a:srgbClr val="0000FF"/>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3850">
                <a:tc>
                  <a:txBody>
                    <a:bodyPr/>
                    <a:lstStyle/>
                    <a:p>
                      <a:pPr marL="0" marR="0" lvl="0" indent="0" algn="l"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0" i="0" u="none" strike="noStrike" cap="none" normalizeH="0" baseline="0" smtClean="0">
                          <a:ln>
                            <a:noFill/>
                          </a:ln>
                          <a:solidFill>
                            <a:schemeClr val="tx1"/>
                          </a:solidFill>
                          <a:effectLst/>
                          <a:latin typeface="Palatino Linotype" pitchFamily="18" charset="0"/>
                          <a:cs typeface="Arial" pitchFamily="34" charset="0"/>
                        </a:rPr>
                        <a:t>Edition</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fr-FR" sz="900" b="0" i="0" u="none" strike="noStrike" cap="none" normalizeH="0" baseline="0" smtClean="0">
                          <a:ln>
                            <a:noFill/>
                          </a:ln>
                          <a:solidFill>
                            <a:srgbClr val="0000FF"/>
                          </a:solidFill>
                          <a:effectLst/>
                          <a:latin typeface="Palatino Linotype" pitchFamily="18" charset="0"/>
                          <a:cs typeface="Arial" pitchFamily="34" charset="0"/>
                        </a:rPr>
                        <a:t>Riviera News</a:t>
                      </a:r>
                      <a:endParaRPr kumimoji="0" lang="fr-FR" sz="1600" b="0" i="0" u="none" strike="noStrike" cap="none" normalizeH="0" baseline="0" smtClean="0">
                        <a:ln>
                          <a:noFill/>
                        </a:ln>
                        <a:solidFill>
                          <a:srgbClr val="0000FF"/>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x</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x</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0000"/>
                        <a:buFont typeface="Wingdings" pitchFamily="2" charset="2"/>
                        <a:buNone/>
                        <a:tabLst/>
                      </a:pPr>
                      <a:r>
                        <a:rPr kumimoji="0" lang="fr-FR" sz="900" b="1" i="0" u="none" strike="noStrike" cap="none" normalizeH="0" baseline="0" smtClean="0">
                          <a:ln>
                            <a:noFill/>
                          </a:ln>
                          <a:solidFill>
                            <a:schemeClr val="tx1"/>
                          </a:solidFill>
                          <a:effectLst/>
                          <a:latin typeface="Palatino Linotype" pitchFamily="18" charset="0"/>
                          <a:cs typeface="Arial" pitchFamily="34" charset="0"/>
                        </a:rPr>
                        <a:t> </a:t>
                      </a:r>
                      <a:endParaRPr kumimoji="0" lang="fr-FR"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3160" name="AutoShape 216"/>
          <p:cNvSpPr>
            <a:spLocks noChangeArrowheads="1"/>
          </p:cNvSpPr>
          <p:nvPr/>
        </p:nvSpPr>
        <p:spPr bwMode="auto">
          <a:xfrm>
            <a:off x="5508625" y="5662613"/>
            <a:ext cx="358775" cy="287337"/>
          </a:xfrm>
          <a:prstGeom prst="star4">
            <a:avLst>
              <a:gd name="adj" fmla="val 12500"/>
            </a:avLst>
          </a:prstGeom>
          <a:solidFill>
            <a:srgbClr val="0000FF"/>
          </a:solidFill>
          <a:ln w="9525">
            <a:solidFill>
              <a:schemeClr val="tx1"/>
            </a:solidFill>
            <a:miter lim="800000"/>
            <a:headEnd/>
            <a:tailEnd/>
          </a:ln>
        </p:spPr>
        <p:txBody>
          <a:bodyPr wrap="none" anchor="ctr"/>
          <a:lstStyle/>
          <a:p>
            <a:pPr>
              <a:spcBef>
                <a:spcPct val="0"/>
              </a:spcBef>
            </a:pPr>
            <a:endParaRPr lang="fr-FR" sz="1800" b="0">
              <a:solidFill>
                <a:srgbClr val="0000FF"/>
              </a:solidFill>
              <a:latin typeface="Arial" pitchFamily="34" charset="0"/>
            </a:endParaRPr>
          </a:p>
        </p:txBody>
      </p:sp>
      <p:sp>
        <p:nvSpPr>
          <p:cNvPr id="83161" name="AutoShape 217"/>
          <p:cNvSpPr>
            <a:spLocks noChangeArrowheads="1"/>
          </p:cNvSpPr>
          <p:nvPr/>
        </p:nvSpPr>
        <p:spPr bwMode="auto">
          <a:xfrm>
            <a:off x="6659563" y="5661025"/>
            <a:ext cx="358775" cy="287338"/>
          </a:xfrm>
          <a:prstGeom prst="star4">
            <a:avLst>
              <a:gd name="adj" fmla="val 12500"/>
            </a:avLst>
          </a:prstGeom>
          <a:solidFill>
            <a:srgbClr val="FF0000"/>
          </a:solidFill>
          <a:ln w="9525">
            <a:solidFill>
              <a:schemeClr val="tx1"/>
            </a:solidFill>
            <a:miter lim="800000"/>
            <a:headEnd/>
            <a:tailEnd/>
          </a:ln>
        </p:spPr>
        <p:txBody>
          <a:bodyPr wrap="none" anchor="ctr"/>
          <a:lstStyle/>
          <a:p>
            <a:endParaRPr lang="fr-FR"/>
          </a:p>
        </p:txBody>
      </p:sp>
      <p:sp>
        <p:nvSpPr>
          <p:cNvPr id="83162" name="Line 218"/>
          <p:cNvSpPr>
            <a:spLocks noChangeShapeType="1"/>
          </p:cNvSpPr>
          <p:nvPr/>
        </p:nvSpPr>
        <p:spPr bwMode="auto">
          <a:xfrm>
            <a:off x="1619250" y="5805488"/>
            <a:ext cx="6697663" cy="0"/>
          </a:xfrm>
          <a:prstGeom prst="line">
            <a:avLst/>
          </a:prstGeom>
          <a:noFill/>
          <a:ln w="9525">
            <a:solidFill>
              <a:schemeClr val="tx1"/>
            </a:solidFill>
            <a:round/>
            <a:headEnd/>
            <a:tailEnd/>
          </a:ln>
        </p:spPr>
        <p:txBody>
          <a:bodyPr/>
          <a:lstStyle/>
          <a:p>
            <a:endParaRPr lang="fr-FR"/>
          </a:p>
        </p:txBody>
      </p:sp>
      <p:sp>
        <p:nvSpPr>
          <p:cNvPr id="83163" name="Text Box 219"/>
          <p:cNvSpPr txBox="1">
            <a:spLocks noChangeArrowheads="1"/>
          </p:cNvSpPr>
          <p:nvPr/>
        </p:nvSpPr>
        <p:spPr bwMode="auto">
          <a:xfrm>
            <a:off x="735013" y="5635625"/>
            <a:ext cx="998537" cy="244475"/>
          </a:xfrm>
          <a:prstGeom prst="rect">
            <a:avLst/>
          </a:prstGeom>
          <a:noFill/>
          <a:ln w="9525">
            <a:noFill/>
            <a:miter lim="800000"/>
            <a:headEnd/>
            <a:tailEnd/>
          </a:ln>
        </p:spPr>
        <p:txBody>
          <a:bodyPr wrap="none">
            <a:spAutoFit/>
          </a:bodyPr>
          <a:lstStyle/>
          <a:p>
            <a:pPr algn="l">
              <a:spcBef>
                <a:spcPct val="0"/>
              </a:spcBef>
            </a:pPr>
            <a:r>
              <a:rPr lang="fr-FR" sz="1000" b="0">
                <a:latin typeface="Arial" pitchFamily="34" charset="0"/>
              </a:rPr>
              <a:t>événementiels</a:t>
            </a:r>
          </a:p>
        </p:txBody>
      </p:sp>
      <p:sp>
        <p:nvSpPr>
          <p:cNvPr id="83164" name="Text Box 220"/>
          <p:cNvSpPr txBox="1">
            <a:spLocks noChangeArrowheads="1"/>
          </p:cNvSpPr>
          <p:nvPr/>
        </p:nvSpPr>
        <p:spPr bwMode="auto">
          <a:xfrm>
            <a:off x="5219700" y="5876925"/>
            <a:ext cx="857250" cy="244475"/>
          </a:xfrm>
          <a:prstGeom prst="rect">
            <a:avLst/>
          </a:prstGeom>
          <a:noFill/>
          <a:ln w="9525">
            <a:noFill/>
            <a:miter lim="800000"/>
            <a:headEnd/>
            <a:tailEnd/>
          </a:ln>
        </p:spPr>
        <p:txBody>
          <a:bodyPr wrap="none">
            <a:spAutoFit/>
          </a:bodyPr>
          <a:lstStyle/>
          <a:p>
            <a:pPr algn="l">
              <a:spcBef>
                <a:spcPct val="0"/>
              </a:spcBef>
            </a:pPr>
            <a:r>
              <a:rPr lang="fr-FR" sz="1000" b="0">
                <a:latin typeface="Arial" pitchFamily="34" charset="0"/>
              </a:rPr>
              <a:t>Table ronde</a:t>
            </a:r>
          </a:p>
        </p:txBody>
      </p:sp>
      <p:sp>
        <p:nvSpPr>
          <p:cNvPr id="83165" name="Text Box 221"/>
          <p:cNvSpPr txBox="1">
            <a:spLocks noChangeArrowheads="1"/>
          </p:cNvSpPr>
          <p:nvPr/>
        </p:nvSpPr>
        <p:spPr bwMode="auto">
          <a:xfrm>
            <a:off x="6011863" y="5949950"/>
            <a:ext cx="855662" cy="396875"/>
          </a:xfrm>
          <a:prstGeom prst="rect">
            <a:avLst/>
          </a:prstGeom>
          <a:noFill/>
          <a:ln w="9525">
            <a:noFill/>
            <a:miter lim="800000"/>
            <a:headEnd/>
            <a:tailEnd/>
          </a:ln>
        </p:spPr>
        <p:txBody>
          <a:bodyPr wrap="none">
            <a:spAutoFit/>
          </a:bodyPr>
          <a:lstStyle/>
          <a:p>
            <a:pPr>
              <a:spcBef>
                <a:spcPct val="0"/>
              </a:spcBef>
            </a:pPr>
            <a:r>
              <a:rPr lang="fr-FR" sz="1000" b="0">
                <a:latin typeface="Arial" pitchFamily="34" charset="0"/>
              </a:rPr>
              <a:t>Soirée</a:t>
            </a:r>
          </a:p>
          <a:p>
            <a:pPr>
              <a:spcBef>
                <a:spcPct val="0"/>
              </a:spcBef>
            </a:pPr>
            <a:r>
              <a:rPr lang="fr-FR" sz="1000" b="0">
                <a:latin typeface="Arial" pitchFamily="34" charset="0"/>
              </a:rPr>
              <a:t> ISO 14 001</a:t>
            </a:r>
          </a:p>
        </p:txBody>
      </p:sp>
      <p:grpSp>
        <p:nvGrpSpPr>
          <p:cNvPr id="83166" name="Group 222"/>
          <p:cNvGrpSpPr>
            <a:grpSpLocks/>
          </p:cNvGrpSpPr>
          <p:nvPr/>
        </p:nvGrpSpPr>
        <p:grpSpPr bwMode="auto">
          <a:xfrm>
            <a:off x="0" y="765175"/>
            <a:ext cx="3346450" cy="368300"/>
            <a:chOff x="0" y="890"/>
            <a:chExt cx="2108" cy="232"/>
          </a:xfrm>
        </p:grpSpPr>
        <p:sp>
          <p:nvSpPr>
            <p:cNvPr id="83182" name="Rectangle 223"/>
            <p:cNvSpPr>
              <a:spLocks noChangeArrowheads="1"/>
            </p:cNvSpPr>
            <p:nvPr/>
          </p:nvSpPr>
          <p:spPr bwMode="auto">
            <a:xfrm>
              <a:off x="0" y="890"/>
              <a:ext cx="2018" cy="231"/>
            </a:xfrm>
            <a:prstGeom prst="rect">
              <a:avLst/>
            </a:prstGeom>
            <a:solidFill>
              <a:srgbClr val="CCCCFF"/>
            </a:solidFill>
            <a:ln w="9525">
              <a:noFill/>
              <a:miter lim="800000"/>
              <a:headEnd/>
              <a:tailEnd/>
            </a:ln>
          </p:spPr>
          <p:txBody>
            <a:bodyPr lIns="92075" tIns="46038" rIns="92075" bIns="46038">
              <a:spAutoFit/>
            </a:bodyPr>
            <a:lstStyle/>
            <a:p>
              <a:pPr marL="38100" indent="-38100" algn="l">
                <a:lnSpc>
                  <a:spcPct val="120000"/>
                </a:lnSpc>
                <a:spcBef>
                  <a:spcPct val="0"/>
                </a:spcBef>
                <a:buFont typeface="Webdings" pitchFamily="18" charset="2"/>
                <a:buNone/>
                <a:tabLst>
                  <a:tab pos="857250" algn="l"/>
                  <a:tab pos="1238250" algn="l"/>
                </a:tabLst>
              </a:pPr>
              <a:r>
                <a:rPr lang="fr-FR" sz="1500">
                  <a:latin typeface="Arial" pitchFamily="34" charset="0"/>
                  <a:sym typeface="Webdings" pitchFamily="18" charset="2"/>
                </a:rPr>
                <a:t>Planning </a:t>
              </a:r>
            </a:p>
          </p:txBody>
        </p:sp>
        <p:sp>
          <p:nvSpPr>
            <p:cNvPr id="83183" name="Oval 224"/>
            <p:cNvSpPr>
              <a:spLocks noChangeArrowheads="1"/>
            </p:cNvSpPr>
            <p:nvPr/>
          </p:nvSpPr>
          <p:spPr bwMode="auto">
            <a:xfrm>
              <a:off x="1927" y="890"/>
              <a:ext cx="181" cy="232"/>
            </a:xfrm>
            <a:prstGeom prst="ellipse">
              <a:avLst/>
            </a:prstGeom>
            <a:solidFill>
              <a:srgbClr val="CCCCFF"/>
            </a:solidFill>
            <a:ln w="9525">
              <a:noFill/>
              <a:round/>
              <a:headEnd/>
              <a:tailEnd/>
            </a:ln>
          </p:spPr>
          <p:txBody>
            <a:bodyPr wrap="none" anchor="ctr"/>
            <a:lstStyle/>
            <a:p>
              <a:endParaRPr lang="fr-FR"/>
            </a:p>
          </p:txBody>
        </p:sp>
      </p:grpSp>
      <p:sp>
        <p:nvSpPr>
          <p:cNvPr id="83167" name="Rectangle 225"/>
          <p:cNvSpPr>
            <a:spLocks noChangeArrowheads="1"/>
          </p:cNvSpPr>
          <p:nvPr/>
        </p:nvSpPr>
        <p:spPr bwMode="auto">
          <a:xfrm>
            <a:off x="250825" y="6092825"/>
            <a:ext cx="144463" cy="144463"/>
          </a:xfrm>
          <a:prstGeom prst="rect">
            <a:avLst/>
          </a:prstGeom>
          <a:solidFill>
            <a:srgbClr val="FF0000"/>
          </a:solidFill>
          <a:ln w="9525">
            <a:solidFill>
              <a:schemeClr val="tx1"/>
            </a:solidFill>
            <a:miter lim="800000"/>
            <a:headEnd/>
            <a:tailEnd/>
          </a:ln>
        </p:spPr>
        <p:txBody>
          <a:bodyPr wrap="none" anchor="ctr"/>
          <a:lstStyle/>
          <a:p>
            <a:endParaRPr lang="fr-FR"/>
          </a:p>
        </p:txBody>
      </p:sp>
      <p:sp>
        <p:nvSpPr>
          <p:cNvPr id="83168" name="Rectangle 226"/>
          <p:cNvSpPr>
            <a:spLocks noChangeArrowheads="1"/>
          </p:cNvSpPr>
          <p:nvPr/>
        </p:nvSpPr>
        <p:spPr bwMode="auto">
          <a:xfrm>
            <a:off x="250825" y="6308725"/>
            <a:ext cx="144463" cy="144463"/>
          </a:xfrm>
          <a:prstGeom prst="rect">
            <a:avLst/>
          </a:prstGeom>
          <a:solidFill>
            <a:srgbClr val="0000FF"/>
          </a:solidFill>
          <a:ln w="9525">
            <a:solidFill>
              <a:schemeClr val="tx1"/>
            </a:solidFill>
            <a:miter lim="800000"/>
            <a:headEnd/>
            <a:tailEnd/>
          </a:ln>
        </p:spPr>
        <p:txBody>
          <a:bodyPr wrap="none" anchor="ctr"/>
          <a:lstStyle/>
          <a:p>
            <a:endParaRPr lang="fr-FR"/>
          </a:p>
        </p:txBody>
      </p:sp>
      <p:sp>
        <p:nvSpPr>
          <p:cNvPr id="83169" name="Text Box 227"/>
          <p:cNvSpPr txBox="1">
            <a:spLocks noChangeArrowheads="1"/>
          </p:cNvSpPr>
          <p:nvPr/>
        </p:nvSpPr>
        <p:spPr bwMode="auto">
          <a:xfrm>
            <a:off x="447675" y="6042025"/>
            <a:ext cx="1711325" cy="274638"/>
          </a:xfrm>
          <a:prstGeom prst="rect">
            <a:avLst/>
          </a:prstGeom>
          <a:noFill/>
          <a:ln w="9525">
            <a:noFill/>
            <a:miter lim="800000"/>
            <a:headEnd/>
            <a:tailEnd/>
          </a:ln>
        </p:spPr>
        <p:txBody>
          <a:bodyPr wrap="none">
            <a:spAutoFit/>
          </a:bodyPr>
          <a:lstStyle/>
          <a:p>
            <a:pPr algn="l">
              <a:spcBef>
                <a:spcPct val="0"/>
              </a:spcBef>
            </a:pPr>
            <a:r>
              <a:rPr lang="fr-FR" sz="1200" b="0">
                <a:solidFill>
                  <a:srgbClr val="FF0000"/>
                </a:solidFill>
                <a:latin typeface="Arial" pitchFamily="34" charset="0"/>
              </a:rPr>
              <a:t>communication interne</a:t>
            </a:r>
          </a:p>
        </p:txBody>
      </p:sp>
      <p:sp>
        <p:nvSpPr>
          <p:cNvPr id="83170" name="Text Box 228"/>
          <p:cNvSpPr txBox="1">
            <a:spLocks noChangeArrowheads="1"/>
          </p:cNvSpPr>
          <p:nvPr/>
        </p:nvSpPr>
        <p:spPr bwMode="auto">
          <a:xfrm>
            <a:off x="468313" y="6237288"/>
            <a:ext cx="1754187" cy="274637"/>
          </a:xfrm>
          <a:prstGeom prst="rect">
            <a:avLst/>
          </a:prstGeom>
          <a:noFill/>
          <a:ln w="9525">
            <a:noFill/>
            <a:miter lim="800000"/>
            <a:headEnd/>
            <a:tailEnd/>
          </a:ln>
        </p:spPr>
        <p:txBody>
          <a:bodyPr wrap="none">
            <a:spAutoFit/>
          </a:bodyPr>
          <a:lstStyle/>
          <a:p>
            <a:pPr algn="l">
              <a:spcBef>
                <a:spcPct val="0"/>
              </a:spcBef>
            </a:pPr>
            <a:r>
              <a:rPr lang="fr-FR" sz="1200" b="0">
                <a:solidFill>
                  <a:srgbClr val="0000FF"/>
                </a:solidFill>
                <a:latin typeface="Arial" pitchFamily="34" charset="0"/>
              </a:rPr>
              <a:t>communication externe</a:t>
            </a:r>
          </a:p>
        </p:txBody>
      </p:sp>
      <p:sp>
        <p:nvSpPr>
          <p:cNvPr id="83171" name="Rectangle 229"/>
          <p:cNvSpPr>
            <a:spLocks noChangeArrowheads="1"/>
          </p:cNvSpPr>
          <p:nvPr/>
        </p:nvSpPr>
        <p:spPr bwMode="auto">
          <a:xfrm>
            <a:off x="5794375" y="1628775"/>
            <a:ext cx="73025" cy="3816350"/>
          </a:xfrm>
          <a:prstGeom prst="rect">
            <a:avLst/>
          </a:prstGeom>
          <a:solidFill>
            <a:schemeClr val="accent1"/>
          </a:solidFill>
          <a:ln w="9525">
            <a:solidFill>
              <a:schemeClr val="tx1"/>
            </a:solidFill>
            <a:miter lim="800000"/>
            <a:headEnd/>
            <a:tailEnd/>
          </a:ln>
        </p:spPr>
        <p:txBody>
          <a:bodyPr wrap="none" anchor="ctr"/>
          <a:lstStyle/>
          <a:p>
            <a:endParaRPr lang="fr-FR"/>
          </a:p>
        </p:txBody>
      </p:sp>
      <p:sp>
        <p:nvSpPr>
          <p:cNvPr id="83172" name="Text Box 230"/>
          <p:cNvSpPr txBox="1">
            <a:spLocks noChangeArrowheads="1"/>
          </p:cNvSpPr>
          <p:nvPr/>
        </p:nvSpPr>
        <p:spPr bwMode="auto">
          <a:xfrm>
            <a:off x="5219700" y="1046163"/>
            <a:ext cx="1339850" cy="366712"/>
          </a:xfrm>
          <a:prstGeom prst="rect">
            <a:avLst/>
          </a:prstGeom>
          <a:noFill/>
          <a:ln w="9525">
            <a:noFill/>
            <a:miter lim="800000"/>
            <a:headEnd/>
            <a:tailEnd/>
          </a:ln>
        </p:spPr>
        <p:txBody>
          <a:bodyPr wrap="none">
            <a:spAutoFit/>
          </a:bodyPr>
          <a:lstStyle/>
          <a:p>
            <a:pPr algn="l">
              <a:spcBef>
                <a:spcPct val="0"/>
              </a:spcBef>
            </a:pPr>
            <a:r>
              <a:rPr lang="fr-FR" sz="1800" b="0">
                <a:latin typeface="Arial" pitchFamily="34" charset="0"/>
              </a:rPr>
              <a:t>certification</a:t>
            </a:r>
          </a:p>
        </p:txBody>
      </p:sp>
      <p:sp>
        <p:nvSpPr>
          <p:cNvPr id="83173" name="Rectangle 231"/>
          <p:cNvSpPr>
            <a:spLocks noChangeArrowheads="1"/>
          </p:cNvSpPr>
          <p:nvPr/>
        </p:nvSpPr>
        <p:spPr bwMode="auto">
          <a:xfrm>
            <a:off x="5867400" y="5516563"/>
            <a:ext cx="649288" cy="73025"/>
          </a:xfrm>
          <a:prstGeom prst="rect">
            <a:avLst/>
          </a:prstGeom>
          <a:solidFill>
            <a:schemeClr val="hlink"/>
          </a:solidFill>
          <a:ln w="9525">
            <a:solidFill>
              <a:schemeClr val="tx1"/>
            </a:solidFill>
            <a:miter lim="800000"/>
            <a:headEnd/>
            <a:tailEnd/>
          </a:ln>
        </p:spPr>
        <p:txBody>
          <a:bodyPr wrap="none" anchor="ctr"/>
          <a:lstStyle/>
          <a:p>
            <a:endParaRPr lang="fr-FR"/>
          </a:p>
        </p:txBody>
      </p:sp>
      <p:sp>
        <p:nvSpPr>
          <p:cNvPr id="83174" name="Rectangle 232"/>
          <p:cNvSpPr>
            <a:spLocks noChangeArrowheads="1"/>
          </p:cNvSpPr>
          <p:nvPr/>
        </p:nvSpPr>
        <p:spPr bwMode="auto">
          <a:xfrm>
            <a:off x="4284663" y="5516563"/>
            <a:ext cx="288925" cy="73025"/>
          </a:xfrm>
          <a:prstGeom prst="rect">
            <a:avLst/>
          </a:prstGeom>
          <a:solidFill>
            <a:schemeClr val="hlink"/>
          </a:solidFill>
          <a:ln w="9525">
            <a:solidFill>
              <a:schemeClr val="tx1"/>
            </a:solidFill>
            <a:miter lim="800000"/>
            <a:headEnd/>
            <a:tailEnd/>
          </a:ln>
        </p:spPr>
        <p:txBody>
          <a:bodyPr wrap="none" anchor="ctr"/>
          <a:lstStyle/>
          <a:p>
            <a:endParaRPr lang="fr-FR"/>
          </a:p>
        </p:txBody>
      </p:sp>
      <p:sp>
        <p:nvSpPr>
          <p:cNvPr id="83175" name="Text Box 233"/>
          <p:cNvSpPr txBox="1">
            <a:spLocks noChangeArrowheads="1"/>
          </p:cNvSpPr>
          <p:nvPr/>
        </p:nvSpPr>
        <p:spPr bwMode="auto">
          <a:xfrm>
            <a:off x="755650" y="5445125"/>
            <a:ext cx="1216025" cy="244475"/>
          </a:xfrm>
          <a:prstGeom prst="rect">
            <a:avLst/>
          </a:prstGeom>
          <a:noFill/>
          <a:ln w="9525">
            <a:noFill/>
            <a:miter lim="800000"/>
            <a:headEnd/>
            <a:tailEnd/>
          </a:ln>
        </p:spPr>
        <p:txBody>
          <a:bodyPr wrap="none">
            <a:spAutoFit/>
          </a:bodyPr>
          <a:lstStyle/>
          <a:p>
            <a:pPr algn="l">
              <a:spcBef>
                <a:spcPct val="0"/>
              </a:spcBef>
            </a:pPr>
            <a:r>
              <a:rPr lang="fr-FR" sz="1000" b="0">
                <a:solidFill>
                  <a:schemeClr val="hlink"/>
                </a:solidFill>
                <a:latin typeface="Arial" pitchFamily="34" charset="0"/>
              </a:rPr>
              <a:t>Campagne presse</a:t>
            </a:r>
          </a:p>
        </p:txBody>
      </p:sp>
      <p:sp>
        <p:nvSpPr>
          <p:cNvPr id="83176" name="Rectangle 234"/>
          <p:cNvSpPr>
            <a:spLocks noChangeArrowheads="1"/>
          </p:cNvSpPr>
          <p:nvPr/>
        </p:nvSpPr>
        <p:spPr bwMode="auto">
          <a:xfrm>
            <a:off x="4787900" y="5516563"/>
            <a:ext cx="288925" cy="73025"/>
          </a:xfrm>
          <a:prstGeom prst="rect">
            <a:avLst/>
          </a:prstGeom>
          <a:solidFill>
            <a:schemeClr val="hlink"/>
          </a:solidFill>
          <a:ln w="9525">
            <a:solidFill>
              <a:schemeClr val="tx1"/>
            </a:solidFill>
            <a:miter lim="800000"/>
            <a:headEnd/>
            <a:tailEnd/>
          </a:ln>
        </p:spPr>
        <p:txBody>
          <a:bodyPr wrap="none" anchor="ctr"/>
          <a:lstStyle/>
          <a:p>
            <a:endParaRPr lang="fr-FR"/>
          </a:p>
        </p:txBody>
      </p:sp>
      <p:sp>
        <p:nvSpPr>
          <p:cNvPr id="83177" name="AutoShape 235"/>
          <p:cNvSpPr>
            <a:spLocks noChangeArrowheads="1"/>
          </p:cNvSpPr>
          <p:nvPr/>
        </p:nvSpPr>
        <p:spPr bwMode="auto">
          <a:xfrm>
            <a:off x="6805613" y="5662613"/>
            <a:ext cx="358775" cy="287337"/>
          </a:xfrm>
          <a:prstGeom prst="star4">
            <a:avLst>
              <a:gd name="adj" fmla="val 12500"/>
            </a:avLst>
          </a:prstGeom>
          <a:solidFill>
            <a:srgbClr val="0000FF"/>
          </a:solidFill>
          <a:ln w="9525">
            <a:solidFill>
              <a:schemeClr val="tx1"/>
            </a:solidFill>
            <a:miter lim="800000"/>
            <a:headEnd/>
            <a:tailEnd/>
          </a:ln>
        </p:spPr>
        <p:txBody>
          <a:bodyPr wrap="none" anchor="ctr"/>
          <a:lstStyle/>
          <a:p>
            <a:pPr>
              <a:spcBef>
                <a:spcPct val="0"/>
              </a:spcBef>
            </a:pPr>
            <a:endParaRPr lang="fr-FR" sz="1800" b="0">
              <a:solidFill>
                <a:srgbClr val="0000FF"/>
              </a:solidFill>
              <a:latin typeface="Arial" pitchFamily="34" charset="0"/>
            </a:endParaRPr>
          </a:p>
        </p:txBody>
      </p:sp>
      <p:sp>
        <p:nvSpPr>
          <p:cNvPr id="83178" name="Text Box 236"/>
          <p:cNvSpPr txBox="1">
            <a:spLocks noChangeArrowheads="1"/>
          </p:cNvSpPr>
          <p:nvPr/>
        </p:nvSpPr>
        <p:spPr bwMode="auto">
          <a:xfrm>
            <a:off x="6659563" y="6381750"/>
            <a:ext cx="1035050" cy="244475"/>
          </a:xfrm>
          <a:prstGeom prst="rect">
            <a:avLst/>
          </a:prstGeom>
          <a:noFill/>
          <a:ln w="9525">
            <a:noFill/>
            <a:miter lim="800000"/>
            <a:headEnd/>
            <a:tailEnd/>
          </a:ln>
        </p:spPr>
        <p:txBody>
          <a:bodyPr wrap="none">
            <a:spAutoFit/>
          </a:bodyPr>
          <a:lstStyle/>
          <a:p>
            <a:pPr algn="l">
              <a:spcBef>
                <a:spcPct val="0"/>
              </a:spcBef>
            </a:pPr>
            <a:r>
              <a:rPr lang="fr-FR" sz="1000" b="0">
                <a:latin typeface="Arial" pitchFamily="34" charset="0"/>
              </a:rPr>
              <a:t>Palmes silence</a:t>
            </a:r>
          </a:p>
        </p:txBody>
      </p:sp>
      <p:sp>
        <p:nvSpPr>
          <p:cNvPr id="83179" name="Line 237"/>
          <p:cNvSpPr>
            <a:spLocks noChangeShapeType="1"/>
          </p:cNvSpPr>
          <p:nvPr/>
        </p:nvSpPr>
        <p:spPr bwMode="auto">
          <a:xfrm flipV="1">
            <a:off x="6516688" y="5805488"/>
            <a:ext cx="287337" cy="215900"/>
          </a:xfrm>
          <a:prstGeom prst="line">
            <a:avLst/>
          </a:prstGeom>
          <a:noFill/>
          <a:ln w="9525">
            <a:solidFill>
              <a:srgbClr val="FF0000"/>
            </a:solidFill>
            <a:round/>
            <a:headEnd/>
            <a:tailEnd/>
          </a:ln>
        </p:spPr>
        <p:txBody>
          <a:bodyPr/>
          <a:lstStyle/>
          <a:p>
            <a:endParaRPr lang="fr-FR"/>
          </a:p>
        </p:txBody>
      </p:sp>
      <p:sp>
        <p:nvSpPr>
          <p:cNvPr id="83180" name="Line 238"/>
          <p:cNvSpPr>
            <a:spLocks noChangeShapeType="1"/>
          </p:cNvSpPr>
          <p:nvPr/>
        </p:nvSpPr>
        <p:spPr bwMode="auto">
          <a:xfrm flipH="1" flipV="1">
            <a:off x="7019925" y="5876925"/>
            <a:ext cx="144463" cy="576263"/>
          </a:xfrm>
          <a:prstGeom prst="line">
            <a:avLst/>
          </a:prstGeom>
          <a:noFill/>
          <a:ln w="9525">
            <a:solidFill>
              <a:schemeClr val="tx1"/>
            </a:solidFill>
            <a:round/>
            <a:headEnd/>
            <a:tailEnd/>
          </a:ln>
        </p:spPr>
        <p:txBody>
          <a:bodyPr/>
          <a:lstStyle/>
          <a:p>
            <a:endParaRPr lang="fr-FR"/>
          </a:p>
        </p:txBody>
      </p:sp>
      <p:sp>
        <p:nvSpPr>
          <p:cNvPr id="83181" name="Rectangle 239"/>
          <p:cNvSpPr>
            <a:spLocks noChangeArrowheads="1"/>
          </p:cNvSpPr>
          <p:nvPr/>
        </p:nvSpPr>
        <p:spPr bwMode="auto">
          <a:xfrm>
            <a:off x="0" y="115888"/>
            <a:ext cx="3959225" cy="762000"/>
          </a:xfrm>
          <a:prstGeom prst="rect">
            <a:avLst/>
          </a:prstGeom>
          <a:noFill/>
          <a:ln w="9525">
            <a:noFill/>
            <a:miter lim="800000"/>
            <a:headEnd/>
            <a:tailEnd/>
          </a:ln>
        </p:spPr>
        <p:txBody>
          <a:bodyPr>
            <a:spAutoFit/>
          </a:bodyPr>
          <a:lstStyle/>
          <a:p>
            <a:pPr algn="r">
              <a:spcBef>
                <a:spcPct val="0"/>
              </a:spcBef>
            </a:pPr>
            <a:r>
              <a:rPr lang="fr-FR" sz="1400">
                <a:solidFill>
                  <a:schemeClr val="bg1"/>
                </a:solidFill>
                <a:latin typeface="Arial" pitchFamily="34" charset="0"/>
              </a:rPr>
              <a:t>Plan de</a:t>
            </a:r>
            <a:r>
              <a:rPr lang="fr-FR" sz="1600" b="0">
                <a:latin typeface="Arial" pitchFamily="34" charset="0"/>
              </a:rPr>
              <a:t> </a:t>
            </a:r>
            <a:r>
              <a:rPr lang="fr-FR" sz="1400">
                <a:solidFill>
                  <a:schemeClr val="bg1"/>
                </a:solidFill>
                <a:latin typeface="Arial" pitchFamily="34" charset="0"/>
              </a:rPr>
              <a:t>Communication Environnement</a:t>
            </a:r>
          </a:p>
          <a:p>
            <a:pPr algn="r">
              <a:spcBef>
                <a:spcPct val="0"/>
              </a:spcBef>
            </a:pPr>
            <a:endParaRPr lang="fr-FR" sz="1400">
              <a:solidFill>
                <a:schemeClr val="bg1"/>
              </a:solidFill>
              <a:latin typeface="Arial" pitchFamily="34" charset="0"/>
            </a:endParaRPr>
          </a:p>
          <a:p>
            <a:pPr algn="r">
              <a:spcBef>
                <a:spcPct val="0"/>
              </a:spcBef>
            </a:pPr>
            <a:r>
              <a:rPr lang="fr-FR" sz="1400">
                <a:solidFill>
                  <a:schemeClr val="bg1"/>
                </a:solidFill>
                <a:latin typeface="Arial" pitchFamily="34" charset="0"/>
              </a:rPr>
              <a:t> </a:t>
            </a:r>
          </a:p>
        </p:txBody>
      </p:sp>
      <p:sp>
        <p:nvSpPr>
          <p:cNvPr id="28" name="Espace réservé du numéro de diapositive 27"/>
          <p:cNvSpPr>
            <a:spLocks noGrp="1"/>
          </p:cNvSpPr>
          <p:nvPr>
            <p:ph type="sldNum" sz="quarter" idx="12"/>
          </p:nvPr>
        </p:nvSpPr>
        <p:spPr/>
        <p:txBody>
          <a:bodyPr/>
          <a:lstStyle/>
          <a:p>
            <a:pPr>
              <a:defRPr/>
            </a:pPr>
            <a:fld id="{BF75F506-0D46-4657-AE21-7D6A950C5764}" type="slidenum">
              <a:rPr lang="fr-FR" smtClean="0"/>
              <a:pPr>
                <a:defRPr/>
              </a:pPr>
              <a:t>75</a:t>
            </a:fld>
            <a:endParaRPr lang="fr-F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0" y="0"/>
            <a:ext cx="9144000" cy="692150"/>
          </a:xfrm>
        </p:spPr>
        <p:txBody>
          <a:bodyPr/>
          <a:lstStyle/>
          <a:p>
            <a:pPr eaLnBrk="1" hangingPunct="1"/>
            <a:r>
              <a:rPr lang="fr-FR" sz="3200" smtClean="0">
                <a:solidFill>
                  <a:schemeClr val="bg1"/>
                </a:solidFill>
              </a:rPr>
              <a:t>Un outil  opérationnel : Le Guide de communication</a:t>
            </a:r>
          </a:p>
        </p:txBody>
      </p:sp>
      <p:sp>
        <p:nvSpPr>
          <p:cNvPr id="83971" name="Rectangle 3"/>
          <p:cNvSpPr>
            <a:spLocks noGrp="1" noChangeArrowheads="1"/>
          </p:cNvSpPr>
          <p:nvPr>
            <p:ph sz="quarter" idx="1"/>
          </p:nvPr>
        </p:nvSpPr>
        <p:spPr>
          <a:xfrm>
            <a:off x="468313" y="1989138"/>
            <a:ext cx="8502650" cy="5549900"/>
          </a:xfrm>
        </p:spPr>
        <p:txBody>
          <a:bodyPr/>
          <a:lstStyle/>
          <a:p>
            <a:pPr eaLnBrk="1" hangingPunct="1"/>
            <a:endParaRPr lang="fr-FR" smtClean="0"/>
          </a:p>
          <a:p>
            <a:pPr eaLnBrk="1" hangingPunct="1"/>
            <a:endParaRPr lang="fr-FR" smtClean="0"/>
          </a:p>
          <a:p>
            <a:pPr eaLnBrk="1" hangingPunct="1"/>
            <a:endParaRPr lang="fr-FR" smtClean="0"/>
          </a:p>
        </p:txBody>
      </p:sp>
      <p:sp>
        <p:nvSpPr>
          <p:cNvPr id="83972" name="Rectangle 4"/>
          <p:cNvSpPr>
            <a:spLocks noChangeArrowheads="1"/>
          </p:cNvSpPr>
          <p:nvPr/>
        </p:nvSpPr>
        <p:spPr bwMode="auto">
          <a:xfrm>
            <a:off x="1143000" y="2133600"/>
            <a:ext cx="7924800" cy="4114800"/>
          </a:xfrm>
          <a:prstGeom prst="rect">
            <a:avLst/>
          </a:prstGeom>
          <a:noFill/>
          <a:ln w="9525">
            <a:noFill/>
            <a:miter lim="800000"/>
            <a:headEnd/>
            <a:tailEnd/>
          </a:ln>
        </p:spPr>
        <p:txBody>
          <a:bodyPr lIns="92075" tIns="46038" rIns="92075" bIns="46038"/>
          <a:lstStyle/>
          <a:p>
            <a:pPr marL="342900" indent="-342900" algn="l">
              <a:spcBef>
                <a:spcPct val="20000"/>
              </a:spcBef>
              <a:buClr>
                <a:schemeClr val="hlink"/>
              </a:buClr>
              <a:buSzPct val="60000"/>
            </a:pPr>
            <a:r>
              <a:rPr lang="fr-FR" b="0">
                <a:latin typeface="Arial" pitchFamily="34" charset="0"/>
              </a:rPr>
              <a:t>Récapitule les messages et procédures de communication :</a:t>
            </a:r>
          </a:p>
          <a:p>
            <a:pPr marL="342900" indent="-342900" algn="l">
              <a:spcBef>
                <a:spcPct val="20000"/>
              </a:spcBef>
              <a:buClr>
                <a:schemeClr val="hlink"/>
              </a:buClr>
              <a:buSzPct val="60000"/>
              <a:buFont typeface="Wingdings" pitchFamily="2" charset="2"/>
              <a:buNone/>
            </a:pPr>
            <a:r>
              <a:rPr lang="fr-FR" b="0">
                <a:latin typeface="Arial" pitchFamily="34" charset="0"/>
              </a:rPr>
              <a:t>		Reprend les messages clés</a:t>
            </a:r>
          </a:p>
          <a:p>
            <a:pPr marL="342900" indent="-342900" algn="l">
              <a:spcBef>
                <a:spcPct val="20000"/>
              </a:spcBef>
              <a:buClr>
                <a:schemeClr val="hlink"/>
              </a:buClr>
              <a:buSzPct val="60000"/>
              <a:buFont typeface="Wingdings" pitchFamily="2" charset="2"/>
              <a:buNone/>
            </a:pPr>
            <a:r>
              <a:rPr lang="fr-FR" b="0">
                <a:latin typeface="Arial" pitchFamily="34" charset="0"/>
                <a:sym typeface="Wingdings" pitchFamily="2" charset="2"/>
              </a:rPr>
              <a:t>		Guide des procédures</a:t>
            </a:r>
            <a:endParaRPr lang="fr-FR" b="0">
              <a:latin typeface="Arial" pitchFamily="34" charset="0"/>
            </a:endParaRPr>
          </a:p>
          <a:p>
            <a:pPr marL="342900" indent="-342900" algn="l">
              <a:spcBef>
                <a:spcPct val="20000"/>
              </a:spcBef>
              <a:buClr>
                <a:schemeClr val="hlink"/>
              </a:buClr>
              <a:buSzPct val="60000"/>
              <a:buFont typeface="Wingdings" pitchFamily="2" charset="2"/>
              <a:buChar char="n"/>
            </a:pPr>
            <a:endParaRPr lang="fr-FR" b="0">
              <a:latin typeface="Arial" pitchFamily="34" charset="0"/>
            </a:endParaRPr>
          </a:p>
        </p:txBody>
      </p:sp>
      <p:sp>
        <p:nvSpPr>
          <p:cNvPr id="5" name="Espace réservé du numéro de diapositive 4"/>
          <p:cNvSpPr>
            <a:spLocks noGrp="1"/>
          </p:cNvSpPr>
          <p:nvPr>
            <p:ph type="sldNum" sz="quarter" idx="12"/>
          </p:nvPr>
        </p:nvSpPr>
        <p:spPr/>
        <p:txBody>
          <a:bodyPr/>
          <a:lstStyle/>
          <a:p>
            <a:pPr>
              <a:defRPr/>
            </a:pPr>
            <a:fld id="{BF75F506-0D46-4657-AE21-7D6A950C5764}" type="slidenum">
              <a:rPr lang="fr-FR" smtClean="0"/>
              <a:pPr>
                <a:defRPr/>
              </a:pPr>
              <a:t>76</a:t>
            </a:fld>
            <a:endParaRPr lang="fr-F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7522" name="Rectangle 4098"/>
          <p:cNvSpPr>
            <a:spLocks noGrp="1" noChangeArrowheads="1"/>
          </p:cNvSpPr>
          <p:nvPr>
            <p:ph type="title"/>
          </p:nvPr>
        </p:nvSpPr>
        <p:spPr>
          <a:xfrm>
            <a:off x="755650" y="0"/>
            <a:ext cx="7778750" cy="685800"/>
          </a:xfrm>
        </p:spPr>
        <p:txBody>
          <a:bodyPr>
            <a:normAutofit/>
          </a:bodyPr>
          <a:lstStyle/>
          <a:p>
            <a:pPr eaLnBrk="1" fontAlgn="auto" hangingPunct="1">
              <a:spcAft>
                <a:spcPts val="0"/>
              </a:spcAft>
              <a:defRPr/>
            </a:pPr>
            <a:r>
              <a:rPr lang="fr-FR" dirty="0" smtClean="0">
                <a:solidFill>
                  <a:schemeClr val="bg1"/>
                </a:solidFill>
              </a:rPr>
              <a:t>les fonctions du langage (Jakobson</a:t>
            </a:r>
            <a:r>
              <a:rPr lang="fr-FR" dirty="0" smtClean="0">
                <a:solidFill>
                  <a:schemeClr val="accent3"/>
                </a:solidFill>
              </a:rPr>
              <a:t>)</a:t>
            </a:r>
          </a:p>
        </p:txBody>
      </p:sp>
      <p:sp>
        <p:nvSpPr>
          <p:cNvPr id="84995" name="Rectangle 4099"/>
          <p:cNvSpPr>
            <a:spLocks noGrp="1" noChangeArrowheads="1"/>
          </p:cNvSpPr>
          <p:nvPr>
            <p:ph sz="quarter" idx="1"/>
          </p:nvPr>
        </p:nvSpPr>
        <p:spPr>
          <a:xfrm>
            <a:off x="0" y="914400"/>
            <a:ext cx="8610600" cy="533400"/>
          </a:xfrm>
        </p:spPr>
        <p:txBody>
          <a:bodyPr/>
          <a:lstStyle/>
          <a:p>
            <a:pPr eaLnBrk="1" hangingPunct="1"/>
            <a:r>
              <a:rPr lang="fr-FR" smtClean="0">
                <a:solidFill>
                  <a:schemeClr val="accent1"/>
                </a:solidFill>
              </a:rPr>
              <a:t> </a:t>
            </a:r>
          </a:p>
          <a:p>
            <a:pPr eaLnBrk="1" hangingPunct="1"/>
            <a:endParaRPr lang="fr-FR" smtClean="0">
              <a:solidFill>
                <a:schemeClr val="accent1"/>
              </a:solidFill>
            </a:endParaRPr>
          </a:p>
        </p:txBody>
      </p:sp>
      <p:sp>
        <p:nvSpPr>
          <p:cNvPr id="107524" name="Text Box 4100"/>
          <p:cNvSpPr txBox="1">
            <a:spLocks noChangeArrowheads="1"/>
          </p:cNvSpPr>
          <p:nvPr/>
        </p:nvSpPr>
        <p:spPr bwMode="auto">
          <a:xfrm>
            <a:off x="3124200" y="1828800"/>
            <a:ext cx="2209800" cy="1200150"/>
          </a:xfrm>
          <a:prstGeom prst="rect">
            <a:avLst/>
          </a:prstGeom>
          <a:noFill/>
          <a:ln w="12700">
            <a:solidFill>
              <a:srgbClr val="FFFF99"/>
            </a:solidFill>
            <a:miter lim="800000"/>
            <a:headEnd/>
            <a:tailEnd/>
          </a:ln>
        </p:spPr>
        <p:txBody>
          <a:bodyPr>
            <a:spAutoFit/>
          </a:bodyPr>
          <a:lstStyle/>
          <a:p>
            <a:pPr>
              <a:defRPr/>
            </a:pPr>
            <a:r>
              <a:rPr lang="fr-FR" sz="2400" dirty="0" err="1">
                <a:solidFill>
                  <a:schemeClr val="accent3"/>
                </a:solidFill>
                <a:latin typeface="Arial" pitchFamily="34" charset="0"/>
              </a:rPr>
              <a:t>Réferentielle</a:t>
            </a:r>
            <a:r>
              <a:rPr lang="fr-FR" sz="2400" dirty="0">
                <a:solidFill>
                  <a:schemeClr val="accent3"/>
                </a:solidFill>
                <a:latin typeface="Arial" pitchFamily="34" charset="0"/>
              </a:rPr>
              <a:t/>
            </a:r>
            <a:br>
              <a:rPr lang="fr-FR" sz="2400" dirty="0">
                <a:solidFill>
                  <a:schemeClr val="accent3"/>
                </a:solidFill>
                <a:latin typeface="Arial" pitchFamily="34" charset="0"/>
              </a:rPr>
            </a:br>
            <a:r>
              <a:rPr lang="fr-FR" sz="2400" dirty="0">
                <a:solidFill>
                  <a:schemeClr val="accent3"/>
                </a:solidFill>
                <a:latin typeface="Arial" pitchFamily="34" charset="0"/>
              </a:rPr>
              <a:t>cognitive</a:t>
            </a:r>
            <a:br>
              <a:rPr lang="fr-FR" sz="2400" dirty="0">
                <a:solidFill>
                  <a:schemeClr val="accent3"/>
                </a:solidFill>
                <a:latin typeface="Arial" pitchFamily="34" charset="0"/>
              </a:rPr>
            </a:br>
            <a:r>
              <a:rPr lang="fr-FR" sz="2400" dirty="0">
                <a:solidFill>
                  <a:schemeClr val="accent3"/>
                </a:solidFill>
                <a:latin typeface="Arial" pitchFamily="34" charset="0"/>
              </a:rPr>
              <a:t>dénotative</a:t>
            </a:r>
          </a:p>
        </p:txBody>
      </p:sp>
      <p:sp>
        <p:nvSpPr>
          <p:cNvPr id="107525" name="Text Box 4101"/>
          <p:cNvSpPr txBox="1">
            <a:spLocks noChangeArrowheads="1"/>
          </p:cNvSpPr>
          <p:nvPr/>
        </p:nvSpPr>
        <p:spPr bwMode="auto">
          <a:xfrm>
            <a:off x="3276600" y="4800600"/>
            <a:ext cx="2209800" cy="469900"/>
          </a:xfrm>
          <a:prstGeom prst="rect">
            <a:avLst/>
          </a:prstGeom>
          <a:noFill/>
          <a:ln w="12700">
            <a:solidFill>
              <a:srgbClr val="FFFF99"/>
            </a:solidFill>
            <a:miter lim="800000"/>
            <a:headEnd/>
            <a:tailEnd/>
          </a:ln>
        </p:spPr>
        <p:txBody>
          <a:bodyPr>
            <a:spAutoFit/>
          </a:bodyPr>
          <a:lstStyle/>
          <a:p>
            <a:pPr>
              <a:defRPr/>
            </a:pPr>
            <a:r>
              <a:rPr lang="fr-FR" sz="2400" dirty="0">
                <a:solidFill>
                  <a:schemeClr val="accent3"/>
                </a:solidFill>
                <a:latin typeface="Arial" pitchFamily="34" charset="0"/>
              </a:rPr>
              <a:t>phatique</a:t>
            </a:r>
          </a:p>
        </p:txBody>
      </p:sp>
      <p:sp>
        <p:nvSpPr>
          <p:cNvPr id="107526" name="Text Box 4102"/>
          <p:cNvSpPr txBox="1">
            <a:spLocks noChangeArrowheads="1"/>
          </p:cNvSpPr>
          <p:nvPr/>
        </p:nvSpPr>
        <p:spPr bwMode="auto">
          <a:xfrm>
            <a:off x="757238" y="3657600"/>
            <a:ext cx="2209800" cy="469900"/>
          </a:xfrm>
          <a:prstGeom prst="rect">
            <a:avLst/>
          </a:prstGeom>
          <a:noFill/>
          <a:ln w="12700">
            <a:solidFill>
              <a:srgbClr val="FFFF99"/>
            </a:solidFill>
            <a:miter lim="800000"/>
            <a:headEnd/>
            <a:tailEnd/>
          </a:ln>
        </p:spPr>
        <p:txBody>
          <a:bodyPr>
            <a:spAutoFit/>
          </a:bodyPr>
          <a:lstStyle/>
          <a:p>
            <a:pPr>
              <a:defRPr/>
            </a:pPr>
            <a:r>
              <a:rPr lang="fr-FR" sz="2400" dirty="0">
                <a:solidFill>
                  <a:schemeClr val="accent3"/>
                </a:solidFill>
                <a:latin typeface="Arial" pitchFamily="34" charset="0"/>
              </a:rPr>
              <a:t>émotive</a:t>
            </a:r>
          </a:p>
        </p:txBody>
      </p:sp>
      <p:sp>
        <p:nvSpPr>
          <p:cNvPr id="107527" name="Text Box 4103"/>
          <p:cNvSpPr txBox="1">
            <a:spLocks noChangeArrowheads="1"/>
          </p:cNvSpPr>
          <p:nvPr/>
        </p:nvSpPr>
        <p:spPr bwMode="auto">
          <a:xfrm>
            <a:off x="2971800" y="5562600"/>
            <a:ext cx="2667000" cy="469900"/>
          </a:xfrm>
          <a:prstGeom prst="rect">
            <a:avLst/>
          </a:prstGeom>
          <a:noFill/>
          <a:ln w="12700">
            <a:solidFill>
              <a:srgbClr val="FFFF99"/>
            </a:solidFill>
            <a:miter lim="800000"/>
            <a:headEnd/>
            <a:tailEnd/>
          </a:ln>
        </p:spPr>
        <p:txBody>
          <a:bodyPr>
            <a:spAutoFit/>
          </a:bodyPr>
          <a:lstStyle/>
          <a:p>
            <a:pPr>
              <a:defRPr/>
            </a:pPr>
            <a:r>
              <a:rPr lang="fr-FR" sz="2400" dirty="0">
                <a:solidFill>
                  <a:schemeClr val="accent3"/>
                </a:solidFill>
                <a:latin typeface="Arial" pitchFamily="34" charset="0"/>
              </a:rPr>
              <a:t>métalinguistique</a:t>
            </a:r>
          </a:p>
        </p:txBody>
      </p:sp>
      <p:sp>
        <p:nvSpPr>
          <p:cNvPr id="107528" name="Text Box 4104"/>
          <p:cNvSpPr txBox="1">
            <a:spLocks noChangeArrowheads="1"/>
          </p:cNvSpPr>
          <p:nvPr/>
        </p:nvSpPr>
        <p:spPr bwMode="auto">
          <a:xfrm>
            <a:off x="5867400" y="3716338"/>
            <a:ext cx="1524000" cy="469900"/>
          </a:xfrm>
          <a:prstGeom prst="rect">
            <a:avLst/>
          </a:prstGeom>
          <a:noFill/>
          <a:ln w="12700">
            <a:solidFill>
              <a:srgbClr val="FFFF99"/>
            </a:solidFill>
            <a:miter lim="800000"/>
            <a:headEnd/>
            <a:tailEnd/>
          </a:ln>
        </p:spPr>
        <p:txBody>
          <a:bodyPr>
            <a:spAutoFit/>
          </a:bodyPr>
          <a:lstStyle/>
          <a:p>
            <a:pPr>
              <a:defRPr/>
            </a:pPr>
            <a:r>
              <a:rPr lang="fr-FR" sz="2400" dirty="0">
                <a:solidFill>
                  <a:schemeClr val="accent3"/>
                </a:solidFill>
                <a:latin typeface="Arial" pitchFamily="34" charset="0"/>
              </a:rPr>
              <a:t>conative</a:t>
            </a:r>
          </a:p>
        </p:txBody>
      </p:sp>
      <p:sp>
        <p:nvSpPr>
          <p:cNvPr id="85001" name="Text Box 4105"/>
          <p:cNvSpPr txBox="1">
            <a:spLocks noChangeArrowheads="1"/>
          </p:cNvSpPr>
          <p:nvPr/>
        </p:nvSpPr>
        <p:spPr bwMode="auto">
          <a:xfrm>
            <a:off x="609600" y="3124200"/>
            <a:ext cx="1981200" cy="519113"/>
          </a:xfrm>
          <a:prstGeom prst="rect">
            <a:avLst/>
          </a:prstGeom>
          <a:noFill/>
          <a:ln w="12700">
            <a:noFill/>
            <a:miter lim="800000"/>
            <a:headEnd/>
            <a:tailEnd/>
          </a:ln>
        </p:spPr>
        <p:txBody>
          <a:bodyPr>
            <a:spAutoFit/>
          </a:bodyPr>
          <a:lstStyle/>
          <a:p>
            <a:r>
              <a:rPr lang="fr-FR">
                <a:solidFill>
                  <a:schemeClr val="accent1"/>
                </a:solidFill>
                <a:latin typeface="Times New Roman" pitchFamily="18" charset="0"/>
              </a:rPr>
              <a:t>destinateur</a:t>
            </a:r>
          </a:p>
        </p:txBody>
      </p:sp>
      <p:sp>
        <p:nvSpPr>
          <p:cNvPr id="107530" name="Text Box 4106"/>
          <p:cNvSpPr txBox="1">
            <a:spLocks noChangeArrowheads="1"/>
          </p:cNvSpPr>
          <p:nvPr/>
        </p:nvSpPr>
        <p:spPr bwMode="auto">
          <a:xfrm>
            <a:off x="3348038" y="3733800"/>
            <a:ext cx="2209800" cy="469900"/>
          </a:xfrm>
          <a:prstGeom prst="rect">
            <a:avLst/>
          </a:prstGeom>
          <a:noFill/>
          <a:ln w="12700">
            <a:solidFill>
              <a:srgbClr val="FFFF99"/>
            </a:solidFill>
            <a:miter lim="800000"/>
            <a:headEnd/>
            <a:tailEnd/>
          </a:ln>
        </p:spPr>
        <p:txBody>
          <a:bodyPr>
            <a:spAutoFit/>
          </a:bodyPr>
          <a:lstStyle/>
          <a:p>
            <a:pPr>
              <a:defRPr/>
            </a:pPr>
            <a:r>
              <a:rPr lang="fr-FR" sz="2400" dirty="0">
                <a:solidFill>
                  <a:schemeClr val="accent3"/>
                </a:solidFill>
                <a:latin typeface="Arial" pitchFamily="34" charset="0"/>
              </a:rPr>
              <a:t>poétique</a:t>
            </a:r>
          </a:p>
        </p:txBody>
      </p:sp>
      <p:sp>
        <p:nvSpPr>
          <p:cNvPr id="85003" name="Text Box 4107"/>
          <p:cNvSpPr txBox="1">
            <a:spLocks noChangeArrowheads="1"/>
          </p:cNvSpPr>
          <p:nvPr/>
        </p:nvSpPr>
        <p:spPr bwMode="auto">
          <a:xfrm>
            <a:off x="1447800" y="4800600"/>
            <a:ext cx="1447800" cy="519113"/>
          </a:xfrm>
          <a:prstGeom prst="rect">
            <a:avLst/>
          </a:prstGeom>
          <a:noFill/>
          <a:ln w="12700">
            <a:noFill/>
            <a:miter lim="800000"/>
            <a:headEnd/>
            <a:tailEnd/>
          </a:ln>
        </p:spPr>
        <p:txBody>
          <a:bodyPr>
            <a:spAutoFit/>
          </a:bodyPr>
          <a:lstStyle/>
          <a:p>
            <a:r>
              <a:rPr lang="fr-FR">
                <a:solidFill>
                  <a:schemeClr val="accent1"/>
                </a:solidFill>
                <a:latin typeface="Times New Roman" pitchFamily="18" charset="0"/>
              </a:rPr>
              <a:t>contact</a:t>
            </a:r>
          </a:p>
        </p:txBody>
      </p:sp>
      <p:sp>
        <p:nvSpPr>
          <p:cNvPr id="85004" name="Text Box 4108"/>
          <p:cNvSpPr txBox="1">
            <a:spLocks noChangeArrowheads="1"/>
          </p:cNvSpPr>
          <p:nvPr/>
        </p:nvSpPr>
        <p:spPr bwMode="auto">
          <a:xfrm>
            <a:off x="2987675" y="1125538"/>
            <a:ext cx="2209800" cy="519112"/>
          </a:xfrm>
          <a:prstGeom prst="rect">
            <a:avLst/>
          </a:prstGeom>
          <a:noFill/>
          <a:ln w="12700">
            <a:noFill/>
            <a:miter lim="800000"/>
            <a:headEnd/>
            <a:tailEnd/>
          </a:ln>
        </p:spPr>
        <p:txBody>
          <a:bodyPr>
            <a:spAutoFit/>
          </a:bodyPr>
          <a:lstStyle/>
          <a:p>
            <a:r>
              <a:rPr lang="fr-FR">
                <a:solidFill>
                  <a:schemeClr val="accent1"/>
                </a:solidFill>
                <a:latin typeface="Times New Roman" pitchFamily="18" charset="0"/>
              </a:rPr>
              <a:t>contexte</a:t>
            </a:r>
          </a:p>
        </p:txBody>
      </p:sp>
      <p:sp>
        <p:nvSpPr>
          <p:cNvPr id="85005" name="Text Box 4109"/>
          <p:cNvSpPr txBox="1">
            <a:spLocks noChangeArrowheads="1"/>
          </p:cNvSpPr>
          <p:nvPr/>
        </p:nvSpPr>
        <p:spPr bwMode="auto">
          <a:xfrm>
            <a:off x="5943600" y="3200400"/>
            <a:ext cx="2209800" cy="519113"/>
          </a:xfrm>
          <a:prstGeom prst="rect">
            <a:avLst/>
          </a:prstGeom>
          <a:noFill/>
          <a:ln w="12700">
            <a:noFill/>
            <a:miter lim="800000"/>
            <a:headEnd/>
            <a:tailEnd/>
          </a:ln>
        </p:spPr>
        <p:txBody>
          <a:bodyPr>
            <a:spAutoFit/>
          </a:bodyPr>
          <a:lstStyle/>
          <a:p>
            <a:r>
              <a:rPr lang="fr-FR">
                <a:solidFill>
                  <a:schemeClr val="accent1"/>
                </a:solidFill>
                <a:latin typeface="Times New Roman" pitchFamily="18" charset="0"/>
              </a:rPr>
              <a:t>destinataire</a:t>
            </a:r>
          </a:p>
        </p:txBody>
      </p:sp>
      <p:sp>
        <p:nvSpPr>
          <p:cNvPr id="85006" name="Text Box 4110"/>
          <p:cNvSpPr txBox="1">
            <a:spLocks noChangeArrowheads="1"/>
          </p:cNvSpPr>
          <p:nvPr/>
        </p:nvSpPr>
        <p:spPr bwMode="auto">
          <a:xfrm>
            <a:off x="3995738" y="6021388"/>
            <a:ext cx="1447800" cy="519112"/>
          </a:xfrm>
          <a:prstGeom prst="rect">
            <a:avLst/>
          </a:prstGeom>
          <a:noFill/>
          <a:ln w="12700">
            <a:noFill/>
            <a:miter lim="800000"/>
            <a:headEnd/>
            <a:tailEnd/>
          </a:ln>
        </p:spPr>
        <p:txBody>
          <a:bodyPr>
            <a:spAutoFit/>
          </a:bodyPr>
          <a:lstStyle/>
          <a:p>
            <a:r>
              <a:rPr lang="fr-FR">
                <a:solidFill>
                  <a:schemeClr val="accent1"/>
                </a:solidFill>
                <a:latin typeface="Times New Roman" pitchFamily="18" charset="0"/>
              </a:rPr>
              <a:t>code</a:t>
            </a:r>
          </a:p>
        </p:txBody>
      </p:sp>
      <p:sp>
        <p:nvSpPr>
          <p:cNvPr id="85007" name="Text Box 4111"/>
          <p:cNvSpPr txBox="1">
            <a:spLocks noChangeArrowheads="1"/>
          </p:cNvSpPr>
          <p:nvPr/>
        </p:nvSpPr>
        <p:spPr bwMode="auto">
          <a:xfrm>
            <a:off x="3581400" y="3276600"/>
            <a:ext cx="1600200" cy="519113"/>
          </a:xfrm>
          <a:prstGeom prst="rect">
            <a:avLst/>
          </a:prstGeom>
          <a:noFill/>
          <a:ln w="12700">
            <a:noFill/>
            <a:miter lim="800000"/>
            <a:headEnd/>
            <a:tailEnd/>
          </a:ln>
        </p:spPr>
        <p:txBody>
          <a:bodyPr>
            <a:spAutoFit/>
          </a:bodyPr>
          <a:lstStyle/>
          <a:p>
            <a:r>
              <a:rPr lang="fr-FR">
                <a:solidFill>
                  <a:schemeClr val="accent1"/>
                </a:solidFill>
                <a:latin typeface="Times New Roman" pitchFamily="18" charset="0"/>
              </a:rPr>
              <a:t>message</a:t>
            </a:r>
          </a:p>
        </p:txBody>
      </p:sp>
      <p:sp>
        <p:nvSpPr>
          <p:cNvPr id="85008" name="Text Box 4112"/>
          <p:cNvSpPr txBox="1">
            <a:spLocks noChangeArrowheads="1"/>
          </p:cNvSpPr>
          <p:nvPr/>
        </p:nvSpPr>
        <p:spPr bwMode="auto">
          <a:xfrm>
            <a:off x="7308850" y="3644900"/>
            <a:ext cx="1600200" cy="701675"/>
          </a:xfrm>
          <a:prstGeom prst="rect">
            <a:avLst/>
          </a:prstGeom>
          <a:noFill/>
          <a:ln w="12700">
            <a:noFill/>
            <a:miter lim="800000"/>
            <a:headEnd/>
            <a:tailEnd/>
          </a:ln>
        </p:spPr>
        <p:txBody>
          <a:bodyPr>
            <a:spAutoFit/>
          </a:bodyPr>
          <a:lstStyle/>
          <a:p>
            <a:pPr algn="l"/>
            <a:r>
              <a:rPr lang="fr-FR" sz="2000">
                <a:solidFill>
                  <a:schemeClr val="accent1"/>
                </a:solidFill>
                <a:latin typeface="Comic Sans MS" pitchFamily="66" charset="0"/>
              </a:rPr>
              <a:t>publicité</a:t>
            </a:r>
            <a:br>
              <a:rPr lang="fr-FR" sz="2000">
                <a:solidFill>
                  <a:schemeClr val="accent1"/>
                </a:solidFill>
                <a:latin typeface="Comic Sans MS" pitchFamily="66" charset="0"/>
              </a:rPr>
            </a:br>
            <a:r>
              <a:rPr lang="fr-FR" sz="2000">
                <a:solidFill>
                  <a:schemeClr val="accent1"/>
                </a:solidFill>
                <a:latin typeface="Comic Sans MS" pitchFamily="66" charset="0"/>
              </a:rPr>
              <a:t>propagande</a:t>
            </a:r>
          </a:p>
        </p:txBody>
      </p:sp>
      <p:sp>
        <p:nvSpPr>
          <p:cNvPr id="85009" name="Text Box 4113"/>
          <p:cNvSpPr txBox="1">
            <a:spLocks noChangeArrowheads="1"/>
          </p:cNvSpPr>
          <p:nvPr/>
        </p:nvSpPr>
        <p:spPr bwMode="auto">
          <a:xfrm>
            <a:off x="2819400" y="4191000"/>
            <a:ext cx="3200400" cy="396875"/>
          </a:xfrm>
          <a:prstGeom prst="rect">
            <a:avLst/>
          </a:prstGeom>
          <a:noFill/>
          <a:ln w="12700">
            <a:noFill/>
            <a:miter lim="800000"/>
            <a:headEnd/>
            <a:tailEnd/>
          </a:ln>
        </p:spPr>
        <p:txBody>
          <a:bodyPr>
            <a:spAutoFit/>
          </a:bodyPr>
          <a:lstStyle/>
          <a:p>
            <a:r>
              <a:rPr lang="fr-FR" sz="2000">
                <a:solidFill>
                  <a:schemeClr val="accent1"/>
                </a:solidFill>
                <a:latin typeface="Comic Sans MS" pitchFamily="66" charset="0"/>
              </a:rPr>
              <a:t>Poétique, récit,mythe</a:t>
            </a:r>
          </a:p>
        </p:txBody>
      </p:sp>
      <p:sp>
        <p:nvSpPr>
          <p:cNvPr id="85010" name="Text Box 4114"/>
          <p:cNvSpPr txBox="1">
            <a:spLocks noChangeArrowheads="1"/>
          </p:cNvSpPr>
          <p:nvPr/>
        </p:nvSpPr>
        <p:spPr bwMode="auto">
          <a:xfrm>
            <a:off x="838200" y="4114800"/>
            <a:ext cx="1600200" cy="396875"/>
          </a:xfrm>
          <a:prstGeom prst="rect">
            <a:avLst/>
          </a:prstGeom>
          <a:noFill/>
          <a:ln w="12700">
            <a:noFill/>
            <a:miter lim="800000"/>
            <a:headEnd/>
            <a:tailEnd/>
          </a:ln>
        </p:spPr>
        <p:txBody>
          <a:bodyPr>
            <a:spAutoFit/>
          </a:bodyPr>
          <a:lstStyle/>
          <a:p>
            <a:r>
              <a:rPr lang="fr-FR" sz="2000">
                <a:solidFill>
                  <a:schemeClr val="accent1"/>
                </a:solidFill>
                <a:latin typeface="Comic Sans MS" pitchFamily="66" charset="0"/>
              </a:rPr>
              <a:t>esthétique</a:t>
            </a:r>
          </a:p>
        </p:txBody>
      </p:sp>
      <p:sp>
        <p:nvSpPr>
          <p:cNvPr id="85011" name="Text Box 4115"/>
          <p:cNvSpPr txBox="1">
            <a:spLocks noChangeArrowheads="1"/>
          </p:cNvSpPr>
          <p:nvPr/>
        </p:nvSpPr>
        <p:spPr bwMode="auto">
          <a:xfrm>
            <a:off x="5638800" y="1600200"/>
            <a:ext cx="2971800" cy="1311275"/>
          </a:xfrm>
          <a:prstGeom prst="rect">
            <a:avLst/>
          </a:prstGeom>
          <a:noFill/>
          <a:ln w="12700">
            <a:noFill/>
            <a:miter lim="800000"/>
            <a:headEnd/>
            <a:tailEnd/>
          </a:ln>
        </p:spPr>
        <p:txBody>
          <a:bodyPr>
            <a:spAutoFit/>
          </a:bodyPr>
          <a:lstStyle/>
          <a:p>
            <a:pPr algn="l"/>
            <a:r>
              <a:rPr lang="fr-FR" sz="2000">
                <a:solidFill>
                  <a:schemeClr val="accent1"/>
                </a:solidFill>
                <a:latin typeface="Comic Sans MS" pitchFamily="66" charset="0"/>
              </a:rPr>
              <a:t>Identité</a:t>
            </a:r>
            <a:br>
              <a:rPr lang="fr-FR" sz="2000">
                <a:solidFill>
                  <a:schemeClr val="accent1"/>
                </a:solidFill>
                <a:latin typeface="Comic Sans MS" pitchFamily="66" charset="0"/>
              </a:rPr>
            </a:br>
            <a:r>
              <a:rPr lang="fr-FR" sz="2000">
                <a:solidFill>
                  <a:schemeClr val="accent1"/>
                </a:solidFill>
                <a:latin typeface="Comic Sans MS" pitchFamily="66" charset="0"/>
              </a:rPr>
              <a:t>presse</a:t>
            </a:r>
            <a:br>
              <a:rPr lang="fr-FR" sz="2000">
                <a:solidFill>
                  <a:schemeClr val="accent1"/>
                </a:solidFill>
                <a:latin typeface="Comic Sans MS" pitchFamily="66" charset="0"/>
              </a:rPr>
            </a:br>
            <a:r>
              <a:rPr lang="fr-FR" sz="2000">
                <a:solidFill>
                  <a:schemeClr val="accent1"/>
                </a:solidFill>
                <a:latin typeface="Comic Sans MS" pitchFamily="66" charset="0"/>
              </a:rPr>
              <a:t>Signalisation</a:t>
            </a:r>
            <a:br>
              <a:rPr lang="fr-FR" sz="2000">
                <a:solidFill>
                  <a:schemeClr val="accent1"/>
                </a:solidFill>
                <a:latin typeface="Comic Sans MS" pitchFamily="66" charset="0"/>
              </a:rPr>
            </a:br>
            <a:r>
              <a:rPr lang="fr-FR" sz="2000">
                <a:solidFill>
                  <a:schemeClr val="accent1"/>
                </a:solidFill>
                <a:latin typeface="Comic Sans MS" pitchFamily="66" charset="0"/>
              </a:rPr>
              <a:t>Discours scientifique</a:t>
            </a:r>
          </a:p>
        </p:txBody>
      </p:sp>
      <p:sp>
        <p:nvSpPr>
          <p:cNvPr id="85012" name="Text Box 4116"/>
          <p:cNvSpPr txBox="1">
            <a:spLocks noChangeArrowheads="1"/>
          </p:cNvSpPr>
          <p:nvPr/>
        </p:nvSpPr>
        <p:spPr bwMode="auto">
          <a:xfrm>
            <a:off x="5791200" y="5486400"/>
            <a:ext cx="1600200" cy="701675"/>
          </a:xfrm>
          <a:prstGeom prst="rect">
            <a:avLst/>
          </a:prstGeom>
          <a:noFill/>
          <a:ln w="12700">
            <a:noFill/>
            <a:miter lim="800000"/>
            <a:headEnd/>
            <a:tailEnd/>
          </a:ln>
        </p:spPr>
        <p:txBody>
          <a:bodyPr>
            <a:spAutoFit/>
          </a:bodyPr>
          <a:lstStyle/>
          <a:p>
            <a:r>
              <a:rPr lang="fr-FR" sz="2000">
                <a:solidFill>
                  <a:schemeClr val="accent1"/>
                </a:solidFill>
                <a:latin typeface="Comic Sans MS" pitchFamily="66" charset="0"/>
              </a:rPr>
              <a:t>grammaire,sémantique</a:t>
            </a:r>
          </a:p>
        </p:txBody>
      </p:sp>
      <p:sp>
        <p:nvSpPr>
          <p:cNvPr id="21" name="Espace réservé du numéro de diapositive 20"/>
          <p:cNvSpPr>
            <a:spLocks noGrp="1"/>
          </p:cNvSpPr>
          <p:nvPr>
            <p:ph type="sldNum" sz="quarter" idx="12"/>
          </p:nvPr>
        </p:nvSpPr>
        <p:spPr/>
        <p:txBody>
          <a:bodyPr/>
          <a:lstStyle/>
          <a:p>
            <a:pPr>
              <a:defRPr/>
            </a:pPr>
            <a:fld id="{BF75F506-0D46-4657-AE21-7D6A950C5764}" type="slidenum">
              <a:rPr lang="fr-FR" smtClean="0"/>
              <a:pPr>
                <a:defRPr/>
              </a:pPr>
              <a:t>77</a:t>
            </a:fld>
            <a:endParaRPr lang="fr-FR"/>
          </a:p>
        </p:txBody>
      </p:sp>
    </p:spTree>
  </p:cSld>
  <p:clrMapOvr>
    <a:masterClrMapping/>
  </p:clrMapOvr>
  <p:transition>
    <p:cut/>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618" name="Rectangle 4098"/>
          <p:cNvSpPr>
            <a:spLocks noGrp="1" noChangeArrowheads="1"/>
          </p:cNvSpPr>
          <p:nvPr>
            <p:ph type="ctrTitle"/>
          </p:nvPr>
        </p:nvSpPr>
        <p:spPr>
          <a:xfrm>
            <a:off x="323850" y="0"/>
            <a:ext cx="8458200" cy="720725"/>
          </a:xfrm>
        </p:spPr>
        <p:txBody>
          <a:bodyPr>
            <a:normAutofit fontScale="90000"/>
          </a:bodyPr>
          <a:lstStyle/>
          <a:p>
            <a:pPr eaLnBrk="1" fontAlgn="auto" hangingPunct="1">
              <a:spcAft>
                <a:spcPts val="0"/>
              </a:spcAft>
              <a:defRPr/>
            </a:pPr>
            <a:r>
              <a:rPr lang="fr-FR" dirty="0" smtClean="0">
                <a:solidFill>
                  <a:schemeClr val="bg1"/>
                </a:solidFill>
              </a:rPr>
              <a:t>Communication v.  Information</a:t>
            </a:r>
            <a:endParaRPr lang="fr-FR" sz="5500" dirty="0" smtClean="0">
              <a:solidFill>
                <a:schemeClr val="bg1"/>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3" name="Rectangle 3"/>
          <p:cNvSpPr>
            <a:spLocks noGrp="1" noChangeArrowheads="1"/>
          </p:cNvSpPr>
          <p:nvPr>
            <p:ph type="subTitle" idx="1"/>
          </p:nvPr>
        </p:nvSpPr>
        <p:spPr>
          <a:xfrm>
            <a:off x="762000" y="1905000"/>
            <a:ext cx="7848600" cy="4343400"/>
          </a:xfrm>
        </p:spPr>
        <p:txBody>
          <a:bodyPr>
            <a:normAutofit/>
          </a:bodyPr>
          <a:lstStyle/>
          <a:p>
            <a:pPr eaLnBrk="1" fontAlgn="auto" hangingPunct="1">
              <a:spcAft>
                <a:spcPts val="0"/>
              </a:spcAft>
              <a:buFont typeface="Wingdings 2"/>
              <a:buNone/>
              <a:defRPr/>
            </a:pPr>
            <a:endParaRPr lang="fr-FR" dirty="0" smtClean="0"/>
          </a:p>
          <a:p>
            <a:pPr eaLnBrk="1" fontAlgn="auto" hangingPunct="1">
              <a:spcAft>
                <a:spcPts val="0"/>
              </a:spcAft>
              <a:buSzPct val="135000"/>
              <a:buFont typeface="Wingdings" pitchFamily="2" charset="2"/>
              <a:buChar char="§"/>
              <a:defRPr/>
            </a:pPr>
            <a:r>
              <a:rPr lang="fr-FR" sz="2800" dirty="0" smtClean="0"/>
              <a:t>Une communication comme production de l’entreprise</a:t>
            </a:r>
          </a:p>
          <a:p>
            <a:pPr eaLnBrk="1" fontAlgn="auto" hangingPunct="1">
              <a:spcAft>
                <a:spcPts val="0"/>
              </a:spcAft>
              <a:buSzPct val="135000"/>
              <a:buFont typeface="Wingdings" pitchFamily="2" charset="2"/>
              <a:buChar char="§"/>
              <a:defRPr/>
            </a:pPr>
            <a:r>
              <a:rPr lang="fr-FR" sz="2800" dirty="0" smtClean="0"/>
              <a:t>La construction d’une description d’un état du monde </a:t>
            </a:r>
          </a:p>
          <a:p>
            <a:pPr eaLnBrk="1" fontAlgn="auto" hangingPunct="1">
              <a:spcAft>
                <a:spcPts val="0"/>
              </a:spcAft>
              <a:buFont typeface="Wingdings 2"/>
              <a:buNone/>
              <a:defRPr/>
            </a:pPr>
            <a:r>
              <a:rPr lang="fr-FR" sz="2800" dirty="0" smtClean="0"/>
              <a:t>Antagonisme sur la production de sens</a:t>
            </a:r>
          </a:p>
          <a:p>
            <a:pPr eaLnBrk="1" fontAlgn="auto" hangingPunct="1">
              <a:spcAft>
                <a:spcPts val="0"/>
              </a:spcAft>
              <a:buFont typeface="Wingdings 2"/>
              <a:buNone/>
              <a:defRPr/>
            </a:pPr>
            <a:endParaRPr lang="fr-FR" u="sng" dirty="0" smtClean="0">
              <a:hlinkClick r:id="" action="ppaction://noaction"/>
            </a:endParaRPr>
          </a:p>
          <a:p>
            <a:pPr eaLnBrk="1" fontAlgn="auto" hangingPunct="1">
              <a:spcAft>
                <a:spcPts val="0"/>
              </a:spcAft>
              <a:buFont typeface="Wingdings 2"/>
              <a:buNone/>
              <a:defRPr/>
            </a:pPr>
            <a:endParaRPr lang="fr-FR" u="sng" dirty="0" smtClean="0">
              <a:hlinkClick r:id="" action="ppaction://noaction"/>
            </a:endParaRPr>
          </a:p>
          <a:p>
            <a:pPr eaLnBrk="1" fontAlgn="auto" hangingPunct="1">
              <a:spcAft>
                <a:spcPts val="0"/>
              </a:spcAft>
              <a:buFont typeface="Wingdings 2"/>
              <a:buNone/>
              <a:defRPr/>
            </a:pPr>
            <a:endParaRPr lang="fr-FR" dirty="0" smtClean="0"/>
          </a:p>
        </p:txBody>
      </p:sp>
      <p:sp>
        <p:nvSpPr>
          <p:cNvPr id="112642" name="Rectangle 2"/>
          <p:cNvSpPr>
            <a:spLocks noGrp="1" noChangeArrowheads="1"/>
          </p:cNvSpPr>
          <p:nvPr>
            <p:ph type="ctrTitle"/>
          </p:nvPr>
        </p:nvSpPr>
        <p:spPr>
          <a:xfrm>
            <a:off x="323850" y="188913"/>
            <a:ext cx="8458200" cy="457200"/>
          </a:xfrm>
        </p:spPr>
        <p:txBody>
          <a:bodyPr>
            <a:normAutofit fontScale="90000"/>
          </a:bodyPr>
          <a:lstStyle/>
          <a:p>
            <a:pPr eaLnBrk="1" fontAlgn="auto" hangingPunct="1">
              <a:spcAft>
                <a:spcPts val="0"/>
              </a:spcAft>
              <a:defRPr/>
            </a:pPr>
            <a:r>
              <a:rPr lang="fr-FR" dirty="0" smtClean="0">
                <a:solidFill>
                  <a:schemeClr val="bg1"/>
                </a:solidFill>
              </a:rPr>
              <a:t>Des objectifs antagonistes</a:t>
            </a:r>
            <a:endParaRPr lang="fr-FR" sz="8800" dirty="0" smtClean="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0"/>
            <a:ext cx="9144000" cy="576263"/>
          </a:xfrm>
        </p:spPr>
        <p:txBody>
          <a:bodyPr>
            <a:normAutofit fontScale="90000"/>
          </a:bodyPr>
          <a:lstStyle/>
          <a:p>
            <a:pPr eaLnBrk="1" fontAlgn="auto" hangingPunct="1">
              <a:spcAft>
                <a:spcPts val="0"/>
              </a:spcAft>
              <a:defRPr/>
            </a:pPr>
            <a:r>
              <a:rPr lang="fr-FR" sz="3600" dirty="0" smtClean="0">
                <a:solidFill>
                  <a:schemeClr val="bg1"/>
                </a:solidFill>
              </a:rPr>
              <a:t>Communication concepts de base</a:t>
            </a:r>
          </a:p>
        </p:txBody>
      </p:sp>
      <p:sp>
        <p:nvSpPr>
          <p:cNvPr id="32771" name="Rectangle 3"/>
          <p:cNvSpPr>
            <a:spLocks noGrp="1" noChangeArrowheads="1"/>
          </p:cNvSpPr>
          <p:nvPr>
            <p:ph sz="quarter" idx="1"/>
          </p:nvPr>
        </p:nvSpPr>
        <p:spPr>
          <a:xfrm>
            <a:off x="381000" y="1844675"/>
            <a:ext cx="8534400" cy="4251325"/>
          </a:xfrm>
        </p:spPr>
        <p:txBody>
          <a:bodyPr>
            <a:normAutofit lnSpcReduction="10000"/>
          </a:bodyPr>
          <a:lstStyle/>
          <a:p>
            <a:pPr marL="274320" indent="-274320" eaLnBrk="1" fontAlgn="auto" hangingPunct="1">
              <a:lnSpc>
                <a:spcPct val="90000"/>
              </a:lnSpc>
              <a:spcAft>
                <a:spcPts val="0"/>
              </a:spcAft>
              <a:buFont typeface="Wingdings 2"/>
              <a:buChar char=""/>
              <a:defRPr/>
            </a:pPr>
            <a:r>
              <a:rPr lang="fr-FR" sz="2400" dirty="0" smtClean="0">
                <a:solidFill>
                  <a:schemeClr val="tx2"/>
                </a:solidFill>
                <a:cs typeface="Times New Roman" pitchFamily="18" charset="0"/>
              </a:rPr>
              <a:t>le champ de la communication  : </a:t>
            </a:r>
            <a:br>
              <a:rPr lang="fr-FR" sz="2400" dirty="0" smtClean="0">
                <a:solidFill>
                  <a:schemeClr val="tx2"/>
                </a:solidFill>
                <a:cs typeface="Times New Roman" pitchFamily="18" charset="0"/>
              </a:rPr>
            </a:br>
            <a:r>
              <a:rPr lang="fr-FR" sz="2400" dirty="0" smtClean="0">
                <a:solidFill>
                  <a:schemeClr val="tx2"/>
                </a:solidFill>
                <a:cs typeface="Times New Roman" pitchFamily="18" charset="0"/>
              </a:rPr>
              <a:t> Qui, dit quoi, par quel canal, à qui, avec quels effets ?</a:t>
            </a:r>
            <a:br>
              <a:rPr lang="fr-FR" sz="2400" dirty="0" smtClean="0">
                <a:solidFill>
                  <a:schemeClr val="tx2"/>
                </a:solidFill>
                <a:cs typeface="Times New Roman" pitchFamily="18" charset="0"/>
              </a:rPr>
            </a:br>
            <a:r>
              <a:rPr lang="fr-FR" sz="2400" dirty="0" smtClean="0">
                <a:solidFill>
                  <a:schemeClr val="tx2"/>
                </a:solidFill>
                <a:cs typeface="Times New Roman" pitchFamily="18" charset="0"/>
              </a:rPr>
              <a:t>(Modèle de </a:t>
            </a:r>
            <a:r>
              <a:rPr lang="fr-FR" sz="2400" dirty="0" err="1" smtClean="0">
                <a:solidFill>
                  <a:schemeClr val="tx2"/>
                </a:solidFill>
                <a:cs typeface="Times New Roman" pitchFamily="18" charset="0"/>
              </a:rPr>
              <a:t>Laswell</a:t>
            </a:r>
            <a:r>
              <a:rPr lang="fr-FR" sz="2400" dirty="0" smtClean="0">
                <a:solidFill>
                  <a:schemeClr val="tx2"/>
                </a:solidFill>
                <a:cs typeface="Times New Roman" pitchFamily="18" charset="0"/>
              </a:rPr>
              <a:t> 1948)</a:t>
            </a:r>
            <a:r>
              <a:rPr lang="fr-FR" sz="2400" dirty="0" smtClean="0">
                <a:solidFill>
                  <a:srgbClr val="0000FF"/>
                </a:solidFill>
                <a:cs typeface="Times New Roman" pitchFamily="18" charset="0"/>
              </a:rPr>
              <a:t> </a:t>
            </a:r>
            <a:br>
              <a:rPr lang="fr-FR" sz="2400" dirty="0" smtClean="0">
                <a:solidFill>
                  <a:srgbClr val="0000FF"/>
                </a:solidFill>
                <a:cs typeface="Times New Roman" pitchFamily="18" charset="0"/>
              </a:rPr>
            </a:br>
            <a:r>
              <a:rPr lang="fr-FR" sz="2400" dirty="0" smtClean="0">
                <a:solidFill>
                  <a:schemeClr val="accent1"/>
                </a:solidFill>
                <a:cs typeface="Times New Roman" pitchFamily="18" charset="0"/>
              </a:rPr>
              <a:t>(Reste le modèle dominant pour l’étude de la relation presse)</a:t>
            </a:r>
          </a:p>
          <a:p>
            <a:pPr marL="274320" indent="-274320" eaLnBrk="1" fontAlgn="auto" hangingPunct="1">
              <a:lnSpc>
                <a:spcPct val="90000"/>
              </a:lnSpc>
              <a:spcAft>
                <a:spcPts val="0"/>
              </a:spcAft>
              <a:buFont typeface="Wingdings 2"/>
              <a:buChar char=""/>
              <a:defRPr/>
            </a:pPr>
            <a:endParaRPr lang="fr-FR" sz="2400" dirty="0" smtClean="0">
              <a:solidFill>
                <a:srgbClr val="0000FF"/>
              </a:solidFill>
              <a:cs typeface="Times New Roman" pitchFamily="18" charset="0"/>
            </a:endParaRPr>
          </a:p>
          <a:p>
            <a:pPr marL="274320" indent="-274320" eaLnBrk="1" fontAlgn="auto" hangingPunct="1">
              <a:lnSpc>
                <a:spcPct val="90000"/>
              </a:lnSpc>
              <a:spcAft>
                <a:spcPts val="0"/>
              </a:spcAft>
              <a:buFont typeface="Wingdings 2"/>
              <a:buChar char=""/>
              <a:defRPr/>
            </a:pPr>
            <a:r>
              <a:rPr lang="fr-FR" sz="2400" dirty="0" smtClean="0">
                <a:cs typeface="Times New Roman" pitchFamily="18" charset="0"/>
              </a:rPr>
              <a:t>cinq secteurs d’étude en matière de communication  :</a:t>
            </a:r>
            <a:br>
              <a:rPr lang="fr-FR" sz="2400" dirty="0" smtClean="0">
                <a:cs typeface="Times New Roman" pitchFamily="18" charset="0"/>
              </a:rPr>
            </a:br>
            <a:endParaRPr lang="fr-FR" sz="2400" dirty="0" smtClean="0">
              <a:cs typeface="Times New Roman" pitchFamily="18" charset="0"/>
            </a:endParaRPr>
          </a:p>
          <a:p>
            <a:pPr marL="274320" indent="-274320" eaLnBrk="1" fontAlgn="auto" hangingPunct="1">
              <a:lnSpc>
                <a:spcPct val="90000"/>
              </a:lnSpc>
              <a:spcAft>
                <a:spcPts val="0"/>
              </a:spcAft>
              <a:buFont typeface="Wingdings 2"/>
              <a:buChar char=""/>
              <a:defRPr/>
            </a:pPr>
            <a:r>
              <a:rPr lang="fr-FR" sz="2400" dirty="0" smtClean="0">
                <a:cs typeface="Times New Roman" pitchFamily="18" charset="0"/>
              </a:rPr>
              <a:t>émetteurs </a:t>
            </a:r>
          </a:p>
          <a:p>
            <a:pPr marL="274320" indent="-274320" eaLnBrk="1" fontAlgn="auto" hangingPunct="1">
              <a:lnSpc>
                <a:spcPct val="90000"/>
              </a:lnSpc>
              <a:spcAft>
                <a:spcPts val="0"/>
              </a:spcAft>
              <a:buFont typeface="Wingdings 2"/>
              <a:buChar char=""/>
              <a:defRPr/>
            </a:pPr>
            <a:r>
              <a:rPr lang="fr-FR" sz="2400" dirty="0" smtClean="0">
                <a:cs typeface="Times New Roman" pitchFamily="18" charset="0"/>
              </a:rPr>
              <a:t>contenu </a:t>
            </a:r>
          </a:p>
          <a:p>
            <a:pPr marL="274320" indent="-274320" eaLnBrk="1" fontAlgn="auto" hangingPunct="1">
              <a:lnSpc>
                <a:spcPct val="90000"/>
              </a:lnSpc>
              <a:spcAft>
                <a:spcPts val="0"/>
              </a:spcAft>
              <a:buFont typeface="Wingdings 2"/>
              <a:buChar char=""/>
              <a:defRPr/>
            </a:pPr>
            <a:r>
              <a:rPr lang="fr-FR" sz="2400" dirty="0" smtClean="0">
                <a:cs typeface="Times New Roman" pitchFamily="18" charset="0"/>
              </a:rPr>
              <a:t>médium </a:t>
            </a:r>
          </a:p>
          <a:p>
            <a:pPr marL="274320" indent="-274320" eaLnBrk="1" fontAlgn="auto" hangingPunct="1">
              <a:lnSpc>
                <a:spcPct val="90000"/>
              </a:lnSpc>
              <a:spcAft>
                <a:spcPts val="0"/>
              </a:spcAft>
              <a:buFont typeface="Wingdings 2"/>
              <a:buChar char=""/>
              <a:defRPr/>
            </a:pPr>
            <a:r>
              <a:rPr lang="fr-FR" sz="2400" dirty="0" smtClean="0">
                <a:cs typeface="Times New Roman" pitchFamily="18" charset="0"/>
              </a:rPr>
              <a:t>audience</a:t>
            </a:r>
          </a:p>
          <a:p>
            <a:pPr marL="274320" indent="-274320" eaLnBrk="1" fontAlgn="auto" hangingPunct="1">
              <a:lnSpc>
                <a:spcPct val="90000"/>
              </a:lnSpc>
              <a:spcAft>
                <a:spcPts val="0"/>
              </a:spcAft>
              <a:buFont typeface="Wingdings 2"/>
              <a:buChar char=""/>
              <a:defRPr/>
            </a:pPr>
            <a:r>
              <a:rPr lang="fr-FR" sz="2400" dirty="0" smtClean="0">
                <a:cs typeface="Times New Roman" pitchFamily="18" charset="0"/>
              </a:rPr>
              <a:t>effets</a:t>
            </a:r>
          </a:p>
          <a:p>
            <a:pPr marL="274320" indent="-274320" eaLnBrk="1" fontAlgn="auto" hangingPunct="1">
              <a:lnSpc>
                <a:spcPct val="90000"/>
              </a:lnSpc>
              <a:spcAft>
                <a:spcPts val="0"/>
              </a:spcAft>
              <a:buFont typeface="Wingdings 2"/>
              <a:buChar char=""/>
              <a:defRPr/>
            </a:pPr>
            <a:endParaRPr lang="fr-FR" sz="2400" dirty="0" smtClean="0"/>
          </a:p>
          <a:p>
            <a:pPr marL="274320" indent="-274320" eaLnBrk="1" fontAlgn="auto" hangingPunct="1">
              <a:lnSpc>
                <a:spcPct val="90000"/>
              </a:lnSpc>
              <a:spcAft>
                <a:spcPts val="0"/>
              </a:spcAft>
              <a:buFont typeface="Wingdings 2"/>
              <a:buChar char=""/>
              <a:defRPr/>
            </a:pPr>
            <a:endParaRPr lang="fr-FR" sz="2400" dirty="0" smtClean="0"/>
          </a:p>
        </p:txBody>
      </p:sp>
      <p:sp>
        <p:nvSpPr>
          <p:cNvPr id="4" name="Espace réservé du numéro de diapositive 3"/>
          <p:cNvSpPr>
            <a:spLocks noGrp="1"/>
          </p:cNvSpPr>
          <p:nvPr>
            <p:ph type="sldNum" sz="quarter" idx="12"/>
          </p:nvPr>
        </p:nvSpPr>
        <p:spPr/>
        <p:txBody>
          <a:bodyPr/>
          <a:lstStyle/>
          <a:p>
            <a:pPr>
              <a:defRPr/>
            </a:pPr>
            <a:fld id="{BF75F506-0D46-4657-AE21-7D6A950C5764}" type="slidenum">
              <a:rPr lang="fr-FR" smtClean="0"/>
              <a:pPr>
                <a:defRPr/>
              </a:pPr>
              <a:t>8</a:t>
            </a:fld>
            <a:endParaRPr lang="fr-F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7" name="Rectangle 3"/>
          <p:cNvSpPr>
            <a:spLocks noGrp="1" noChangeArrowheads="1"/>
          </p:cNvSpPr>
          <p:nvPr>
            <p:ph type="subTitle" idx="1"/>
          </p:nvPr>
        </p:nvSpPr>
        <p:spPr>
          <a:xfrm>
            <a:off x="323850" y="2286000"/>
            <a:ext cx="8286750" cy="3962400"/>
          </a:xfrm>
        </p:spPr>
        <p:txBody>
          <a:bodyPr>
            <a:normAutofit lnSpcReduction="10000"/>
          </a:bodyPr>
          <a:lstStyle/>
          <a:p>
            <a:pPr eaLnBrk="1" fontAlgn="auto" hangingPunct="1">
              <a:lnSpc>
                <a:spcPct val="80000"/>
              </a:lnSpc>
              <a:spcAft>
                <a:spcPts val="0"/>
              </a:spcAft>
              <a:buFont typeface="Wingdings 2"/>
              <a:buNone/>
              <a:defRPr/>
            </a:pPr>
            <a:endParaRPr lang="fr-FR" sz="1800" dirty="0" smtClean="0"/>
          </a:p>
          <a:p>
            <a:pPr eaLnBrk="1" fontAlgn="auto" hangingPunct="1">
              <a:lnSpc>
                <a:spcPct val="80000"/>
              </a:lnSpc>
              <a:spcAft>
                <a:spcPts val="0"/>
              </a:spcAft>
              <a:buFont typeface="Wingdings 2"/>
              <a:buNone/>
              <a:defRPr/>
            </a:pPr>
            <a:r>
              <a:rPr lang="fr-FR" sz="2000" dirty="0" smtClean="0"/>
              <a:t>Une réintroduction de la dimension psychologique dans la communication</a:t>
            </a:r>
          </a:p>
          <a:p>
            <a:pPr eaLnBrk="1" fontAlgn="auto" hangingPunct="1">
              <a:lnSpc>
                <a:spcPct val="80000"/>
              </a:lnSpc>
              <a:spcAft>
                <a:spcPts val="0"/>
              </a:spcAft>
              <a:buFont typeface="Wingdings 2"/>
              <a:buNone/>
              <a:defRPr/>
            </a:pPr>
            <a:r>
              <a:rPr lang="fr-FR" sz="1800" dirty="0" smtClean="0"/>
              <a:t>la communication d’influence</a:t>
            </a:r>
          </a:p>
          <a:p>
            <a:pPr eaLnBrk="1" fontAlgn="auto" hangingPunct="1">
              <a:lnSpc>
                <a:spcPct val="80000"/>
              </a:lnSpc>
              <a:spcAft>
                <a:spcPts val="0"/>
              </a:spcAft>
              <a:buFont typeface="Wingdings 2"/>
              <a:buNone/>
              <a:defRPr/>
            </a:pPr>
            <a:r>
              <a:rPr lang="fr-FR" sz="1800" dirty="0" smtClean="0"/>
              <a:t>	La confiance comme préalable de l’échange</a:t>
            </a:r>
          </a:p>
          <a:p>
            <a:pPr eaLnBrk="1" fontAlgn="auto" hangingPunct="1">
              <a:lnSpc>
                <a:spcPct val="80000"/>
              </a:lnSpc>
              <a:spcAft>
                <a:spcPts val="0"/>
              </a:spcAft>
              <a:buFont typeface="Wingdings 2"/>
              <a:buNone/>
              <a:defRPr/>
            </a:pPr>
            <a:r>
              <a:rPr lang="fr-FR" sz="1800" dirty="0" smtClean="0"/>
              <a:t>	L’influence dans l’échange</a:t>
            </a:r>
          </a:p>
          <a:p>
            <a:pPr eaLnBrk="1" fontAlgn="auto" hangingPunct="1">
              <a:lnSpc>
                <a:spcPct val="80000"/>
              </a:lnSpc>
              <a:spcAft>
                <a:spcPts val="0"/>
              </a:spcAft>
              <a:buFont typeface="Wingdings 2"/>
              <a:buNone/>
              <a:defRPr/>
            </a:pPr>
            <a:r>
              <a:rPr lang="fr-FR" sz="1800" dirty="0" smtClean="0"/>
              <a:t>Approches du concept de manipulation</a:t>
            </a:r>
          </a:p>
          <a:p>
            <a:pPr eaLnBrk="1" fontAlgn="auto" hangingPunct="1">
              <a:lnSpc>
                <a:spcPct val="80000"/>
              </a:lnSpc>
              <a:spcAft>
                <a:spcPts val="0"/>
              </a:spcAft>
              <a:buFont typeface="Wingdings 2"/>
              <a:buNone/>
              <a:defRPr/>
            </a:pPr>
            <a:r>
              <a:rPr lang="fr-FR" sz="1800" dirty="0" smtClean="0"/>
              <a:t>	le concept de manipulation en psychologie(influence et soumission)</a:t>
            </a:r>
          </a:p>
          <a:p>
            <a:pPr eaLnBrk="1" fontAlgn="auto" hangingPunct="1">
              <a:lnSpc>
                <a:spcPct val="80000"/>
              </a:lnSpc>
              <a:spcAft>
                <a:spcPts val="0"/>
              </a:spcAft>
              <a:buFont typeface="Wingdings 2"/>
              <a:buNone/>
              <a:defRPr/>
            </a:pPr>
            <a:r>
              <a:rPr lang="fr-FR" sz="1800" dirty="0" smtClean="0"/>
              <a:t>	la théorie de l’engagement</a:t>
            </a:r>
          </a:p>
          <a:p>
            <a:pPr eaLnBrk="1" fontAlgn="auto" hangingPunct="1">
              <a:lnSpc>
                <a:spcPct val="80000"/>
              </a:lnSpc>
              <a:spcAft>
                <a:spcPts val="0"/>
              </a:spcAft>
              <a:buFont typeface="Wingdings 2"/>
              <a:buNone/>
              <a:defRPr/>
            </a:pPr>
            <a:r>
              <a:rPr lang="fr-FR" sz="1800" dirty="0" smtClean="0"/>
              <a:t>	La réciprocité</a:t>
            </a:r>
          </a:p>
          <a:p>
            <a:pPr eaLnBrk="1" fontAlgn="auto" hangingPunct="1">
              <a:lnSpc>
                <a:spcPct val="80000"/>
              </a:lnSpc>
              <a:spcAft>
                <a:spcPts val="0"/>
              </a:spcAft>
              <a:buFont typeface="Wingdings 2"/>
              <a:buNone/>
              <a:defRPr/>
            </a:pPr>
            <a:r>
              <a:rPr lang="fr-FR" sz="1800" dirty="0" smtClean="0"/>
              <a:t>	Le besoin de cohérence</a:t>
            </a:r>
          </a:p>
          <a:p>
            <a:pPr eaLnBrk="1" fontAlgn="auto" hangingPunct="1">
              <a:lnSpc>
                <a:spcPct val="80000"/>
              </a:lnSpc>
              <a:spcAft>
                <a:spcPts val="0"/>
              </a:spcAft>
              <a:buFont typeface="Wingdings 2"/>
              <a:buNone/>
              <a:defRPr/>
            </a:pPr>
            <a:r>
              <a:rPr lang="fr-FR" sz="1800" dirty="0" smtClean="0"/>
              <a:t>	Pied dans la porte</a:t>
            </a:r>
          </a:p>
          <a:p>
            <a:pPr eaLnBrk="1" fontAlgn="auto" hangingPunct="1">
              <a:lnSpc>
                <a:spcPct val="80000"/>
              </a:lnSpc>
              <a:spcAft>
                <a:spcPts val="0"/>
              </a:spcAft>
              <a:buFont typeface="Wingdings 2"/>
              <a:buNone/>
              <a:defRPr/>
            </a:pPr>
            <a:r>
              <a:rPr lang="fr-FR" sz="1800" dirty="0" smtClean="0"/>
              <a:t>	Porte dans le nez</a:t>
            </a:r>
          </a:p>
          <a:p>
            <a:pPr eaLnBrk="1" fontAlgn="auto" hangingPunct="1">
              <a:lnSpc>
                <a:spcPct val="80000"/>
              </a:lnSpc>
              <a:spcAft>
                <a:spcPts val="0"/>
              </a:spcAft>
              <a:buFont typeface="Wingdings 2"/>
              <a:buNone/>
              <a:defRPr/>
            </a:pPr>
            <a:r>
              <a:rPr lang="fr-FR" sz="1800" dirty="0" smtClean="0"/>
              <a:t>	Les influences non verbales</a:t>
            </a:r>
          </a:p>
        </p:txBody>
      </p:sp>
      <p:sp>
        <p:nvSpPr>
          <p:cNvPr id="113666" name="Rectangle 2"/>
          <p:cNvSpPr>
            <a:spLocks noGrp="1" noChangeArrowheads="1"/>
          </p:cNvSpPr>
          <p:nvPr>
            <p:ph type="ctrTitle"/>
          </p:nvPr>
        </p:nvSpPr>
        <p:spPr>
          <a:xfrm>
            <a:off x="0" y="762000"/>
            <a:ext cx="9144000" cy="1141413"/>
          </a:xfrm>
        </p:spPr>
        <p:txBody>
          <a:bodyPr>
            <a:noAutofit/>
          </a:bodyPr>
          <a:lstStyle/>
          <a:p>
            <a:pPr eaLnBrk="1" fontAlgn="auto" hangingPunct="1">
              <a:spcAft>
                <a:spcPts val="0"/>
              </a:spcAft>
              <a:defRPr/>
            </a:pPr>
            <a:r>
              <a:rPr lang="fr-FR" sz="3600" dirty="0" smtClean="0">
                <a:solidFill>
                  <a:schemeClr val="accent3"/>
                </a:solidFill>
              </a:rPr>
              <a:t>Pour un renouvellement </a:t>
            </a:r>
            <a:br>
              <a:rPr lang="fr-FR" sz="3600" dirty="0" smtClean="0">
                <a:solidFill>
                  <a:schemeClr val="accent3"/>
                </a:solidFill>
              </a:rPr>
            </a:br>
            <a:r>
              <a:rPr lang="fr-FR" sz="3600" dirty="0" smtClean="0">
                <a:solidFill>
                  <a:schemeClr val="accent3"/>
                </a:solidFill>
              </a:rPr>
              <a:t>d’une étude de la  communication</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4691" name="Rectangle 3"/>
          <p:cNvSpPr>
            <a:spLocks noGrp="1" noChangeArrowheads="1"/>
          </p:cNvSpPr>
          <p:nvPr>
            <p:ph type="subTitle" idx="1"/>
          </p:nvPr>
        </p:nvSpPr>
        <p:spPr>
          <a:xfrm>
            <a:off x="762000" y="2286000"/>
            <a:ext cx="7848600" cy="3962400"/>
          </a:xfrm>
        </p:spPr>
        <p:txBody>
          <a:bodyPr>
            <a:normAutofit/>
          </a:bodyPr>
          <a:lstStyle/>
          <a:p>
            <a:pPr eaLnBrk="1" fontAlgn="auto" hangingPunct="1">
              <a:spcAft>
                <a:spcPts val="0"/>
              </a:spcAft>
              <a:buFont typeface="Wingdings 2"/>
              <a:buNone/>
              <a:defRPr/>
            </a:pPr>
            <a:endParaRPr lang="fr-FR" smtClean="0"/>
          </a:p>
          <a:p>
            <a:pPr eaLnBrk="1" fontAlgn="auto" hangingPunct="1">
              <a:spcAft>
                <a:spcPts val="0"/>
              </a:spcAft>
              <a:buSzPct val="135000"/>
              <a:buFont typeface="Wingdings" pitchFamily="2" charset="2"/>
              <a:buChar char="§"/>
              <a:defRPr/>
            </a:pPr>
            <a:r>
              <a:rPr lang="fr-FR" sz="3600" smtClean="0"/>
              <a:t>Les Agences</a:t>
            </a:r>
          </a:p>
          <a:p>
            <a:pPr eaLnBrk="1" fontAlgn="auto" hangingPunct="1">
              <a:spcAft>
                <a:spcPts val="0"/>
              </a:spcAft>
              <a:buSzPct val="135000"/>
              <a:buFont typeface="Wingdings" pitchFamily="2" charset="2"/>
              <a:buChar char="§"/>
              <a:defRPr/>
            </a:pPr>
            <a:r>
              <a:rPr lang="fr-FR" sz="3600" smtClean="0"/>
              <a:t>Presse écrite</a:t>
            </a:r>
          </a:p>
          <a:p>
            <a:pPr eaLnBrk="1" fontAlgn="auto" hangingPunct="1">
              <a:spcAft>
                <a:spcPts val="0"/>
              </a:spcAft>
              <a:buSzPct val="135000"/>
              <a:buFont typeface="Wingdings" pitchFamily="2" charset="2"/>
              <a:buChar char="§"/>
              <a:defRPr/>
            </a:pPr>
            <a:r>
              <a:rPr lang="fr-FR" sz="3600" smtClean="0"/>
              <a:t>Radios</a:t>
            </a:r>
          </a:p>
          <a:p>
            <a:pPr eaLnBrk="1" fontAlgn="auto" hangingPunct="1">
              <a:spcAft>
                <a:spcPts val="0"/>
              </a:spcAft>
              <a:buSzPct val="135000"/>
              <a:buFont typeface="Wingdings" pitchFamily="2" charset="2"/>
              <a:buChar char="§"/>
              <a:defRPr/>
            </a:pPr>
            <a:r>
              <a:rPr lang="fr-FR" sz="3600" smtClean="0"/>
              <a:t>Télés</a:t>
            </a:r>
          </a:p>
          <a:p>
            <a:pPr eaLnBrk="1" fontAlgn="auto" hangingPunct="1">
              <a:spcAft>
                <a:spcPts val="0"/>
              </a:spcAft>
              <a:buSzPct val="135000"/>
              <a:buFont typeface="Wingdings" pitchFamily="2" charset="2"/>
              <a:buChar char="§"/>
              <a:defRPr/>
            </a:pPr>
            <a:r>
              <a:rPr lang="fr-FR" sz="3600" smtClean="0"/>
              <a:t>NTIC</a:t>
            </a:r>
          </a:p>
        </p:txBody>
      </p:sp>
      <p:sp>
        <p:nvSpPr>
          <p:cNvPr id="114690" name="Rectangle 2"/>
          <p:cNvSpPr>
            <a:spLocks noGrp="1" noChangeArrowheads="1"/>
          </p:cNvSpPr>
          <p:nvPr>
            <p:ph type="ctrTitle"/>
          </p:nvPr>
        </p:nvSpPr>
        <p:spPr>
          <a:xfrm>
            <a:off x="0" y="0"/>
            <a:ext cx="9144000" cy="620713"/>
          </a:xfrm>
        </p:spPr>
        <p:txBody>
          <a:bodyPr>
            <a:normAutofit fontScale="90000"/>
          </a:bodyPr>
          <a:lstStyle/>
          <a:p>
            <a:pPr eaLnBrk="1" fontAlgn="auto" hangingPunct="1">
              <a:spcAft>
                <a:spcPts val="0"/>
              </a:spcAft>
              <a:defRPr/>
            </a:pPr>
            <a:r>
              <a:rPr lang="fr-FR" dirty="0" smtClean="0">
                <a:solidFill>
                  <a:schemeClr val="bg1"/>
                </a:solidFill>
              </a:rPr>
              <a:t>Une profession segmentée</a:t>
            </a:r>
            <a:endParaRPr lang="fr-FR" sz="5500" dirty="0" smtClean="0">
              <a:solidFill>
                <a:schemeClr val="bg1"/>
              </a:solidFil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14" name="Rectangle 2"/>
          <p:cNvSpPr>
            <a:spLocks noGrp="1" noChangeArrowheads="1"/>
          </p:cNvSpPr>
          <p:nvPr>
            <p:ph type="ctrTitle"/>
          </p:nvPr>
        </p:nvSpPr>
        <p:spPr>
          <a:xfrm>
            <a:off x="685800" y="0"/>
            <a:ext cx="8458200" cy="692150"/>
          </a:xfrm>
        </p:spPr>
        <p:txBody>
          <a:bodyPr>
            <a:normAutofit fontScale="90000"/>
          </a:bodyPr>
          <a:lstStyle/>
          <a:p>
            <a:pPr eaLnBrk="1" fontAlgn="auto" hangingPunct="1">
              <a:spcAft>
                <a:spcPts val="0"/>
              </a:spcAft>
              <a:defRPr/>
            </a:pPr>
            <a:r>
              <a:rPr lang="fr-FR" dirty="0" smtClean="0">
                <a:solidFill>
                  <a:schemeClr val="bg1"/>
                </a:solidFill>
              </a:rPr>
              <a:t>Les Agences de Presse</a:t>
            </a:r>
            <a:endParaRPr lang="fr-FR" sz="5500" dirty="0" smtClean="0">
              <a:solidFill>
                <a:schemeClr val="bg1"/>
              </a:solidFill>
            </a:endParaRPr>
          </a:p>
        </p:txBody>
      </p:sp>
      <p:sp>
        <p:nvSpPr>
          <p:cNvPr id="5" name="ZoneTexte 4"/>
          <p:cNvSpPr txBox="1"/>
          <p:nvPr/>
        </p:nvSpPr>
        <p:spPr>
          <a:xfrm>
            <a:off x="1116013" y="1989138"/>
            <a:ext cx="6281737" cy="2246312"/>
          </a:xfrm>
          <a:prstGeom prst="rect">
            <a:avLst/>
          </a:prstGeom>
          <a:noFill/>
        </p:spPr>
        <p:txBody>
          <a:bodyPr>
            <a:spAutoFit/>
          </a:bodyPr>
          <a:lstStyle/>
          <a:p>
            <a:pPr algn="l">
              <a:defRPr/>
            </a:pPr>
            <a:r>
              <a:rPr lang="fr-FR" dirty="0">
                <a:latin typeface="+mn-lt"/>
              </a:rPr>
              <a:t>Rôle des agences de presse</a:t>
            </a:r>
          </a:p>
          <a:p>
            <a:pPr algn="l">
              <a:defRPr/>
            </a:pPr>
            <a:r>
              <a:rPr lang="fr-FR" dirty="0">
                <a:latin typeface="+mn-lt"/>
              </a:rPr>
              <a:t>Un média B to B</a:t>
            </a:r>
          </a:p>
          <a:p>
            <a:pPr algn="l">
              <a:defRPr/>
            </a:pPr>
            <a:r>
              <a:rPr lang="fr-FR" dirty="0">
                <a:latin typeface="+mn-lt"/>
              </a:rPr>
              <a:t>L’émergence de l’information  directe vers el grand  public</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6738" name="Rectangle 2"/>
          <p:cNvSpPr>
            <a:spLocks noChangeArrowheads="1"/>
          </p:cNvSpPr>
          <p:nvPr/>
        </p:nvSpPr>
        <p:spPr bwMode="auto">
          <a:xfrm>
            <a:off x="1258888" y="765175"/>
            <a:ext cx="6553200" cy="5400675"/>
          </a:xfrm>
          <a:prstGeom prst="rect">
            <a:avLst/>
          </a:prstGeom>
          <a:noFill/>
          <a:ln w="9525">
            <a:noFill/>
            <a:miter lim="800000"/>
            <a:headEnd/>
            <a:tailEnd/>
          </a:ln>
        </p:spPr>
        <p:txBody>
          <a:bodyPr anchor="ctr"/>
          <a:lstStyle/>
          <a:p>
            <a:pPr algn="l">
              <a:spcBef>
                <a:spcPct val="0"/>
              </a:spcBef>
              <a:defRPr/>
            </a:pPr>
            <a:r>
              <a:rPr kumimoji="1" lang="en-US" sz="2000" dirty="0">
                <a:latin typeface="+mn-lt"/>
              </a:rPr>
              <a:t>Structure </a:t>
            </a:r>
            <a:r>
              <a:rPr kumimoji="1" lang="en-US" sz="2000" dirty="0" err="1">
                <a:latin typeface="+mn-lt"/>
              </a:rPr>
              <a:t>d'une</a:t>
            </a:r>
            <a:r>
              <a:rPr kumimoji="1" lang="en-US" sz="2000" dirty="0">
                <a:latin typeface="+mn-lt"/>
              </a:rPr>
              <a:t> dépêche AFP</a:t>
            </a:r>
          </a:p>
          <a:p>
            <a:pPr algn="l">
              <a:spcBef>
                <a:spcPct val="0"/>
              </a:spcBef>
              <a:defRPr/>
            </a:pPr>
            <a:endParaRPr kumimoji="1" lang="en-US" sz="900" b="0" dirty="0">
              <a:latin typeface="+mn-lt"/>
            </a:endParaRPr>
          </a:p>
          <a:p>
            <a:pPr algn="l" eaLnBrk="0" hangingPunct="0">
              <a:spcBef>
                <a:spcPct val="0"/>
              </a:spcBef>
              <a:defRPr/>
            </a:pPr>
            <a:r>
              <a:rPr kumimoji="1" lang="en-US" sz="2000" b="0" dirty="0">
                <a:latin typeface="+mn-lt"/>
              </a:rPr>
              <a:t>Pour </a:t>
            </a:r>
            <a:r>
              <a:rPr kumimoji="1" lang="en-US" sz="2000" b="0" dirty="0" err="1">
                <a:latin typeface="+mn-lt"/>
              </a:rPr>
              <a:t>toute</a:t>
            </a:r>
            <a:r>
              <a:rPr kumimoji="1" lang="en-US" sz="2000" b="0" dirty="0">
                <a:latin typeface="+mn-lt"/>
              </a:rPr>
              <a:t> information </a:t>
            </a:r>
            <a:r>
              <a:rPr kumimoji="1" lang="en-US" sz="2000" b="0" dirty="0" err="1">
                <a:latin typeface="+mn-lt"/>
              </a:rPr>
              <a:t>une</a:t>
            </a:r>
            <a:r>
              <a:rPr kumimoji="1" lang="en-US" sz="2000" b="0" dirty="0">
                <a:latin typeface="+mn-lt"/>
              </a:rPr>
              <a:t> source </a:t>
            </a:r>
            <a:r>
              <a:rPr kumimoji="1" lang="en-US" sz="2000" b="0" dirty="0" err="1">
                <a:latin typeface="+mn-lt"/>
              </a:rPr>
              <a:t>citée</a:t>
            </a:r>
            <a:r>
              <a:rPr kumimoji="1" lang="en-US" sz="2000" b="0" dirty="0">
                <a:latin typeface="+mn-lt"/>
              </a:rPr>
              <a:t> </a:t>
            </a:r>
            <a:r>
              <a:rPr kumimoji="1" lang="en-US" sz="2000" b="0" dirty="0" err="1">
                <a:latin typeface="+mn-lt"/>
              </a:rPr>
              <a:t>dans</a:t>
            </a:r>
            <a:r>
              <a:rPr kumimoji="1" lang="en-US" sz="2000" b="0" dirty="0">
                <a:latin typeface="+mn-lt"/>
              </a:rPr>
              <a:t> la dépêche.</a:t>
            </a:r>
          </a:p>
          <a:p>
            <a:pPr algn="l" eaLnBrk="0" hangingPunct="0">
              <a:spcBef>
                <a:spcPct val="0"/>
              </a:spcBef>
              <a:defRPr/>
            </a:pPr>
            <a:r>
              <a:rPr kumimoji="1" lang="en-US" sz="2000" b="0" dirty="0" err="1">
                <a:latin typeface="+mn-lt"/>
              </a:rPr>
              <a:t>Rédaction</a:t>
            </a:r>
            <a:r>
              <a:rPr kumimoji="1" lang="en-US" sz="2000" b="0" dirty="0">
                <a:latin typeface="+mn-lt"/>
              </a:rPr>
              <a:t> "en </a:t>
            </a:r>
            <a:r>
              <a:rPr kumimoji="1" lang="en-US" sz="2000" b="0" dirty="0" err="1">
                <a:latin typeface="+mn-lt"/>
              </a:rPr>
              <a:t>pyramide</a:t>
            </a:r>
            <a:r>
              <a:rPr kumimoji="1" lang="en-US" sz="2000" b="0" dirty="0">
                <a:latin typeface="+mn-lt"/>
              </a:rPr>
              <a:t> </a:t>
            </a:r>
            <a:r>
              <a:rPr kumimoji="1" lang="en-US" sz="2000" b="0" dirty="0" err="1">
                <a:latin typeface="+mn-lt"/>
              </a:rPr>
              <a:t>inversée</a:t>
            </a:r>
            <a:r>
              <a:rPr kumimoji="1" lang="en-US" sz="2000" b="0" dirty="0">
                <a:latin typeface="+mn-lt"/>
              </a:rPr>
              <a:t>". </a:t>
            </a:r>
          </a:p>
          <a:p>
            <a:pPr algn="l" eaLnBrk="0" hangingPunct="0">
              <a:spcBef>
                <a:spcPct val="0"/>
              </a:spcBef>
              <a:defRPr/>
            </a:pPr>
            <a:endParaRPr kumimoji="1" lang="en-US" sz="1200" b="0" dirty="0">
              <a:latin typeface="+mn-lt"/>
            </a:endParaRPr>
          </a:p>
          <a:p>
            <a:pPr algn="l" eaLnBrk="0" hangingPunct="0">
              <a:spcBef>
                <a:spcPct val="0"/>
              </a:spcBef>
              <a:defRPr/>
            </a:pPr>
            <a:r>
              <a:rPr kumimoji="1" lang="en-US" sz="2000" b="0" dirty="0" err="1">
                <a:latin typeface="+mn-lt"/>
              </a:rPr>
              <a:t>Aller</a:t>
            </a:r>
            <a:r>
              <a:rPr kumimoji="1" lang="en-US" sz="2000" b="0" dirty="0">
                <a:latin typeface="+mn-lt"/>
              </a:rPr>
              <a:t> de </a:t>
            </a:r>
            <a:r>
              <a:rPr kumimoji="1" lang="en-US" sz="2000" b="0" dirty="0" err="1">
                <a:latin typeface="+mn-lt"/>
              </a:rPr>
              <a:t>l'essentiel</a:t>
            </a:r>
            <a:r>
              <a:rPr kumimoji="1" lang="en-US" sz="2000" b="0" dirty="0">
                <a:latin typeface="+mn-lt"/>
              </a:rPr>
              <a:t> au </a:t>
            </a:r>
            <a:r>
              <a:rPr kumimoji="1" lang="en-US" sz="2000" b="0" dirty="0" err="1">
                <a:latin typeface="+mn-lt"/>
              </a:rPr>
              <a:t>moins</a:t>
            </a:r>
            <a:r>
              <a:rPr kumimoji="1" lang="en-US" sz="2000" b="0" dirty="0">
                <a:latin typeface="+mn-lt"/>
              </a:rPr>
              <a:t> important, par </a:t>
            </a:r>
            <a:r>
              <a:rPr kumimoji="1" lang="en-US" sz="2000" b="0" dirty="0" err="1">
                <a:latin typeface="+mn-lt"/>
              </a:rPr>
              <a:t>paragraphes</a:t>
            </a:r>
            <a:r>
              <a:rPr kumimoji="1" lang="en-US" sz="2000" b="0" dirty="0">
                <a:latin typeface="+mn-lt"/>
              </a:rPr>
              <a:t> </a:t>
            </a:r>
          </a:p>
          <a:p>
            <a:pPr algn="l" eaLnBrk="0" hangingPunct="0">
              <a:spcBef>
                <a:spcPct val="0"/>
              </a:spcBef>
              <a:defRPr/>
            </a:pPr>
            <a:endParaRPr kumimoji="1" lang="en-US" sz="2000" b="0" dirty="0">
              <a:latin typeface="+mn-lt"/>
            </a:endParaRPr>
          </a:p>
          <a:p>
            <a:pPr algn="l" eaLnBrk="0" hangingPunct="0">
              <a:spcBef>
                <a:spcPct val="0"/>
              </a:spcBef>
              <a:defRPr/>
            </a:pPr>
            <a:r>
              <a:rPr kumimoji="1" lang="en-US" sz="2000" b="0" dirty="0">
                <a:latin typeface="+mn-lt"/>
              </a:rPr>
              <a:t>Le premier </a:t>
            </a:r>
            <a:r>
              <a:rPr kumimoji="1" lang="en-US" sz="2000" b="0" dirty="0" err="1">
                <a:latin typeface="+mn-lt"/>
              </a:rPr>
              <a:t>paragraphe</a:t>
            </a:r>
            <a:r>
              <a:rPr kumimoji="1" lang="en-US" sz="2000" b="0" dirty="0">
                <a:latin typeface="+mn-lt"/>
              </a:rPr>
              <a:t> de 3 </a:t>
            </a:r>
            <a:r>
              <a:rPr kumimoji="1" lang="en-US" sz="2000" b="0" dirty="0" err="1">
                <a:latin typeface="+mn-lt"/>
              </a:rPr>
              <a:t>lignes</a:t>
            </a:r>
            <a:r>
              <a:rPr kumimoji="1" lang="en-US" sz="2000" b="0" dirty="0">
                <a:latin typeface="+mn-lt"/>
              </a:rPr>
              <a:t> maximum,</a:t>
            </a:r>
          </a:p>
          <a:p>
            <a:pPr algn="l" eaLnBrk="0" hangingPunct="0">
              <a:spcBef>
                <a:spcPct val="0"/>
              </a:spcBef>
              <a:defRPr/>
            </a:pPr>
            <a:r>
              <a:rPr kumimoji="1" lang="en-US" sz="2000" dirty="0" err="1">
                <a:latin typeface="+mn-lt"/>
              </a:rPr>
              <a:t>l'attaque</a:t>
            </a:r>
            <a:r>
              <a:rPr kumimoji="1" lang="en-US" sz="2000" b="0" dirty="0">
                <a:latin typeface="+mn-lt"/>
              </a:rPr>
              <a:t> : </a:t>
            </a:r>
            <a:r>
              <a:rPr kumimoji="1" lang="en-US" sz="2000" b="0" dirty="0" err="1">
                <a:latin typeface="+mn-lt"/>
              </a:rPr>
              <a:t>l'élément</a:t>
            </a:r>
            <a:r>
              <a:rPr kumimoji="1" lang="en-US" sz="2000" b="0" dirty="0">
                <a:latin typeface="+mn-lt"/>
              </a:rPr>
              <a:t> </a:t>
            </a:r>
            <a:r>
              <a:rPr kumimoji="1" lang="en-US" sz="2000" b="0" dirty="0" err="1">
                <a:latin typeface="+mn-lt"/>
              </a:rPr>
              <a:t>essentiel</a:t>
            </a:r>
            <a:r>
              <a:rPr kumimoji="1" lang="en-US" sz="2000" b="0" dirty="0">
                <a:latin typeface="+mn-lt"/>
              </a:rPr>
              <a:t> de </a:t>
            </a:r>
            <a:r>
              <a:rPr kumimoji="1" lang="en-US" sz="2000" b="0" dirty="0" err="1">
                <a:latin typeface="+mn-lt"/>
              </a:rPr>
              <a:t>l'information</a:t>
            </a:r>
            <a:r>
              <a:rPr kumimoji="1" lang="en-US" sz="2000" b="0" dirty="0">
                <a:latin typeface="+mn-lt"/>
              </a:rPr>
              <a:t> :</a:t>
            </a:r>
          </a:p>
          <a:p>
            <a:pPr algn="l" eaLnBrk="0" hangingPunct="0">
              <a:spcBef>
                <a:spcPct val="0"/>
              </a:spcBef>
              <a:defRPr/>
            </a:pPr>
            <a:r>
              <a:rPr kumimoji="1" lang="en-US" sz="2000" b="0" dirty="0" err="1">
                <a:latin typeface="+mn-lt"/>
              </a:rPr>
              <a:t>Répond</a:t>
            </a:r>
            <a:r>
              <a:rPr kumimoji="1" lang="en-US" sz="2000" b="0" dirty="0">
                <a:latin typeface="+mn-lt"/>
              </a:rPr>
              <a:t> aux questions :  </a:t>
            </a:r>
            <a:r>
              <a:rPr kumimoji="1" lang="en-US" sz="2000" dirty="0">
                <a:latin typeface="+mn-lt"/>
              </a:rPr>
              <a:t>qui ? quoi ? </a:t>
            </a:r>
            <a:r>
              <a:rPr kumimoji="1" lang="en-US" sz="2000" dirty="0" err="1">
                <a:latin typeface="+mn-lt"/>
              </a:rPr>
              <a:t>quand</a:t>
            </a:r>
            <a:r>
              <a:rPr kumimoji="1" lang="en-US" sz="2000" dirty="0">
                <a:latin typeface="+mn-lt"/>
              </a:rPr>
              <a:t> ? </a:t>
            </a:r>
            <a:r>
              <a:rPr kumimoji="1" lang="en-US" sz="2000" dirty="0" err="1">
                <a:latin typeface="+mn-lt"/>
              </a:rPr>
              <a:t>où</a:t>
            </a:r>
            <a:r>
              <a:rPr kumimoji="1" lang="en-US" sz="2000" dirty="0">
                <a:latin typeface="+mn-lt"/>
              </a:rPr>
              <a:t> ?</a:t>
            </a:r>
            <a:r>
              <a:rPr kumimoji="1" lang="en-US" sz="2000" b="0" dirty="0">
                <a:latin typeface="+mn-lt"/>
              </a:rPr>
              <a:t> </a:t>
            </a:r>
          </a:p>
          <a:p>
            <a:pPr algn="l" eaLnBrk="0" hangingPunct="0">
              <a:spcBef>
                <a:spcPct val="0"/>
              </a:spcBef>
              <a:defRPr/>
            </a:pPr>
            <a:endParaRPr kumimoji="1" lang="en-US" sz="1200" b="0" dirty="0">
              <a:latin typeface="+mn-lt"/>
            </a:endParaRPr>
          </a:p>
          <a:p>
            <a:pPr algn="l" eaLnBrk="0" hangingPunct="0">
              <a:spcBef>
                <a:spcPct val="0"/>
              </a:spcBef>
              <a:defRPr/>
            </a:pPr>
            <a:endParaRPr kumimoji="1" lang="en-US" sz="1200" b="0" dirty="0">
              <a:latin typeface="+mn-lt"/>
            </a:endParaRPr>
          </a:p>
          <a:p>
            <a:pPr algn="l" eaLnBrk="0" hangingPunct="0">
              <a:spcBef>
                <a:spcPct val="0"/>
              </a:spcBef>
              <a:defRPr/>
            </a:pPr>
            <a:r>
              <a:rPr kumimoji="1" lang="en-US" sz="2000" b="0" dirty="0">
                <a:latin typeface="+mn-lt"/>
              </a:rPr>
              <a:t>Les </a:t>
            </a:r>
            <a:r>
              <a:rPr kumimoji="1" lang="en-US" sz="2000" b="0" dirty="0" err="1">
                <a:latin typeface="+mn-lt"/>
              </a:rPr>
              <a:t>paragraphes</a:t>
            </a:r>
            <a:r>
              <a:rPr kumimoji="1" lang="en-US" sz="2000" b="0" dirty="0">
                <a:latin typeface="+mn-lt"/>
              </a:rPr>
              <a:t> </a:t>
            </a:r>
            <a:r>
              <a:rPr kumimoji="1" lang="en-US" sz="2000" b="0" dirty="0" err="1">
                <a:latin typeface="+mn-lt"/>
              </a:rPr>
              <a:t>suivants</a:t>
            </a:r>
            <a:r>
              <a:rPr kumimoji="1" lang="en-US" sz="2000" b="0" dirty="0">
                <a:latin typeface="+mn-lt"/>
              </a:rPr>
              <a:t> : </a:t>
            </a:r>
            <a:r>
              <a:rPr kumimoji="1" lang="en-US" sz="2000" dirty="0" err="1">
                <a:latin typeface="+mn-lt"/>
              </a:rPr>
              <a:t>pourquoi</a:t>
            </a:r>
            <a:r>
              <a:rPr kumimoji="1" lang="en-US" sz="2000" dirty="0">
                <a:latin typeface="+mn-lt"/>
              </a:rPr>
              <a:t> ? comment ?</a:t>
            </a:r>
            <a:r>
              <a:rPr kumimoji="1" lang="en-US" sz="2000" b="0" dirty="0">
                <a:latin typeface="+mn-lt"/>
              </a:rPr>
              <a:t> ...</a:t>
            </a:r>
          </a:p>
          <a:p>
            <a:pPr algn="l" eaLnBrk="0" hangingPunct="0">
              <a:spcBef>
                <a:spcPct val="0"/>
              </a:spcBef>
              <a:defRPr/>
            </a:pPr>
            <a:endParaRPr kumimoji="1" lang="en-US" sz="2000" b="0" dirty="0">
              <a:latin typeface="+mn-lt"/>
            </a:endParaRPr>
          </a:p>
          <a:p>
            <a:pPr algn="l" eaLnBrk="0" hangingPunct="0">
              <a:spcBef>
                <a:spcPct val="0"/>
              </a:spcBef>
              <a:defRPr/>
            </a:pPr>
            <a:r>
              <a:rPr kumimoji="1" lang="en-US" sz="2000" b="0" dirty="0">
                <a:latin typeface="+mn-lt"/>
              </a:rPr>
              <a:t> </a:t>
            </a:r>
            <a:r>
              <a:rPr kumimoji="1" lang="en-US" sz="2000" b="0" dirty="0" err="1">
                <a:latin typeface="+mn-lt"/>
              </a:rPr>
              <a:t>si</a:t>
            </a:r>
            <a:r>
              <a:rPr kumimoji="1" lang="en-US" sz="2000" b="0" dirty="0">
                <a:latin typeface="+mn-lt"/>
              </a:rPr>
              <a:t> un </a:t>
            </a:r>
            <a:r>
              <a:rPr kumimoji="1" lang="en-US" sz="2000" b="0" dirty="0" err="1">
                <a:latin typeface="+mn-lt"/>
              </a:rPr>
              <a:t>paragraphe</a:t>
            </a:r>
            <a:r>
              <a:rPr kumimoji="1" lang="en-US" sz="2000" b="0" dirty="0">
                <a:latin typeface="+mn-lt"/>
              </a:rPr>
              <a:t> </a:t>
            </a:r>
            <a:r>
              <a:rPr kumimoji="1" lang="en-US" sz="2000" b="0" dirty="0" err="1">
                <a:latin typeface="+mn-lt"/>
              </a:rPr>
              <a:t>dépasse</a:t>
            </a:r>
            <a:r>
              <a:rPr kumimoji="1" lang="en-US" sz="2000" b="0" dirty="0">
                <a:latin typeface="+mn-lt"/>
              </a:rPr>
              <a:t> 3 </a:t>
            </a:r>
            <a:r>
              <a:rPr kumimoji="1" lang="en-US" sz="2000" b="0" dirty="0" err="1">
                <a:latin typeface="+mn-lt"/>
              </a:rPr>
              <a:t>lignes</a:t>
            </a:r>
            <a:r>
              <a:rPr kumimoji="1" lang="en-US" sz="2000" b="0" dirty="0">
                <a:latin typeface="+mn-lt"/>
              </a:rPr>
              <a:t>,</a:t>
            </a:r>
          </a:p>
          <a:p>
            <a:pPr algn="l" eaLnBrk="0" hangingPunct="0">
              <a:spcBef>
                <a:spcPct val="0"/>
              </a:spcBef>
              <a:defRPr/>
            </a:pPr>
            <a:r>
              <a:rPr kumimoji="1" lang="en-US" sz="2000" b="0" dirty="0">
                <a:latin typeface="+mn-lt"/>
              </a:rPr>
              <a:t> </a:t>
            </a:r>
            <a:r>
              <a:rPr kumimoji="1" lang="en-US" sz="2000" b="0" dirty="0" err="1">
                <a:latin typeface="+mn-lt"/>
              </a:rPr>
              <a:t>il</a:t>
            </a:r>
            <a:r>
              <a:rPr kumimoji="1" lang="en-US" sz="2000" b="0" dirty="0">
                <a:latin typeface="+mn-lt"/>
              </a:rPr>
              <a:t> </a:t>
            </a:r>
            <a:r>
              <a:rPr kumimoji="1" lang="en-US" sz="2000" b="0" dirty="0" err="1">
                <a:latin typeface="+mn-lt"/>
              </a:rPr>
              <a:t>doit</a:t>
            </a:r>
            <a:r>
              <a:rPr kumimoji="1" lang="en-US" sz="2000" b="0" dirty="0">
                <a:latin typeface="+mn-lt"/>
              </a:rPr>
              <a:t> </a:t>
            </a:r>
            <a:r>
              <a:rPr kumimoji="1" lang="en-US" sz="2000" b="0" dirty="0" err="1">
                <a:latin typeface="+mn-lt"/>
              </a:rPr>
              <a:t>être</a:t>
            </a:r>
            <a:r>
              <a:rPr kumimoji="1" lang="en-US" sz="2000" b="0" dirty="0">
                <a:latin typeface="+mn-lt"/>
              </a:rPr>
              <a:t> coupé en 2 phrases au </a:t>
            </a:r>
            <a:r>
              <a:rPr kumimoji="1" lang="en-US" sz="2000" b="0" dirty="0" err="1">
                <a:latin typeface="+mn-lt"/>
              </a:rPr>
              <a:t>moins</a:t>
            </a:r>
            <a:r>
              <a:rPr kumimoji="1" lang="en-US" sz="2000" b="0" dirty="0">
                <a:latin typeface="+mn-lt"/>
              </a:rPr>
              <a:t>.</a:t>
            </a:r>
          </a:p>
          <a:p>
            <a:pPr algn="l" eaLnBrk="0" hangingPunct="0">
              <a:spcBef>
                <a:spcPct val="0"/>
              </a:spcBef>
              <a:defRPr/>
            </a:pPr>
            <a:endParaRPr kumimoji="1" lang="en-US" sz="1100" b="0" dirty="0">
              <a:latin typeface="+mn-lt"/>
            </a:endParaRPr>
          </a:p>
          <a:p>
            <a:pPr algn="l" eaLnBrk="0" hangingPunct="0">
              <a:spcBef>
                <a:spcPct val="0"/>
              </a:spcBef>
              <a:defRPr/>
            </a:pPr>
            <a:r>
              <a:rPr kumimoji="1" lang="en-US" sz="2000" b="0" dirty="0">
                <a:latin typeface="+mn-lt"/>
              </a:rPr>
              <a:t>un </a:t>
            </a:r>
            <a:r>
              <a:rPr kumimoji="1" lang="en-US" sz="2000" b="0" dirty="0" err="1">
                <a:latin typeface="+mn-lt"/>
              </a:rPr>
              <a:t>paragraphe</a:t>
            </a:r>
            <a:r>
              <a:rPr kumimoji="1" lang="en-US" sz="2000" b="0" dirty="0">
                <a:latin typeface="+mn-lt"/>
              </a:rPr>
              <a:t> ne </a:t>
            </a:r>
            <a:r>
              <a:rPr kumimoji="1" lang="en-US" sz="2000" b="0" dirty="0" err="1">
                <a:latin typeface="+mn-lt"/>
              </a:rPr>
              <a:t>doit</a:t>
            </a:r>
            <a:r>
              <a:rPr kumimoji="1" lang="en-US" sz="2000" b="0" dirty="0">
                <a:latin typeface="+mn-lt"/>
              </a:rPr>
              <a:t> pas </a:t>
            </a:r>
            <a:r>
              <a:rPr kumimoji="1" lang="en-US" sz="2000" b="0" dirty="0" err="1">
                <a:latin typeface="+mn-lt"/>
              </a:rPr>
              <a:t>dépasser</a:t>
            </a:r>
            <a:r>
              <a:rPr kumimoji="1" lang="en-US" sz="2000" b="0" dirty="0">
                <a:latin typeface="+mn-lt"/>
              </a:rPr>
              <a:t> 5 à 6 </a:t>
            </a:r>
            <a:r>
              <a:rPr kumimoji="1" lang="en-US" sz="2000" b="0" dirty="0" err="1">
                <a:latin typeface="+mn-lt"/>
              </a:rPr>
              <a:t>lignes</a:t>
            </a:r>
            <a:r>
              <a:rPr kumimoji="1" lang="en-US" sz="2000" b="0" dirty="0">
                <a:latin typeface="+mn-lt"/>
              </a:rPr>
              <a:t>. exception : les citations</a:t>
            </a:r>
            <a:endParaRPr kumimoji="1" lang="en-US" sz="1800" b="0" dirty="0">
              <a:solidFill>
                <a:srgbClr val="000000"/>
              </a:solidFill>
              <a:latin typeface="+mn-lt"/>
            </a:endParaRPr>
          </a:p>
          <a:p>
            <a:pPr algn="l" eaLnBrk="0" hangingPunct="0">
              <a:spcBef>
                <a:spcPct val="0"/>
              </a:spcBef>
              <a:defRPr/>
            </a:pPr>
            <a:endParaRPr kumimoji="1" lang="en-US" sz="2000" b="0" dirty="0">
              <a:latin typeface="Times New Roman" pitchFamily="18" charset="0"/>
            </a:endParaRPr>
          </a:p>
        </p:txBody>
      </p:sp>
      <p:sp>
        <p:nvSpPr>
          <p:cNvPr id="3" name="Espace réservé du numéro de diapositive 2"/>
          <p:cNvSpPr>
            <a:spLocks noGrp="1"/>
          </p:cNvSpPr>
          <p:nvPr>
            <p:ph type="sldNum" sz="quarter" idx="12"/>
          </p:nvPr>
        </p:nvSpPr>
        <p:spPr/>
        <p:txBody>
          <a:bodyPr/>
          <a:lstStyle/>
          <a:p>
            <a:pPr>
              <a:defRPr/>
            </a:pPr>
            <a:fld id="{0C562DD5-AB3E-408D-993A-1756AEA75B50}" type="slidenum">
              <a:rPr lang="fr-FR" smtClean="0"/>
              <a:pPr>
                <a:defRPr/>
              </a:pPr>
              <a:t>83</a:t>
            </a:fld>
            <a:endParaRPr lang="fr-F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8114" name="Titre 1"/>
          <p:cNvSpPr>
            <a:spLocks noGrp="1"/>
          </p:cNvSpPr>
          <p:nvPr>
            <p:ph type="title"/>
          </p:nvPr>
        </p:nvSpPr>
        <p:spPr>
          <a:xfrm>
            <a:off x="827088" y="0"/>
            <a:ext cx="7369175" cy="627063"/>
          </a:xfrm>
        </p:spPr>
        <p:txBody>
          <a:bodyPr>
            <a:normAutofit fontScale="90000"/>
          </a:bodyPr>
          <a:lstStyle/>
          <a:p>
            <a:pPr eaLnBrk="1" fontAlgn="auto" hangingPunct="1">
              <a:spcAft>
                <a:spcPts val="0"/>
              </a:spcAft>
              <a:defRPr/>
            </a:pPr>
            <a:r>
              <a:rPr lang="fr-FR" sz="3600" dirty="0" smtClean="0">
                <a:solidFill>
                  <a:schemeClr val="bg1"/>
                </a:solidFill>
              </a:rPr>
              <a:t> Les Médias</a:t>
            </a:r>
            <a:endParaRPr lang="fr-FR" sz="4400" dirty="0" smtClean="0">
              <a:solidFill>
                <a:schemeClr val="bg1"/>
              </a:solidFill>
            </a:endParaRPr>
          </a:p>
        </p:txBody>
      </p:sp>
      <p:sp>
        <p:nvSpPr>
          <p:cNvPr id="92163" name="Espace réservé du contenu 2"/>
          <p:cNvSpPr>
            <a:spLocks noGrp="1"/>
          </p:cNvSpPr>
          <p:nvPr>
            <p:ph idx="1"/>
          </p:nvPr>
        </p:nvSpPr>
        <p:spPr>
          <a:xfrm>
            <a:off x="1187450" y="1981200"/>
            <a:ext cx="7727950" cy="4114800"/>
          </a:xfrm>
        </p:spPr>
        <p:txBody>
          <a:bodyPr/>
          <a:lstStyle/>
          <a:p>
            <a:pPr lvl="1" eaLnBrk="1" hangingPunct="1">
              <a:buClr>
                <a:schemeClr val="tx1"/>
              </a:buClr>
              <a:buSzPct val="100000"/>
              <a:buFont typeface="Wingdings" pitchFamily="2" charset="2"/>
              <a:buChar char="§"/>
            </a:pPr>
            <a:r>
              <a:rPr lang="fr-FR" sz="2400" smtClean="0"/>
              <a:t>Une profession segmentée :</a:t>
            </a:r>
          </a:p>
          <a:p>
            <a:pPr lvl="1" eaLnBrk="1" hangingPunct="1">
              <a:buClr>
                <a:schemeClr val="tx1"/>
              </a:buClr>
              <a:buSzPct val="100000"/>
              <a:buFont typeface="Wingdings" pitchFamily="2" charset="2"/>
              <a:buChar char="§"/>
            </a:pPr>
            <a:r>
              <a:rPr lang="fr-FR" sz="2400" smtClean="0"/>
              <a:t>La presse (écrite et Internet)</a:t>
            </a:r>
          </a:p>
          <a:p>
            <a:pPr lvl="1" eaLnBrk="1" hangingPunct="1">
              <a:buClr>
                <a:schemeClr val="tx1"/>
              </a:buClr>
              <a:buSzPct val="100000"/>
              <a:buFont typeface="Wingdings" pitchFamily="2" charset="2"/>
              <a:buChar char="§"/>
            </a:pPr>
            <a:r>
              <a:rPr lang="fr-FR" sz="2400" smtClean="0"/>
              <a:t>Les radios</a:t>
            </a:r>
          </a:p>
          <a:p>
            <a:pPr lvl="1" eaLnBrk="1" hangingPunct="1">
              <a:buClr>
                <a:schemeClr val="tx1"/>
              </a:buClr>
              <a:buSzPct val="100000"/>
              <a:buFont typeface="Wingdings" pitchFamily="2" charset="2"/>
              <a:buChar char="§"/>
            </a:pPr>
            <a:r>
              <a:rPr lang="fr-FR" sz="2400" smtClean="0"/>
              <a:t>La télévision</a:t>
            </a:r>
          </a:p>
          <a:p>
            <a:pPr lvl="1" eaLnBrk="1" hangingPunct="1">
              <a:buClr>
                <a:schemeClr val="tx1"/>
              </a:buClr>
              <a:buSzPct val="100000"/>
              <a:buFont typeface="Wingdings" pitchFamily="2" charset="2"/>
              <a:buChar char="§"/>
            </a:pPr>
            <a:r>
              <a:rPr lang="fr-FR" sz="2400" smtClean="0"/>
              <a:t>L'Internet</a:t>
            </a:r>
          </a:p>
          <a:p>
            <a:pPr lvl="1" eaLnBrk="1" hangingPunct="1">
              <a:buClr>
                <a:schemeClr val="tx1"/>
              </a:buClr>
              <a:buSzPct val="100000"/>
              <a:buFont typeface="Wingdings" pitchFamily="2" charset="2"/>
              <a:buChar char="§"/>
            </a:pPr>
            <a:r>
              <a:rPr lang="fr-FR" sz="2400" smtClean="0"/>
              <a:t>L'affichage, le cinéma</a:t>
            </a:r>
          </a:p>
          <a:p>
            <a:pPr lvl="1" eaLnBrk="1" hangingPunct="1">
              <a:buClr>
                <a:schemeClr val="tx1"/>
              </a:buClr>
              <a:buSzPct val="100000"/>
              <a:buFont typeface="Wingdings" pitchFamily="2" charset="2"/>
              <a:buChar char="§"/>
            </a:pPr>
            <a:endParaRPr lang="fr-FR" sz="2400" smtClean="0"/>
          </a:p>
          <a:p>
            <a:pPr eaLnBrk="1" hangingPunct="1"/>
            <a:r>
              <a:rPr lang="fr-FR" sz="2400" smtClean="0"/>
              <a:t>Les agences d’information</a:t>
            </a:r>
          </a:p>
          <a:p>
            <a:pPr eaLnBrk="1" hangingPunct="1"/>
            <a:endParaRPr lang="fr-FR" sz="2400" smtClean="0"/>
          </a:p>
        </p:txBody>
      </p:sp>
      <p:sp>
        <p:nvSpPr>
          <p:cNvPr id="5" name="Espace réservé du numéro de diapositive 4"/>
          <p:cNvSpPr>
            <a:spLocks noGrp="1"/>
          </p:cNvSpPr>
          <p:nvPr>
            <p:ph type="sldNum" sz="quarter" idx="12"/>
          </p:nvPr>
        </p:nvSpPr>
        <p:spPr>
          <a:xfrm>
            <a:off x="8459788" y="6237288"/>
            <a:ext cx="457200" cy="441325"/>
          </a:xfrm>
        </p:spPr>
        <p:txBody>
          <a:bodyPr/>
          <a:lstStyle/>
          <a:p>
            <a:pPr>
              <a:defRPr/>
            </a:pPr>
            <a:fld id="{0EA94559-8E88-45E2-92C3-BE750192460F}" type="slidenum">
              <a:rPr lang="fr-FR"/>
              <a:pPr>
                <a:defRPr/>
              </a:pPr>
              <a:t>84</a:t>
            </a:fld>
            <a:endParaRPr lang="fr-FR"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6" name="Titre 1"/>
          <p:cNvSpPr>
            <a:spLocks noGrp="1"/>
          </p:cNvSpPr>
          <p:nvPr>
            <p:ph type="title"/>
          </p:nvPr>
        </p:nvSpPr>
        <p:spPr>
          <a:xfrm>
            <a:off x="611188" y="0"/>
            <a:ext cx="8086725" cy="571500"/>
          </a:xfrm>
        </p:spPr>
        <p:txBody>
          <a:bodyPr/>
          <a:lstStyle/>
          <a:p>
            <a:pPr marL="342900" indent="-342900" eaLnBrk="1" hangingPunct="1"/>
            <a:r>
              <a:rPr lang="fr-FR" sz="3200" smtClean="0">
                <a:solidFill>
                  <a:schemeClr val="bg1"/>
                </a:solidFill>
              </a:rPr>
              <a:t>  La presse (écrite et Internet)</a:t>
            </a:r>
            <a:endParaRPr lang="fr-FR" smtClean="0">
              <a:solidFill>
                <a:schemeClr val="bg1"/>
              </a:solidFill>
            </a:endParaRPr>
          </a:p>
        </p:txBody>
      </p:sp>
      <p:sp>
        <p:nvSpPr>
          <p:cNvPr id="219139" name="Espace réservé du contenu 2"/>
          <p:cNvSpPr>
            <a:spLocks noGrp="1"/>
          </p:cNvSpPr>
          <p:nvPr>
            <p:ph idx="1"/>
          </p:nvPr>
        </p:nvSpPr>
        <p:spPr>
          <a:xfrm>
            <a:off x="323850" y="1196975"/>
            <a:ext cx="8591550" cy="4114800"/>
          </a:xfrm>
        </p:spPr>
        <p:txBody>
          <a:bodyPr>
            <a:normAutofit fontScale="77500" lnSpcReduction="20000"/>
          </a:bodyPr>
          <a:lstStyle/>
          <a:p>
            <a:pPr marL="274320" indent="-274320" eaLnBrk="1" fontAlgn="auto" hangingPunct="1">
              <a:spcAft>
                <a:spcPts val="0"/>
              </a:spcAft>
              <a:buFont typeface="Wingdings 2"/>
              <a:buChar char=""/>
              <a:defRPr/>
            </a:pPr>
            <a:r>
              <a:rPr lang="fr-FR" sz="2000" dirty="0" smtClean="0"/>
              <a:t>La Gazette 1631</a:t>
            </a:r>
          </a:p>
          <a:p>
            <a:pPr marL="274320" indent="-274320" eaLnBrk="1" fontAlgn="auto" hangingPunct="1">
              <a:spcAft>
                <a:spcPts val="0"/>
              </a:spcAft>
              <a:buFont typeface="Wingdings 2"/>
              <a:buChar char=""/>
              <a:defRPr/>
            </a:pPr>
            <a:r>
              <a:rPr lang="fr-FR" sz="2000" dirty="0" smtClean="0"/>
              <a:t>Le journal de Paris 1</a:t>
            </a:r>
            <a:r>
              <a:rPr lang="fr-FR" sz="2000" baseline="30000" dirty="0" smtClean="0"/>
              <a:t>er</a:t>
            </a:r>
            <a:r>
              <a:rPr lang="fr-FR" sz="2000" dirty="0" smtClean="0"/>
              <a:t> quotidien 1777</a:t>
            </a:r>
          </a:p>
          <a:p>
            <a:pPr marL="274320" indent="-274320" eaLnBrk="1" fontAlgn="auto" hangingPunct="1">
              <a:spcAft>
                <a:spcPts val="0"/>
              </a:spcAft>
              <a:buFont typeface="Wingdings 2"/>
              <a:buChar char=""/>
              <a:defRPr/>
            </a:pPr>
            <a:r>
              <a:rPr lang="fr-FR" sz="2000" dirty="0" smtClean="0"/>
              <a:t>Liberté de la presse  in DDHC (presse d’opinion)</a:t>
            </a:r>
          </a:p>
          <a:p>
            <a:pPr marL="274320" indent="-274320" eaLnBrk="1" fontAlgn="auto" hangingPunct="1">
              <a:spcAft>
                <a:spcPts val="0"/>
              </a:spcAft>
              <a:buFont typeface="Wingdings 2"/>
              <a:buChar char=""/>
              <a:defRPr/>
            </a:pPr>
            <a:r>
              <a:rPr lang="fr-FR" sz="2000" dirty="0" smtClean="0"/>
              <a:t>218 titres  en 1789, 387 en 1890</a:t>
            </a:r>
          </a:p>
          <a:p>
            <a:pPr marL="274320" indent="-274320" eaLnBrk="1" fontAlgn="auto" hangingPunct="1">
              <a:spcAft>
                <a:spcPts val="0"/>
              </a:spcAft>
              <a:buFont typeface="Wingdings 2"/>
              <a:buChar char=""/>
              <a:defRPr/>
            </a:pPr>
            <a:r>
              <a:rPr lang="fr-FR" sz="2000" dirty="0" smtClean="0"/>
              <a:t>Loi sur la presse du 29 juillet 1891</a:t>
            </a:r>
          </a:p>
          <a:p>
            <a:pPr marL="274320" indent="-274320" eaLnBrk="1" fontAlgn="auto" hangingPunct="1">
              <a:spcAft>
                <a:spcPts val="0"/>
              </a:spcAft>
              <a:buFont typeface="Wingdings 2"/>
              <a:buChar char=""/>
              <a:defRPr/>
            </a:pPr>
            <a:r>
              <a:rPr lang="fr-FR" sz="2000" dirty="0" smtClean="0"/>
              <a:t>Le Figaro 1826</a:t>
            </a:r>
          </a:p>
          <a:p>
            <a:pPr marL="274320" indent="-274320" eaLnBrk="1" fontAlgn="auto" hangingPunct="1">
              <a:spcAft>
                <a:spcPts val="0"/>
              </a:spcAft>
              <a:buFont typeface="Wingdings 2"/>
              <a:buChar char=""/>
              <a:defRPr/>
            </a:pPr>
            <a:r>
              <a:rPr lang="fr-FR" sz="2000" dirty="0" smtClean="0"/>
              <a:t>Première pub : Emile de  Girardin 1836 La Presse ( presse informative  à l’anglaise, apparition des feuilletons)</a:t>
            </a:r>
          </a:p>
          <a:p>
            <a:pPr marL="274320" indent="-274320" eaLnBrk="1" fontAlgn="auto" hangingPunct="1">
              <a:spcAft>
                <a:spcPts val="0"/>
              </a:spcAft>
              <a:buFont typeface="Wingdings 2"/>
              <a:buChar char=""/>
              <a:defRPr/>
            </a:pPr>
            <a:r>
              <a:rPr lang="fr-FR" sz="2000" dirty="0" smtClean="0"/>
              <a:t>L’Huma 1905, Les Echos 1905 Le canard enchainé 1915</a:t>
            </a:r>
          </a:p>
          <a:p>
            <a:pPr marL="274320" indent="-274320" eaLnBrk="1" fontAlgn="auto" hangingPunct="1">
              <a:spcAft>
                <a:spcPts val="0"/>
              </a:spcAft>
              <a:buFont typeface="Wingdings 2"/>
              <a:buChar char=""/>
              <a:defRPr/>
            </a:pPr>
            <a:r>
              <a:rPr lang="fr-FR" sz="2000" dirty="0" smtClean="0"/>
              <a:t>Création du SNJ 1918</a:t>
            </a:r>
          </a:p>
          <a:p>
            <a:pPr marL="274320" indent="-274320" eaLnBrk="1" fontAlgn="auto" hangingPunct="1">
              <a:spcAft>
                <a:spcPts val="0"/>
              </a:spcAft>
              <a:buFont typeface="Wingdings 2"/>
              <a:buChar char=""/>
              <a:defRPr/>
            </a:pPr>
            <a:r>
              <a:rPr lang="fr-FR" sz="2000" dirty="0" smtClean="0"/>
              <a:t>Censure pendant la guerre de 14 et sous l’Occupation</a:t>
            </a:r>
          </a:p>
          <a:p>
            <a:pPr marL="274320" indent="-274320" eaLnBrk="1" fontAlgn="auto" hangingPunct="1">
              <a:spcAft>
                <a:spcPts val="0"/>
              </a:spcAft>
              <a:buFont typeface="Wingdings 2"/>
              <a:buChar char=""/>
              <a:defRPr/>
            </a:pPr>
            <a:r>
              <a:rPr lang="fr-FR" sz="2000" dirty="0" smtClean="0"/>
              <a:t>Disparition de titres collaborateurs Importance  du Syndicat du Livre à la Libération </a:t>
            </a:r>
          </a:p>
          <a:p>
            <a:pPr marL="274320" indent="-274320" eaLnBrk="1" fontAlgn="auto" hangingPunct="1">
              <a:spcAft>
                <a:spcPts val="0"/>
              </a:spcAft>
              <a:buFont typeface="Wingdings 2"/>
              <a:buChar char=""/>
              <a:defRPr/>
            </a:pPr>
            <a:r>
              <a:rPr lang="fr-FR" sz="2000" dirty="0" smtClean="0"/>
              <a:t>Le Monde 1944</a:t>
            </a:r>
          </a:p>
          <a:p>
            <a:pPr marL="274320" indent="-274320" eaLnBrk="1" fontAlgn="auto" hangingPunct="1">
              <a:spcAft>
                <a:spcPts val="0"/>
              </a:spcAft>
              <a:buFont typeface="Wingdings 2"/>
              <a:buChar char=""/>
              <a:defRPr/>
            </a:pPr>
            <a:r>
              <a:rPr lang="fr-FR" sz="2000" dirty="0" smtClean="0"/>
              <a:t>Libé 1973</a:t>
            </a:r>
          </a:p>
          <a:p>
            <a:pPr marL="274320" indent="-274320" eaLnBrk="1" fontAlgn="auto" hangingPunct="1">
              <a:spcAft>
                <a:spcPts val="0"/>
              </a:spcAft>
              <a:buFont typeface="Wingdings 2"/>
              <a:buChar char=""/>
              <a:defRPr/>
            </a:pPr>
            <a:r>
              <a:rPr lang="fr-FR" sz="2000" dirty="0" smtClean="0"/>
              <a:t>Apparition de la presse gratuite dans les années 2000</a:t>
            </a:r>
          </a:p>
          <a:p>
            <a:pPr marL="274320" indent="-274320" eaLnBrk="1" fontAlgn="auto" hangingPunct="1">
              <a:spcAft>
                <a:spcPts val="0"/>
              </a:spcAft>
              <a:buFont typeface="Wingdings 2"/>
              <a:buChar char=""/>
              <a:defRPr/>
            </a:pPr>
            <a:r>
              <a:rPr lang="fr-FR" sz="2000" dirty="0" smtClean="0"/>
              <a:t>Développement de la Presse en ligne</a:t>
            </a:r>
          </a:p>
        </p:txBody>
      </p:sp>
      <p:sp>
        <p:nvSpPr>
          <p:cNvPr id="5" name="Espace réservé du numéro de diapositive 4"/>
          <p:cNvSpPr>
            <a:spLocks noGrp="1"/>
          </p:cNvSpPr>
          <p:nvPr>
            <p:ph type="sldNum" sz="quarter" idx="12"/>
          </p:nvPr>
        </p:nvSpPr>
        <p:spPr>
          <a:xfrm>
            <a:off x="8532813" y="6237288"/>
            <a:ext cx="457200" cy="441325"/>
          </a:xfrm>
        </p:spPr>
        <p:txBody>
          <a:bodyPr/>
          <a:lstStyle/>
          <a:p>
            <a:pPr>
              <a:defRPr/>
            </a:pPr>
            <a:fld id="{81ECFB99-DF76-4D85-8525-DD5311F222A4}" type="slidenum">
              <a:rPr lang="fr-FR"/>
              <a:pPr>
                <a:defRPr/>
              </a:pPr>
              <a:t>85</a:t>
            </a:fld>
            <a:endParaRPr lang="fr-FR"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0162" name="Rectangle 2"/>
          <p:cNvSpPr>
            <a:spLocks noGrp="1" noChangeArrowheads="1"/>
          </p:cNvSpPr>
          <p:nvPr>
            <p:ph type="ctrTitle"/>
          </p:nvPr>
        </p:nvSpPr>
        <p:spPr>
          <a:xfrm>
            <a:off x="468313" y="0"/>
            <a:ext cx="8458200" cy="503238"/>
          </a:xfrm>
        </p:spPr>
        <p:txBody>
          <a:bodyPr>
            <a:normAutofit fontScale="90000"/>
          </a:bodyPr>
          <a:lstStyle/>
          <a:p>
            <a:pPr eaLnBrk="1" fontAlgn="auto" hangingPunct="1">
              <a:spcAft>
                <a:spcPts val="0"/>
              </a:spcAft>
              <a:defRPr/>
            </a:pPr>
            <a:r>
              <a:rPr lang="fr-FR" sz="3600" dirty="0" smtClean="0">
                <a:solidFill>
                  <a:schemeClr val="bg1"/>
                </a:solidFill>
              </a:rPr>
              <a:t>Une Presse en évolution</a:t>
            </a:r>
          </a:p>
        </p:txBody>
      </p:sp>
      <p:sp>
        <p:nvSpPr>
          <p:cNvPr id="369667" name="Rectangle 3"/>
          <p:cNvSpPr>
            <a:spLocks noGrp="1" noChangeArrowheads="1"/>
          </p:cNvSpPr>
          <p:nvPr>
            <p:ph type="subTitle" idx="1"/>
          </p:nvPr>
        </p:nvSpPr>
        <p:spPr>
          <a:xfrm>
            <a:off x="762000" y="2514600"/>
            <a:ext cx="7848600" cy="2209800"/>
          </a:xfrm>
        </p:spPr>
        <p:txBody>
          <a:bodyPr>
            <a:normAutofit fontScale="77500" lnSpcReduction="20000"/>
          </a:bodyPr>
          <a:lstStyle/>
          <a:p>
            <a:pPr eaLnBrk="1" fontAlgn="auto" hangingPunct="1">
              <a:spcAft>
                <a:spcPts val="0"/>
              </a:spcAft>
              <a:buFont typeface="Wingdings 2"/>
              <a:buNone/>
              <a:defRPr/>
            </a:pPr>
            <a:endParaRPr lang="fr-FR" dirty="0" smtClean="0"/>
          </a:p>
          <a:p>
            <a:pPr eaLnBrk="1" fontAlgn="auto" hangingPunct="1">
              <a:spcAft>
                <a:spcPts val="0"/>
              </a:spcAft>
              <a:buSzPct val="135000"/>
              <a:buFont typeface="Wingdings" pitchFamily="2" charset="2"/>
              <a:buChar char="§"/>
              <a:defRPr/>
            </a:pPr>
            <a:r>
              <a:rPr lang="fr-FR" sz="3200" dirty="0" smtClean="0"/>
              <a:t>La scénarisation de l’information</a:t>
            </a:r>
          </a:p>
          <a:p>
            <a:pPr eaLnBrk="1" fontAlgn="auto" hangingPunct="1">
              <a:spcAft>
                <a:spcPts val="0"/>
              </a:spcAft>
              <a:buSzPct val="135000"/>
              <a:buFont typeface="Wingdings" pitchFamily="2" charset="2"/>
              <a:buChar char="§"/>
              <a:defRPr/>
            </a:pPr>
            <a:endParaRPr lang="fr-FR" sz="3200" dirty="0" smtClean="0"/>
          </a:p>
          <a:p>
            <a:pPr eaLnBrk="1" fontAlgn="auto" hangingPunct="1">
              <a:spcAft>
                <a:spcPts val="0"/>
              </a:spcAft>
              <a:buSzPct val="135000"/>
              <a:buFont typeface="Wingdings" pitchFamily="2" charset="2"/>
              <a:buChar char="§"/>
              <a:defRPr/>
            </a:pPr>
            <a:r>
              <a:rPr lang="fr-FR" sz="3200" dirty="0" smtClean="0"/>
              <a:t>La montée de l’image</a:t>
            </a:r>
          </a:p>
          <a:p>
            <a:pPr eaLnBrk="1" fontAlgn="auto" hangingPunct="1">
              <a:spcAft>
                <a:spcPts val="0"/>
              </a:spcAft>
              <a:buSzPct val="135000"/>
              <a:buFont typeface="Wingdings" pitchFamily="2" charset="2"/>
              <a:buChar char="§"/>
              <a:defRPr/>
            </a:pPr>
            <a:endParaRPr lang="fr-FR" sz="3200" dirty="0" smtClean="0"/>
          </a:p>
          <a:p>
            <a:pPr eaLnBrk="1" fontAlgn="auto" hangingPunct="1">
              <a:spcAft>
                <a:spcPts val="0"/>
              </a:spcAft>
              <a:buSzPct val="135000"/>
              <a:buFont typeface="Wingdings" pitchFamily="2" charset="2"/>
              <a:buChar char="§"/>
              <a:defRPr/>
            </a:pPr>
            <a:r>
              <a:rPr lang="fr-FR" sz="3200" dirty="0" smtClean="0"/>
              <a:t>L’impératif de rentabilité</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1186" name="Titre 1"/>
          <p:cNvSpPr>
            <a:spLocks noGrp="1"/>
          </p:cNvSpPr>
          <p:nvPr>
            <p:ph type="ctrTitle"/>
          </p:nvPr>
        </p:nvSpPr>
        <p:spPr>
          <a:xfrm>
            <a:off x="539750" y="188913"/>
            <a:ext cx="8139113" cy="431800"/>
          </a:xfrm>
        </p:spPr>
        <p:txBody>
          <a:bodyPr>
            <a:normAutofit fontScale="90000"/>
          </a:bodyPr>
          <a:lstStyle/>
          <a:p>
            <a:pPr eaLnBrk="1" fontAlgn="auto" hangingPunct="1">
              <a:spcAft>
                <a:spcPts val="0"/>
              </a:spcAft>
              <a:defRPr/>
            </a:pPr>
            <a:r>
              <a:rPr lang="fr-FR" sz="3600" dirty="0" smtClean="0"/>
              <a:t>  </a:t>
            </a:r>
            <a:r>
              <a:rPr lang="fr-FR" sz="4000" dirty="0" smtClean="0">
                <a:solidFill>
                  <a:schemeClr val="bg1"/>
                </a:solidFill>
              </a:rPr>
              <a:t>Presse </a:t>
            </a:r>
          </a:p>
        </p:txBody>
      </p:sp>
      <p:sp>
        <p:nvSpPr>
          <p:cNvPr id="7" name="ZoneTexte 6"/>
          <p:cNvSpPr txBox="1"/>
          <p:nvPr/>
        </p:nvSpPr>
        <p:spPr>
          <a:xfrm>
            <a:off x="539750" y="1125538"/>
            <a:ext cx="8243888" cy="4400550"/>
          </a:xfrm>
          <a:prstGeom prst="rect">
            <a:avLst/>
          </a:prstGeom>
          <a:noFill/>
        </p:spPr>
        <p:txBody>
          <a:bodyPr>
            <a:spAutoFit/>
          </a:bodyPr>
          <a:lstStyle/>
          <a:p>
            <a:pPr algn="l">
              <a:defRPr/>
            </a:pPr>
            <a:r>
              <a:rPr lang="fr-FR" sz="2000" dirty="0">
                <a:latin typeface="+mn-lt"/>
                <a:ea typeface="Adobe Kaiti Std R" pitchFamily="18" charset="-128"/>
              </a:rPr>
              <a:t>Un média diversifié dans sa forme :</a:t>
            </a:r>
          </a:p>
          <a:p>
            <a:pPr lvl="1" algn="l">
              <a:defRPr/>
            </a:pPr>
            <a:r>
              <a:rPr lang="fr-FR" sz="2000" dirty="0">
                <a:latin typeface="+mn-lt"/>
                <a:ea typeface="Adobe Kaiti Std R" pitchFamily="18" charset="-128"/>
              </a:rPr>
              <a:t> PQN</a:t>
            </a:r>
          </a:p>
          <a:p>
            <a:pPr lvl="1" algn="l">
              <a:defRPr/>
            </a:pPr>
            <a:r>
              <a:rPr lang="fr-FR" sz="2000" dirty="0">
                <a:latin typeface="+mn-lt"/>
                <a:ea typeface="Adobe Kaiti Std R" pitchFamily="18" charset="-128"/>
              </a:rPr>
              <a:t> PQR</a:t>
            </a:r>
          </a:p>
          <a:p>
            <a:pPr lvl="1" algn="l">
              <a:defRPr/>
            </a:pPr>
            <a:r>
              <a:rPr lang="fr-FR" sz="2000" dirty="0">
                <a:latin typeface="+mn-lt"/>
                <a:ea typeface="Adobe Kaiti Std R" pitchFamily="18" charset="-128"/>
              </a:rPr>
              <a:t> Presse </a:t>
            </a:r>
            <a:r>
              <a:rPr lang="fr-FR" sz="2000" dirty="0" err="1">
                <a:latin typeface="+mn-lt"/>
                <a:ea typeface="Adobe Kaiti Std R" pitchFamily="18" charset="-128"/>
              </a:rPr>
              <a:t>Mag</a:t>
            </a:r>
            <a:r>
              <a:rPr lang="fr-FR" sz="2000" dirty="0">
                <a:latin typeface="+mn-lt"/>
                <a:ea typeface="Adobe Kaiti Std R" pitchFamily="18" charset="-128"/>
              </a:rPr>
              <a:t> </a:t>
            </a:r>
          </a:p>
          <a:p>
            <a:pPr lvl="1" algn="l">
              <a:defRPr/>
            </a:pPr>
            <a:r>
              <a:rPr lang="fr-FR" sz="2000" dirty="0">
                <a:latin typeface="+mn-lt"/>
                <a:ea typeface="Adobe Kaiti Std R" pitchFamily="18" charset="-128"/>
              </a:rPr>
              <a:t> Presse on line</a:t>
            </a:r>
          </a:p>
          <a:p>
            <a:pPr lvl="1" algn="l">
              <a:defRPr/>
            </a:pPr>
            <a:r>
              <a:rPr lang="fr-FR" sz="2000" dirty="0">
                <a:latin typeface="+mn-lt"/>
                <a:ea typeface="Adobe Kaiti Std R" pitchFamily="18" charset="-128"/>
              </a:rPr>
              <a:t> Un média dont la diffusion est en érosion constante</a:t>
            </a:r>
          </a:p>
          <a:p>
            <a:pPr algn="l">
              <a:defRPr/>
            </a:pPr>
            <a:r>
              <a:rPr lang="fr-FR" sz="2000" dirty="0">
                <a:latin typeface="+mn-lt"/>
                <a:ea typeface="Adobe Kaiti Std R" pitchFamily="18" charset="-128"/>
              </a:rPr>
              <a:t> En  France : importance de la presse </a:t>
            </a:r>
            <a:r>
              <a:rPr lang="fr-FR" sz="2000" dirty="0" err="1">
                <a:latin typeface="+mn-lt"/>
                <a:ea typeface="Adobe Kaiti Std R" pitchFamily="18" charset="-128"/>
              </a:rPr>
              <a:t>mag</a:t>
            </a:r>
            <a:r>
              <a:rPr lang="fr-FR" sz="2000" dirty="0">
                <a:latin typeface="+mn-lt"/>
                <a:ea typeface="Adobe Kaiti Std R" pitchFamily="18" charset="-128"/>
              </a:rPr>
              <a:t>. et faiblesse de la PQN et PQR. (Montée du fonctionnement en tribus)</a:t>
            </a:r>
          </a:p>
          <a:p>
            <a:pPr algn="l">
              <a:defRPr/>
            </a:pPr>
            <a:r>
              <a:rPr lang="fr-FR" sz="2000" dirty="0">
                <a:latin typeface="+mn-lt"/>
                <a:ea typeface="Adobe Kaiti Std R" pitchFamily="18" charset="-128"/>
              </a:rPr>
              <a:t>Un modèle économique remis en question avec la montée d’Internet </a:t>
            </a:r>
          </a:p>
          <a:p>
            <a:pPr algn="l">
              <a:defRPr/>
            </a:pPr>
            <a:endParaRPr lang="fr-FR" sz="2000" dirty="0">
              <a:latin typeface="Adobe Kaiti Std R" pitchFamily="18" charset="-128"/>
              <a:ea typeface="Adobe Kaiti Std R" pitchFamily="18" charset="-128"/>
            </a:endParaRPr>
          </a:p>
        </p:txBody>
      </p:sp>
    </p:spTree>
  </p:cSld>
  <p:clrMapOvr>
    <a:masterClrMapping/>
  </p:clrMapOvr>
  <p:transition>
    <p:cut/>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à coins arrondis 3"/>
          <p:cNvSpPr/>
          <p:nvPr/>
        </p:nvSpPr>
        <p:spPr>
          <a:xfrm>
            <a:off x="161510" y="116632"/>
            <a:ext cx="8820980" cy="6597352"/>
          </a:xfrm>
          <a:prstGeom prst="roundRect">
            <a:avLst/>
          </a:prstGeom>
          <a:solidFill>
            <a:schemeClr val="tx2">
              <a:lumMod val="20000"/>
              <a:lumOff val="80000"/>
            </a:schemeClr>
          </a:solidFill>
          <a:ln w="41275" cmpd="sng">
            <a:solidFill>
              <a:schemeClr val="accent1"/>
            </a:solidFill>
          </a:ln>
          <a:effectLst>
            <a:outerShdw blurRad="152400" dist="317500" dir="5400000" sx="105000" sy="105000" rotWithShape="0">
              <a:prstClr val="black">
                <a:alpha val="15000"/>
              </a:prstClr>
            </a:outerShdw>
          </a:effectLst>
          <a:scene3d>
            <a:camera prst="orthographicFront"/>
            <a:lightRig rig="threePt" dir="t"/>
          </a:scene3d>
          <a:sp3d>
            <a:bevelT w="25400"/>
            <a:bevelB w="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dirty="0">
              <a:solidFill>
                <a:srgbClr val="333399"/>
              </a:solidFill>
            </a:endParaRPr>
          </a:p>
        </p:txBody>
      </p:sp>
      <p:sp>
        <p:nvSpPr>
          <p:cNvPr id="2" name="Titre 1"/>
          <p:cNvSpPr>
            <a:spLocks noGrp="1"/>
          </p:cNvSpPr>
          <p:nvPr>
            <p:ph type="ctrTitle"/>
          </p:nvPr>
        </p:nvSpPr>
        <p:spPr>
          <a:xfrm>
            <a:off x="468313" y="333375"/>
            <a:ext cx="8139112" cy="358775"/>
          </a:xfrm>
        </p:spPr>
        <p:txBody>
          <a:bodyPr>
            <a:noAutofit/>
          </a:bodyPr>
          <a:lstStyle/>
          <a:p>
            <a:pPr>
              <a:defRPr/>
            </a:pPr>
            <a:r>
              <a:rPr lang="fr-FR" sz="3600" dirty="0" smtClean="0"/>
              <a:t> </a:t>
            </a:r>
            <a:r>
              <a:rPr lang="fr-FR" sz="3600" b="1" dirty="0" smtClean="0">
                <a:solidFill>
                  <a:schemeClr val="tx2">
                    <a:lumMod val="75000"/>
                  </a:schemeClr>
                </a:solidFill>
                <a:effectLst>
                  <a:outerShdw blurRad="38100" dist="25400" dir="5400000" algn="tl" rotWithShape="0">
                    <a:srgbClr val="000000">
                      <a:alpha val="43000"/>
                    </a:srgbClr>
                  </a:outerShdw>
                </a:effectLst>
              </a:rPr>
              <a:t>Historique de la Presse écrite</a:t>
            </a:r>
            <a:endParaRPr lang="fr-FR" sz="3600" b="1" dirty="0">
              <a:solidFill>
                <a:schemeClr val="tx2">
                  <a:lumMod val="75000"/>
                </a:schemeClr>
              </a:solidFill>
              <a:effectLst>
                <a:outerShdw blurRad="38100" dist="25400" dir="5400000" algn="tl" rotWithShape="0">
                  <a:srgbClr val="000000">
                    <a:alpha val="43000"/>
                  </a:srgbClr>
                </a:outerShdw>
              </a:effectLst>
            </a:endParaRPr>
          </a:p>
        </p:txBody>
      </p:sp>
      <p:graphicFrame>
        <p:nvGraphicFramePr>
          <p:cNvPr id="6" name="Tableau 5"/>
          <p:cNvGraphicFramePr>
            <a:graphicFrameLocks noGrp="1"/>
          </p:cNvGraphicFramePr>
          <p:nvPr/>
        </p:nvGraphicFramePr>
        <p:xfrm>
          <a:off x="611188" y="836613"/>
          <a:ext cx="7992888" cy="5720958"/>
        </p:xfrm>
        <a:graphic>
          <a:graphicData uri="http://schemas.openxmlformats.org/drawingml/2006/table">
            <a:tbl>
              <a:tblPr firstRow="1" bandRow="1">
                <a:tableStyleId>{5C22544A-7EE6-4342-B048-85BDC9FD1C3A}</a:tableStyleId>
              </a:tblPr>
              <a:tblGrid>
                <a:gridCol w="834040"/>
                <a:gridCol w="7158848"/>
              </a:tblGrid>
              <a:tr h="354155">
                <a:tc>
                  <a:txBody>
                    <a:bodyPr/>
                    <a:lstStyle/>
                    <a:p>
                      <a:r>
                        <a:rPr lang="fr-FR" sz="1600" dirty="0" smtClean="0"/>
                        <a:t>Dates</a:t>
                      </a:r>
                      <a:endParaRPr lang="fr-FR" sz="1600" dirty="0"/>
                    </a:p>
                  </a:txBody>
                  <a:tcPr/>
                </a:tc>
                <a:tc>
                  <a:txBody>
                    <a:bodyPr/>
                    <a:lstStyle/>
                    <a:p>
                      <a:r>
                        <a:rPr lang="fr-FR" dirty="0" smtClean="0"/>
                        <a:t>Evénements</a:t>
                      </a:r>
                      <a:endParaRPr lang="fr-FR" dirty="0"/>
                    </a:p>
                  </a:txBody>
                  <a:tcPr/>
                </a:tc>
              </a:tr>
              <a:tr h="326829">
                <a:tc>
                  <a:txBody>
                    <a:bodyPr/>
                    <a:lstStyle/>
                    <a:p>
                      <a:pPr marL="0" algn="l" defTabSz="914400" rtl="0" eaLnBrk="1" fontAlgn="t" latinLnBrk="0" hangingPunct="1"/>
                      <a:r>
                        <a:rPr lang="fr-FR" sz="1800" kern="1200" dirty="0" smtClean="0">
                          <a:solidFill>
                            <a:schemeClr val="dk1"/>
                          </a:solidFill>
                          <a:latin typeface="+mn-lt"/>
                          <a:ea typeface="+mn-ea"/>
                          <a:cs typeface="+mn-cs"/>
                        </a:rPr>
                        <a:t>1631</a:t>
                      </a:r>
                      <a:endParaRPr lang="fr-FR" sz="1800" kern="1200" dirty="0">
                        <a:solidFill>
                          <a:schemeClr val="dk1"/>
                        </a:solidFill>
                        <a:latin typeface="+mn-lt"/>
                        <a:ea typeface="+mn-ea"/>
                        <a:cs typeface="+mn-cs"/>
                      </a:endParaRPr>
                    </a:p>
                  </a:txBody>
                  <a:tcPr marL="9525" marR="9525" marT="9525" marB="0"/>
                </a:tc>
                <a:tc>
                  <a:txBody>
                    <a:bodyPr/>
                    <a:lstStyle/>
                    <a:p>
                      <a:pPr marL="0" algn="l" defTabSz="914400" rtl="0" eaLnBrk="1" fontAlgn="t" latinLnBrk="0" hangingPunct="1"/>
                      <a:r>
                        <a:rPr lang="fr-FR" sz="1800" kern="1200" dirty="0" smtClean="0">
                          <a:solidFill>
                            <a:schemeClr val="dk1"/>
                          </a:solidFill>
                          <a:latin typeface="+mn-lt"/>
                          <a:ea typeface="+mn-ea"/>
                          <a:cs typeface="+mn-cs"/>
                        </a:rPr>
                        <a:t>fondations de la gazette par Théophraste Renaudot. (hebdomadaire).Autorisations données par Richelieu pour un monopole de la presse organes officieux du pouvoir puissent que Louis XIII et contribue à noter tout frasque Renaudot avait créé en 1628 un bureaux d’adresses pour déposer les offres et demandes d’emploi. La gazette verra dès sa fondation l’insertion d’encarts publicitaires</a:t>
                      </a:r>
                      <a:endParaRPr lang="fr-FR" sz="1800" kern="1200" dirty="0">
                        <a:solidFill>
                          <a:schemeClr val="dk1"/>
                        </a:solidFill>
                        <a:latin typeface="+mn-lt"/>
                        <a:ea typeface="+mn-ea"/>
                        <a:cs typeface="+mn-cs"/>
                      </a:endParaRPr>
                    </a:p>
                  </a:txBody>
                  <a:tcPr marL="9525" marR="9525" marT="9525" marB="0"/>
                </a:tc>
              </a:tr>
              <a:tr h="326829">
                <a:tc>
                  <a:txBody>
                    <a:bodyPr/>
                    <a:lstStyle/>
                    <a:p>
                      <a:pPr marL="0" algn="l" defTabSz="914400" rtl="0" eaLnBrk="1" fontAlgn="t" latinLnBrk="0" hangingPunct="1"/>
                      <a:r>
                        <a:rPr lang="fr-FR" sz="1800" kern="1200" dirty="0" smtClean="0">
                          <a:solidFill>
                            <a:schemeClr val="dk1"/>
                          </a:solidFill>
                          <a:latin typeface="+mn-lt"/>
                          <a:ea typeface="+mn-ea"/>
                          <a:cs typeface="+mn-cs"/>
                        </a:rPr>
                        <a:t>1777</a:t>
                      </a:r>
                      <a:endParaRPr lang="fr-FR" sz="1800" kern="1200" dirty="0">
                        <a:solidFill>
                          <a:schemeClr val="dk1"/>
                        </a:solidFill>
                        <a:latin typeface="+mn-lt"/>
                        <a:ea typeface="+mn-ea"/>
                        <a:cs typeface="+mn-cs"/>
                      </a:endParaRPr>
                    </a:p>
                  </a:txBody>
                  <a:tcPr marL="9525" marR="9525" marT="9525" marB="0"/>
                </a:tc>
                <a:tc>
                  <a:txBody>
                    <a:bodyPr/>
                    <a:lstStyle/>
                    <a:p>
                      <a:pPr marL="0" algn="l" defTabSz="914400" rtl="0" eaLnBrk="1" fontAlgn="t" latinLnBrk="0" hangingPunct="1"/>
                      <a:r>
                        <a:rPr lang="fr-FR" sz="1800" kern="1200" dirty="0" smtClean="0">
                          <a:solidFill>
                            <a:schemeClr val="dk1"/>
                          </a:solidFill>
                          <a:latin typeface="+mn-lt"/>
                          <a:ea typeface="+mn-ea"/>
                          <a:cs typeface="+mn-cs"/>
                        </a:rPr>
                        <a:t>Le journal de Paris devient le premier quotidien français. Fondée par Antoine cadet de Vaux et </a:t>
                      </a:r>
                      <a:r>
                        <a:rPr lang="fr-FR" sz="1800" kern="1200" dirty="0" err="1" smtClean="0">
                          <a:solidFill>
                            <a:schemeClr val="dk1"/>
                          </a:solidFill>
                          <a:latin typeface="+mn-lt"/>
                          <a:ea typeface="+mn-ea"/>
                          <a:cs typeface="+mn-cs"/>
                        </a:rPr>
                        <a:t>Corranrez</a:t>
                      </a:r>
                      <a:r>
                        <a:rPr lang="fr-FR" sz="1800" kern="1200" dirty="0" smtClean="0">
                          <a:solidFill>
                            <a:schemeClr val="dk1"/>
                          </a:solidFill>
                          <a:latin typeface="+mn-lt"/>
                          <a:ea typeface="+mn-ea"/>
                          <a:cs typeface="+mn-cs"/>
                        </a:rPr>
                        <a:t> . On n’y trouve les événements culturels et les faits divers.il sera particulièrement lu pendant la révolution.</a:t>
                      </a:r>
                    </a:p>
                    <a:p>
                      <a:pPr marL="0" algn="l" defTabSz="914400" rtl="0" eaLnBrk="1" fontAlgn="t" latinLnBrk="0" hangingPunct="1"/>
                      <a:r>
                        <a:rPr lang="fr-FR" sz="1800" kern="1200" dirty="0" smtClean="0">
                          <a:solidFill>
                            <a:schemeClr val="dk1"/>
                          </a:solidFill>
                          <a:latin typeface="+mn-lt"/>
                          <a:ea typeface="+mn-ea"/>
                          <a:cs typeface="+mn-cs"/>
                        </a:rPr>
                        <a:t>Distinguer la presse d’information comme le journal de Paris de la presse pamphlétaire tel le Canard du père </a:t>
                      </a:r>
                      <a:r>
                        <a:rPr lang="fr-FR" sz="1800" kern="1200" dirty="0" err="1" smtClean="0">
                          <a:solidFill>
                            <a:schemeClr val="dk1"/>
                          </a:solidFill>
                          <a:latin typeface="+mn-lt"/>
                          <a:ea typeface="+mn-ea"/>
                          <a:cs typeface="+mn-cs"/>
                        </a:rPr>
                        <a:t>Duchêne</a:t>
                      </a:r>
                      <a:r>
                        <a:rPr lang="fr-FR" sz="1800" kern="1200" dirty="0" smtClean="0">
                          <a:solidFill>
                            <a:schemeClr val="dk1"/>
                          </a:solidFill>
                          <a:latin typeface="+mn-lt"/>
                          <a:ea typeface="+mn-ea"/>
                          <a:cs typeface="+mn-cs"/>
                        </a:rPr>
                        <a:t> l’ami du peuple de Marat</a:t>
                      </a:r>
                      <a:endParaRPr lang="fr-FR" sz="1800" kern="1200" dirty="0">
                        <a:solidFill>
                          <a:schemeClr val="dk1"/>
                        </a:solidFill>
                        <a:latin typeface="+mn-lt"/>
                        <a:ea typeface="+mn-ea"/>
                        <a:cs typeface="+mn-cs"/>
                      </a:endParaRPr>
                    </a:p>
                  </a:txBody>
                  <a:tcPr marL="9525" marR="9525" marT="9525" marB="0"/>
                </a:tc>
              </a:tr>
              <a:tr h="326829">
                <a:tc>
                  <a:txBody>
                    <a:bodyPr/>
                    <a:lstStyle/>
                    <a:p>
                      <a:pPr marL="0" algn="l" defTabSz="914400" rtl="0" eaLnBrk="1" fontAlgn="t" latinLnBrk="0" hangingPunct="1"/>
                      <a:r>
                        <a:rPr lang="fr-FR" sz="1800" kern="1200" dirty="0" smtClean="0">
                          <a:solidFill>
                            <a:schemeClr val="dk1"/>
                          </a:solidFill>
                          <a:latin typeface="+mn-lt"/>
                          <a:ea typeface="+mn-ea"/>
                          <a:cs typeface="+mn-cs"/>
                        </a:rPr>
                        <a:t>1788</a:t>
                      </a:r>
                      <a:endParaRPr lang="fr-FR" sz="1800" kern="1200" dirty="0">
                        <a:solidFill>
                          <a:schemeClr val="dk1"/>
                        </a:solidFill>
                        <a:latin typeface="+mn-lt"/>
                        <a:ea typeface="+mn-ea"/>
                        <a:cs typeface="+mn-cs"/>
                      </a:endParaRPr>
                    </a:p>
                  </a:txBody>
                  <a:tcPr marL="9525" marR="9525" marT="9525" marB="0"/>
                </a:tc>
                <a:tc>
                  <a:txBody>
                    <a:bodyPr/>
                    <a:lstStyle/>
                    <a:p>
                      <a:pPr marL="0" algn="l" defTabSz="914400" rtl="0" eaLnBrk="1" fontAlgn="t" latinLnBrk="0" hangingPunct="1"/>
                      <a:r>
                        <a:rPr lang="fr-FR" sz="1800" kern="1200" dirty="0" smtClean="0">
                          <a:solidFill>
                            <a:schemeClr val="dk1"/>
                          </a:solidFill>
                          <a:latin typeface="+mn-lt"/>
                          <a:ea typeface="+mn-ea"/>
                          <a:cs typeface="+mn-cs"/>
                        </a:rPr>
                        <a:t>John Walter fonde le </a:t>
                      </a:r>
                      <a:r>
                        <a:rPr lang="fr-FR" sz="1800" kern="1200" dirty="0" err="1" smtClean="0">
                          <a:solidFill>
                            <a:schemeClr val="dk1"/>
                          </a:solidFill>
                          <a:latin typeface="+mn-lt"/>
                          <a:ea typeface="+mn-ea"/>
                          <a:cs typeface="+mn-cs"/>
                        </a:rPr>
                        <a:t>quotidienTimes</a:t>
                      </a:r>
                      <a:r>
                        <a:rPr lang="fr-FR" sz="1800" kern="1200" dirty="0" smtClean="0">
                          <a:solidFill>
                            <a:schemeClr val="dk1"/>
                          </a:solidFill>
                          <a:latin typeface="+mn-lt"/>
                          <a:ea typeface="+mn-ea"/>
                          <a:cs typeface="+mn-cs"/>
                        </a:rPr>
                        <a:t> (auparavant :le London Daily </a:t>
                      </a:r>
                      <a:r>
                        <a:rPr lang="fr-FR" sz="1800" kern="1200" dirty="0" err="1" smtClean="0">
                          <a:solidFill>
                            <a:schemeClr val="dk1"/>
                          </a:solidFill>
                          <a:latin typeface="+mn-lt"/>
                          <a:ea typeface="+mn-ea"/>
                          <a:cs typeface="+mn-cs"/>
                        </a:rPr>
                        <a:t>Universal</a:t>
                      </a:r>
                      <a:r>
                        <a:rPr lang="fr-FR" sz="1800" kern="1200" dirty="0" smtClean="0">
                          <a:solidFill>
                            <a:schemeClr val="dk1"/>
                          </a:solidFill>
                          <a:latin typeface="+mn-lt"/>
                          <a:ea typeface="+mn-ea"/>
                          <a:cs typeface="+mn-cs"/>
                        </a:rPr>
                        <a:t> </a:t>
                      </a:r>
                      <a:r>
                        <a:rPr lang="fr-FR" sz="1800" kern="1200" dirty="0" err="1" smtClean="0">
                          <a:solidFill>
                            <a:schemeClr val="dk1"/>
                          </a:solidFill>
                          <a:latin typeface="+mn-lt"/>
                          <a:ea typeface="+mn-ea"/>
                          <a:cs typeface="+mn-cs"/>
                        </a:rPr>
                        <a:t>register</a:t>
                      </a:r>
                      <a:r>
                        <a:rPr lang="fr-FR" sz="1800" kern="1200" dirty="0" smtClean="0">
                          <a:solidFill>
                            <a:schemeClr val="dk1"/>
                          </a:solidFill>
                          <a:latin typeface="+mn-lt"/>
                          <a:ea typeface="+mn-ea"/>
                          <a:cs typeface="+mn-cs"/>
                        </a:rPr>
                        <a:t>.)</a:t>
                      </a:r>
                      <a:endParaRPr lang="fr-FR" sz="1800" kern="1200" dirty="0">
                        <a:solidFill>
                          <a:schemeClr val="dk1"/>
                        </a:solidFill>
                        <a:latin typeface="+mn-lt"/>
                        <a:ea typeface="+mn-ea"/>
                        <a:cs typeface="+mn-cs"/>
                      </a:endParaRPr>
                    </a:p>
                  </a:txBody>
                  <a:tcPr marL="9525" marR="9525" marT="9525" marB="0"/>
                </a:tc>
              </a:tr>
              <a:tr h="326829">
                <a:tc>
                  <a:txBody>
                    <a:bodyPr/>
                    <a:lstStyle/>
                    <a:p>
                      <a:pPr marL="0" algn="l" defTabSz="914400" rtl="0" eaLnBrk="1" fontAlgn="t" latinLnBrk="0" hangingPunct="1"/>
                      <a:r>
                        <a:rPr lang="fr-FR" sz="1800" kern="1200" dirty="0" smtClean="0">
                          <a:solidFill>
                            <a:schemeClr val="dk1"/>
                          </a:solidFill>
                          <a:latin typeface="+mn-lt"/>
                          <a:ea typeface="+mn-ea"/>
                          <a:cs typeface="+mn-cs"/>
                        </a:rPr>
                        <a:t>1789</a:t>
                      </a:r>
                      <a:endParaRPr lang="fr-FR" sz="1800" kern="1200" dirty="0">
                        <a:solidFill>
                          <a:schemeClr val="dk1"/>
                        </a:solidFill>
                        <a:latin typeface="+mn-lt"/>
                        <a:ea typeface="+mn-ea"/>
                        <a:cs typeface="+mn-cs"/>
                      </a:endParaRPr>
                    </a:p>
                  </a:txBody>
                  <a:tcPr marL="9525" marR="9525" marT="9525" marB="0"/>
                </a:tc>
                <a:tc>
                  <a:txBody>
                    <a:bodyPr/>
                    <a:lstStyle/>
                    <a:p>
                      <a:pPr marL="0" algn="l" defTabSz="914400" rtl="0" eaLnBrk="1" fontAlgn="t" latinLnBrk="0" hangingPunct="1"/>
                      <a:r>
                        <a:rPr lang="fr-FR" sz="1800" kern="1200" dirty="0" smtClean="0">
                          <a:solidFill>
                            <a:schemeClr val="dk1"/>
                          </a:solidFill>
                          <a:latin typeface="+mn-lt"/>
                          <a:ea typeface="+mn-ea"/>
                          <a:cs typeface="+mn-cs"/>
                        </a:rPr>
                        <a:t>La liberté de la presse est inscrit dans l’article 11 de la déclaration des droits de l’homme. Grande période de liberté entre 1789 et 1792. Ensuite contrôle par le gouvernement</a:t>
                      </a:r>
                      <a:endParaRPr lang="fr-FR" sz="1800" kern="1200" dirty="0">
                        <a:solidFill>
                          <a:schemeClr val="dk1"/>
                        </a:solidFill>
                        <a:latin typeface="+mn-lt"/>
                        <a:ea typeface="+mn-ea"/>
                        <a:cs typeface="+mn-cs"/>
                      </a:endParaRPr>
                    </a:p>
                  </a:txBody>
                  <a:tcPr marL="9525" marR="9525" marT="9525" marB="0"/>
                </a:tc>
              </a:tr>
              <a:tr h="326829">
                <a:tc>
                  <a:txBody>
                    <a:bodyPr/>
                    <a:lstStyle/>
                    <a:p>
                      <a:pPr marL="0" algn="l" defTabSz="914400" rtl="0" eaLnBrk="1" fontAlgn="t" latinLnBrk="0" hangingPunct="1"/>
                      <a:r>
                        <a:rPr lang="fr-FR" sz="1800" kern="1200" dirty="0" smtClean="0">
                          <a:solidFill>
                            <a:schemeClr val="dk1"/>
                          </a:solidFill>
                          <a:latin typeface="+mn-lt"/>
                          <a:ea typeface="+mn-ea"/>
                          <a:cs typeface="+mn-cs"/>
                        </a:rPr>
                        <a:t>1789</a:t>
                      </a:r>
                      <a:endParaRPr lang="fr-FR" sz="1800" kern="1200" dirty="0">
                        <a:solidFill>
                          <a:schemeClr val="dk1"/>
                        </a:solidFill>
                        <a:latin typeface="+mn-lt"/>
                        <a:ea typeface="+mn-ea"/>
                        <a:cs typeface="+mn-cs"/>
                      </a:endParaRPr>
                    </a:p>
                  </a:txBody>
                  <a:tcPr marL="9525" marR="9525" marT="9525" marB="0"/>
                </a:tc>
                <a:tc>
                  <a:txBody>
                    <a:bodyPr/>
                    <a:lstStyle/>
                    <a:p>
                      <a:pPr marL="0" algn="l" defTabSz="914400" rtl="0" eaLnBrk="1" fontAlgn="t" latinLnBrk="0" hangingPunct="1"/>
                      <a:r>
                        <a:rPr lang="fr-FR" sz="1800" kern="1200" dirty="0" smtClean="0">
                          <a:solidFill>
                            <a:schemeClr val="dk1"/>
                          </a:solidFill>
                          <a:latin typeface="+mn-lt"/>
                          <a:ea typeface="+mn-ea"/>
                          <a:cs typeface="+mn-cs"/>
                        </a:rPr>
                        <a:t>Marat fonde l’ami du peuple</a:t>
                      </a:r>
                      <a:endParaRPr lang="fr-FR" sz="1800" kern="1200" dirty="0">
                        <a:solidFill>
                          <a:schemeClr val="dk1"/>
                        </a:solidFill>
                        <a:latin typeface="+mn-lt"/>
                        <a:ea typeface="+mn-ea"/>
                        <a:cs typeface="+mn-cs"/>
                      </a:endParaRPr>
                    </a:p>
                  </a:txBody>
                  <a:tcPr marL="9525" marR="9525" marT="9525" marB="0"/>
                </a:tc>
              </a:tr>
              <a:tr h="326829">
                <a:tc>
                  <a:txBody>
                    <a:bodyPr/>
                    <a:lstStyle/>
                    <a:p>
                      <a:pPr marL="0" algn="l" defTabSz="914400" rtl="0" eaLnBrk="1" fontAlgn="t" latinLnBrk="0" hangingPunct="1"/>
                      <a:r>
                        <a:rPr lang="fr-FR" sz="1800" kern="1200" dirty="0" smtClean="0">
                          <a:solidFill>
                            <a:schemeClr val="dk1"/>
                          </a:solidFill>
                          <a:latin typeface="+mn-lt"/>
                          <a:ea typeface="+mn-ea"/>
                          <a:cs typeface="+mn-cs"/>
                        </a:rPr>
                        <a:t>1812</a:t>
                      </a:r>
                      <a:endParaRPr lang="fr-FR" sz="1800" kern="1200" dirty="0">
                        <a:solidFill>
                          <a:schemeClr val="dk1"/>
                        </a:solidFill>
                        <a:latin typeface="+mn-lt"/>
                        <a:ea typeface="+mn-ea"/>
                        <a:cs typeface="+mn-cs"/>
                      </a:endParaRPr>
                    </a:p>
                  </a:txBody>
                  <a:tcPr marL="9525" marR="9525" marT="9525" marB="0"/>
                </a:tc>
                <a:tc>
                  <a:txBody>
                    <a:bodyPr/>
                    <a:lstStyle/>
                    <a:p>
                      <a:pPr marL="0" algn="l" defTabSz="914400" rtl="0" eaLnBrk="1" fontAlgn="t" latinLnBrk="0" hangingPunct="1"/>
                      <a:r>
                        <a:rPr lang="fr-FR" sz="1800" kern="1200" dirty="0" smtClean="0">
                          <a:solidFill>
                            <a:schemeClr val="dk1"/>
                          </a:solidFill>
                          <a:latin typeface="+mn-lt"/>
                          <a:ea typeface="+mn-ea"/>
                          <a:cs typeface="+mn-cs"/>
                        </a:rPr>
                        <a:t>Friedrich Koenig et Andreas Bauer inventent la presse cylindrique. </a:t>
                      </a:r>
                      <a:endParaRPr lang="fr-FR" sz="1800" kern="1200" dirty="0">
                        <a:solidFill>
                          <a:schemeClr val="dk1"/>
                        </a:solidFill>
                        <a:latin typeface="+mn-lt"/>
                        <a:ea typeface="+mn-ea"/>
                        <a:cs typeface="+mn-cs"/>
                      </a:endParaRPr>
                    </a:p>
                  </a:txBody>
                  <a:tcPr marL="9525" marR="9525" marT="9525" marB="0"/>
                </a:tc>
              </a:tr>
            </a:tbl>
          </a:graphicData>
        </a:graphic>
      </p:graphicFrame>
    </p:spTree>
  </p:cSld>
  <p:clrMapOvr>
    <a:masterClrMapping/>
  </p:clrMapOvr>
  <p:transition>
    <p:cut/>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à coins arrondis 3"/>
          <p:cNvSpPr/>
          <p:nvPr/>
        </p:nvSpPr>
        <p:spPr>
          <a:xfrm>
            <a:off x="161510" y="116632"/>
            <a:ext cx="8820980" cy="6597352"/>
          </a:xfrm>
          <a:prstGeom prst="roundRect">
            <a:avLst/>
          </a:prstGeom>
          <a:solidFill>
            <a:schemeClr val="tx2">
              <a:lumMod val="20000"/>
              <a:lumOff val="80000"/>
            </a:schemeClr>
          </a:solidFill>
          <a:ln w="41275" cmpd="sng">
            <a:solidFill>
              <a:schemeClr val="accent1"/>
            </a:solidFill>
          </a:ln>
          <a:effectLst>
            <a:outerShdw blurRad="152400" dist="317500" dir="5400000" sx="105000" sy="105000" rotWithShape="0">
              <a:prstClr val="black">
                <a:alpha val="15000"/>
              </a:prstClr>
            </a:outerShdw>
          </a:effectLst>
          <a:scene3d>
            <a:camera prst="orthographicFront"/>
            <a:lightRig rig="threePt" dir="t"/>
          </a:scene3d>
          <a:sp3d>
            <a:bevelT w="25400"/>
            <a:bevelB w="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dirty="0">
              <a:solidFill>
                <a:srgbClr val="333399"/>
              </a:solidFill>
            </a:endParaRPr>
          </a:p>
        </p:txBody>
      </p:sp>
      <p:sp>
        <p:nvSpPr>
          <p:cNvPr id="2" name="Titre 1"/>
          <p:cNvSpPr>
            <a:spLocks noGrp="1"/>
          </p:cNvSpPr>
          <p:nvPr>
            <p:ph type="ctrTitle"/>
          </p:nvPr>
        </p:nvSpPr>
        <p:spPr>
          <a:xfrm>
            <a:off x="468313" y="333375"/>
            <a:ext cx="8139112" cy="358775"/>
          </a:xfrm>
        </p:spPr>
        <p:txBody>
          <a:bodyPr>
            <a:noAutofit/>
          </a:bodyPr>
          <a:lstStyle/>
          <a:p>
            <a:pPr>
              <a:defRPr/>
            </a:pPr>
            <a:r>
              <a:rPr lang="fr-FR" sz="3600" dirty="0" smtClean="0"/>
              <a:t> </a:t>
            </a:r>
            <a:r>
              <a:rPr lang="fr-FR" sz="3600" b="1" dirty="0" smtClean="0">
                <a:solidFill>
                  <a:schemeClr val="tx2">
                    <a:lumMod val="75000"/>
                  </a:schemeClr>
                </a:solidFill>
                <a:effectLst>
                  <a:outerShdw blurRad="38100" dist="25400" dir="5400000" algn="tl" rotWithShape="0">
                    <a:srgbClr val="000000">
                      <a:alpha val="43000"/>
                    </a:srgbClr>
                  </a:outerShdw>
                </a:effectLst>
              </a:rPr>
              <a:t>Historique de la Presse écrite</a:t>
            </a:r>
            <a:endParaRPr lang="fr-FR" sz="3600" b="1" dirty="0">
              <a:solidFill>
                <a:schemeClr val="tx2">
                  <a:lumMod val="75000"/>
                </a:schemeClr>
              </a:solidFill>
              <a:effectLst>
                <a:outerShdw blurRad="38100" dist="25400" dir="5400000" algn="tl" rotWithShape="0">
                  <a:srgbClr val="000000">
                    <a:alpha val="43000"/>
                  </a:srgbClr>
                </a:outerShdw>
              </a:effectLst>
            </a:endParaRPr>
          </a:p>
        </p:txBody>
      </p:sp>
      <p:graphicFrame>
        <p:nvGraphicFramePr>
          <p:cNvPr id="6" name="Tableau 5"/>
          <p:cNvGraphicFramePr>
            <a:graphicFrameLocks noGrp="1"/>
          </p:cNvGraphicFramePr>
          <p:nvPr/>
        </p:nvGraphicFramePr>
        <p:xfrm>
          <a:off x="468313" y="836613"/>
          <a:ext cx="8280920" cy="5360670"/>
        </p:xfrm>
        <a:graphic>
          <a:graphicData uri="http://schemas.openxmlformats.org/drawingml/2006/table">
            <a:tbl>
              <a:tblPr firstRow="1" bandRow="1">
                <a:tableStyleId>{5C22544A-7EE6-4342-B048-85BDC9FD1C3A}</a:tableStyleId>
              </a:tblPr>
              <a:tblGrid>
                <a:gridCol w="720080"/>
                <a:gridCol w="7560840"/>
              </a:tblGrid>
              <a:tr h="354155">
                <a:tc>
                  <a:txBody>
                    <a:bodyPr/>
                    <a:lstStyle/>
                    <a:p>
                      <a:r>
                        <a:rPr lang="fr-FR" sz="1600" dirty="0" smtClean="0"/>
                        <a:t>Dates</a:t>
                      </a:r>
                      <a:endParaRPr lang="fr-FR" sz="1600" dirty="0"/>
                    </a:p>
                  </a:txBody>
                  <a:tcPr/>
                </a:tc>
                <a:tc>
                  <a:txBody>
                    <a:bodyPr/>
                    <a:lstStyle/>
                    <a:p>
                      <a:r>
                        <a:rPr lang="fr-FR" dirty="0" smtClean="0"/>
                        <a:t>Evénements</a:t>
                      </a:r>
                      <a:endParaRPr lang="fr-FR" dirty="0"/>
                    </a:p>
                  </a:txBody>
                  <a:tcPr/>
                </a:tc>
              </a:tr>
              <a:tr h="326829">
                <a:tc>
                  <a:txBody>
                    <a:bodyPr/>
                    <a:lstStyle/>
                    <a:p>
                      <a:r>
                        <a:rPr lang="fr-FR" dirty="0" smtClean="0"/>
                        <a:t>1799/</a:t>
                      </a:r>
                    </a:p>
                    <a:p>
                      <a:r>
                        <a:rPr lang="fr-FR" dirty="0" smtClean="0"/>
                        <a:t>1815</a:t>
                      </a:r>
                      <a:endParaRPr lang="fr-FR" dirty="0"/>
                    </a:p>
                  </a:txBody>
                  <a:tcPr marL="9525" marR="9525" marT="9525" marB="0"/>
                </a:tc>
                <a:tc>
                  <a:txBody>
                    <a:bodyPr/>
                    <a:lstStyle/>
                    <a:p>
                      <a:r>
                        <a:rPr lang="fr-FR" dirty="0" smtClean="0"/>
                        <a:t>Napoléon restreint la liberté de la presse. Elle soumise au contrôle du ministre de l’intérieur</a:t>
                      </a:r>
                      <a:endParaRPr lang="fr-FR" dirty="0"/>
                    </a:p>
                  </a:txBody>
                  <a:tcPr marL="9525" marR="9525" marT="9525" marB="0"/>
                </a:tc>
              </a:tr>
              <a:tr h="326829">
                <a:tc>
                  <a:txBody>
                    <a:bodyPr/>
                    <a:lstStyle/>
                    <a:p>
                      <a:pPr marL="0" algn="l" defTabSz="914400" rtl="0" eaLnBrk="1" fontAlgn="t" latinLnBrk="0" hangingPunct="1"/>
                      <a:r>
                        <a:rPr lang="fr-FR" sz="1800" kern="1200" dirty="0" smtClean="0">
                          <a:solidFill>
                            <a:schemeClr val="dk1"/>
                          </a:solidFill>
                          <a:latin typeface="+mn-lt"/>
                          <a:ea typeface="+mn-ea"/>
                          <a:cs typeface="+mn-cs"/>
                        </a:rPr>
                        <a:t>1819</a:t>
                      </a:r>
                      <a:endParaRPr lang="fr-FR" sz="1800" kern="1200" dirty="0">
                        <a:solidFill>
                          <a:schemeClr val="dk1"/>
                        </a:solidFill>
                        <a:latin typeface="+mn-lt"/>
                        <a:ea typeface="+mn-ea"/>
                        <a:cs typeface="+mn-cs"/>
                      </a:endParaRPr>
                    </a:p>
                  </a:txBody>
                  <a:tcPr marL="9525" marR="9525" marT="9525" marB="0"/>
                </a:tc>
                <a:tc>
                  <a:txBody>
                    <a:bodyPr/>
                    <a:lstStyle/>
                    <a:p>
                      <a:pPr marL="0" algn="l" defTabSz="914400" rtl="0" eaLnBrk="1" fontAlgn="t" latinLnBrk="0" hangingPunct="1"/>
                      <a:r>
                        <a:rPr lang="fr-FR" sz="1800" kern="1200" dirty="0" smtClean="0">
                          <a:solidFill>
                            <a:schemeClr val="dk1"/>
                          </a:solidFill>
                          <a:latin typeface="+mn-lt"/>
                          <a:ea typeface="+mn-ea"/>
                          <a:cs typeface="+mn-cs"/>
                        </a:rPr>
                        <a:t>Assouplissement de la liberté de la presse après la fin de la terreur blanche (loi de Serre sur la liberté de la presse). La loi abolit la censure. Pas d’autorisation préalable. La presse reste toutefois soumise aux délits tels que diffamation outrage aux bonnes mœurs ou offenses au roi</a:t>
                      </a:r>
                      <a:endParaRPr lang="fr-FR" sz="1800" kern="1200" dirty="0">
                        <a:solidFill>
                          <a:schemeClr val="dk1"/>
                        </a:solidFill>
                        <a:latin typeface="+mn-lt"/>
                        <a:ea typeface="+mn-ea"/>
                        <a:cs typeface="+mn-cs"/>
                      </a:endParaRPr>
                    </a:p>
                  </a:txBody>
                  <a:tcPr marL="9525" marR="9525" marT="9525" marB="0"/>
                </a:tc>
              </a:tr>
              <a:tr h="326829">
                <a:tc>
                  <a:txBody>
                    <a:bodyPr/>
                    <a:lstStyle/>
                    <a:p>
                      <a:pPr marL="0" algn="l" defTabSz="914400" rtl="0" eaLnBrk="1" fontAlgn="t" latinLnBrk="0" hangingPunct="1"/>
                      <a:r>
                        <a:rPr lang="fr-FR" sz="1800" kern="1200" dirty="0" smtClean="0">
                          <a:solidFill>
                            <a:schemeClr val="dk1"/>
                          </a:solidFill>
                          <a:latin typeface="+mn-lt"/>
                          <a:ea typeface="+mn-ea"/>
                          <a:cs typeface="+mn-cs"/>
                        </a:rPr>
                        <a:t>1820</a:t>
                      </a:r>
                      <a:endParaRPr lang="fr-FR" sz="1800" kern="1200" dirty="0">
                        <a:solidFill>
                          <a:schemeClr val="dk1"/>
                        </a:solidFill>
                        <a:latin typeface="+mn-lt"/>
                        <a:ea typeface="+mn-ea"/>
                        <a:cs typeface="+mn-cs"/>
                      </a:endParaRPr>
                    </a:p>
                  </a:txBody>
                  <a:tcPr marL="9525" marR="9525" marT="9525" marB="0"/>
                </a:tc>
                <a:tc>
                  <a:txBody>
                    <a:bodyPr/>
                    <a:lstStyle/>
                    <a:p>
                      <a:pPr marL="0" algn="l" defTabSz="914400" rtl="0" eaLnBrk="1" fontAlgn="t" latinLnBrk="0" hangingPunct="1"/>
                      <a:r>
                        <a:rPr lang="fr-FR" sz="1800" kern="1200" dirty="0" smtClean="0">
                          <a:solidFill>
                            <a:schemeClr val="dk1"/>
                          </a:solidFill>
                          <a:latin typeface="+mn-lt"/>
                          <a:ea typeface="+mn-ea"/>
                          <a:cs typeface="+mn-cs"/>
                        </a:rPr>
                        <a:t>Restrictions à la liberté de la presse après l’assassinat du duc de Berry autour des ultra au parlement qui rétablissent la censure. Loi de 1822 sur le délit d’opinion. Retour de l’autorisation préalable pour la création d’un journal</a:t>
                      </a:r>
                      <a:endParaRPr lang="fr-FR" sz="1800" kern="1200" dirty="0">
                        <a:solidFill>
                          <a:schemeClr val="dk1"/>
                        </a:solidFill>
                        <a:latin typeface="+mn-lt"/>
                        <a:ea typeface="+mn-ea"/>
                        <a:cs typeface="+mn-cs"/>
                      </a:endParaRPr>
                    </a:p>
                  </a:txBody>
                  <a:tcPr marL="9525" marR="9525" marT="9525" marB="0"/>
                </a:tc>
              </a:tr>
              <a:tr h="326829">
                <a:tc>
                  <a:txBody>
                    <a:bodyPr/>
                    <a:lstStyle/>
                    <a:p>
                      <a:pPr marL="0" algn="l" defTabSz="914400" rtl="0" eaLnBrk="1" fontAlgn="t" latinLnBrk="0" hangingPunct="1"/>
                      <a:r>
                        <a:rPr lang="fr-FR" sz="1800" kern="1200" dirty="0" smtClean="0">
                          <a:solidFill>
                            <a:schemeClr val="dk1"/>
                          </a:solidFill>
                          <a:latin typeface="+mn-lt"/>
                          <a:ea typeface="+mn-ea"/>
                          <a:cs typeface="+mn-cs"/>
                        </a:rPr>
                        <a:t>1826</a:t>
                      </a:r>
                      <a:endParaRPr lang="fr-FR" sz="1800" kern="1200" dirty="0">
                        <a:solidFill>
                          <a:schemeClr val="dk1"/>
                        </a:solidFill>
                        <a:latin typeface="+mn-lt"/>
                        <a:ea typeface="+mn-ea"/>
                        <a:cs typeface="+mn-cs"/>
                      </a:endParaRPr>
                    </a:p>
                  </a:txBody>
                  <a:tcPr marL="9525" marR="9525" marT="9525" marB="0"/>
                </a:tc>
                <a:tc>
                  <a:txBody>
                    <a:bodyPr/>
                    <a:lstStyle/>
                    <a:p>
                      <a:pPr marL="0" algn="l" defTabSz="914400" rtl="0" eaLnBrk="1" fontAlgn="t" latinLnBrk="0" hangingPunct="1"/>
                      <a:r>
                        <a:rPr lang="fr-FR" sz="1800" kern="1200" dirty="0" smtClean="0">
                          <a:solidFill>
                            <a:schemeClr val="dk1"/>
                          </a:solidFill>
                          <a:latin typeface="+mn-lt"/>
                          <a:ea typeface="+mn-ea"/>
                          <a:cs typeface="+mn-cs"/>
                        </a:rPr>
                        <a:t>Le chansonnier Maurice </a:t>
                      </a:r>
                      <a:r>
                        <a:rPr lang="fr-FR" sz="1800" kern="1200" dirty="0" err="1" smtClean="0">
                          <a:solidFill>
                            <a:schemeClr val="dk1"/>
                          </a:solidFill>
                          <a:latin typeface="+mn-lt"/>
                          <a:ea typeface="+mn-ea"/>
                          <a:cs typeface="+mn-cs"/>
                        </a:rPr>
                        <a:t>Alhoy</a:t>
                      </a:r>
                      <a:r>
                        <a:rPr lang="fr-FR" sz="1800" kern="1200" dirty="0" smtClean="0">
                          <a:solidFill>
                            <a:schemeClr val="dk1"/>
                          </a:solidFill>
                          <a:latin typeface="+mn-lt"/>
                          <a:ea typeface="+mn-ea"/>
                          <a:cs typeface="+mn-cs"/>
                        </a:rPr>
                        <a:t> et le romancier Etienne </a:t>
                      </a:r>
                      <a:r>
                        <a:rPr lang="fr-FR" sz="1800" u="none" strike="noStrike" kern="1200" dirty="0" smtClean="0">
                          <a:solidFill>
                            <a:schemeClr val="dk1"/>
                          </a:solidFill>
                          <a:latin typeface="+mn-lt"/>
                          <a:ea typeface="+mn-ea"/>
                          <a:cs typeface="+mn-cs"/>
                        </a:rPr>
                        <a:t>Arago</a:t>
                      </a:r>
                      <a:r>
                        <a:rPr lang="fr-FR" sz="1800" kern="1200" dirty="0" smtClean="0">
                          <a:solidFill>
                            <a:schemeClr val="dk1"/>
                          </a:solidFill>
                          <a:latin typeface="+mn-lt"/>
                          <a:ea typeface="+mn-ea"/>
                          <a:cs typeface="+mn-cs"/>
                        </a:rPr>
                        <a:t> fondent Le </a:t>
                      </a:r>
                      <a:r>
                        <a:rPr lang="fr-FR" sz="1800" kern="1200" dirty="0" err="1" smtClean="0">
                          <a:solidFill>
                            <a:schemeClr val="dk1"/>
                          </a:solidFill>
                          <a:latin typeface="+mn-lt"/>
                          <a:ea typeface="+mn-ea"/>
                          <a:cs typeface="+mn-cs"/>
                        </a:rPr>
                        <a:t>Figareo</a:t>
                      </a:r>
                      <a:r>
                        <a:rPr lang="fr-FR" sz="1800" kern="1200" dirty="0" smtClean="0">
                          <a:solidFill>
                            <a:schemeClr val="dk1"/>
                          </a:solidFill>
                          <a:latin typeface="+mn-lt"/>
                          <a:ea typeface="+mn-ea"/>
                          <a:cs typeface="+mn-cs"/>
                        </a:rPr>
                        <a:t> ( hebdo. 4 pages.)</a:t>
                      </a:r>
                    </a:p>
                    <a:p>
                      <a:pPr marL="0" algn="l" defTabSz="914400" rtl="0" eaLnBrk="1" fontAlgn="t" latinLnBrk="0" hangingPunct="1"/>
                      <a:r>
                        <a:rPr lang="fr-FR" sz="1800" kern="1200" dirty="0" smtClean="0">
                          <a:solidFill>
                            <a:schemeClr val="dk1"/>
                          </a:solidFill>
                          <a:latin typeface="+mn-lt"/>
                          <a:ea typeface="+mn-ea"/>
                          <a:cs typeface="+mn-cs"/>
                        </a:rPr>
                        <a:t> Le </a:t>
                      </a:r>
                      <a:r>
                        <a:rPr lang="fr-FR" sz="1800" b="1" u="none" strike="noStrike" kern="1200" dirty="0" smtClean="0">
                          <a:solidFill>
                            <a:schemeClr val="dk1"/>
                          </a:solidFill>
                          <a:latin typeface="+mn-lt"/>
                          <a:ea typeface="+mn-ea"/>
                          <a:cs typeface="+mn-cs"/>
                        </a:rPr>
                        <a:t>Figaro </a:t>
                      </a:r>
                      <a:r>
                        <a:rPr lang="fr-FR" sz="1800" kern="1200" dirty="0" smtClean="0">
                          <a:solidFill>
                            <a:schemeClr val="dk1"/>
                          </a:solidFill>
                          <a:latin typeface="+mn-lt"/>
                          <a:ea typeface="+mn-ea"/>
                          <a:cs typeface="+mn-cs"/>
                        </a:rPr>
                        <a:t>deviendra  </a:t>
                      </a:r>
                      <a:r>
                        <a:rPr lang="fr-FR" sz="1800" u="none" strike="noStrike" kern="1200" dirty="0" smtClean="0">
                          <a:solidFill>
                            <a:schemeClr val="dk1"/>
                          </a:solidFill>
                          <a:latin typeface="+mn-lt"/>
                          <a:ea typeface="+mn-ea"/>
                          <a:cs typeface="+mn-cs"/>
                        </a:rPr>
                        <a:t>quotidien </a:t>
                      </a:r>
                      <a:r>
                        <a:rPr lang="fr-FR" sz="1800" kern="1200" dirty="0" smtClean="0">
                          <a:solidFill>
                            <a:schemeClr val="dk1"/>
                          </a:solidFill>
                          <a:latin typeface="+mn-lt"/>
                          <a:ea typeface="+mn-ea"/>
                          <a:cs typeface="+mn-cs"/>
                        </a:rPr>
                        <a:t>en 1866.</a:t>
                      </a:r>
                      <a:endParaRPr lang="fr-FR" sz="1800" kern="1200" dirty="0">
                        <a:solidFill>
                          <a:schemeClr val="dk1"/>
                        </a:solidFill>
                        <a:latin typeface="+mn-lt"/>
                        <a:ea typeface="+mn-ea"/>
                        <a:cs typeface="+mn-cs"/>
                      </a:endParaRPr>
                    </a:p>
                  </a:txBody>
                  <a:tcPr marL="9525" marR="9525" marT="9525" marB="0"/>
                </a:tc>
              </a:tr>
              <a:tr h="326829">
                <a:tc>
                  <a:txBody>
                    <a:bodyPr/>
                    <a:lstStyle/>
                    <a:p>
                      <a:pPr marL="0" algn="l" defTabSz="914400" rtl="0" eaLnBrk="1" fontAlgn="t" latinLnBrk="0" hangingPunct="1"/>
                      <a:r>
                        <a:rPr lang="fr-FR" sz="1800" kern="1200" dirty="0" smtClean="0">
                          <a:solidFill>
                            <a:schemeClr val="dk1"/>
                          </a:solidFill>
                          <a:latin typeface="+mn-lt"/>
                          <a:ea typeface="+mn-ea"/>
                          <a:cs typeface="+mn-cs"/>
                        </a:rPr>
                        <a:t>1827</a:t>
                      </a:r>
                      <a:endParaRPr lang="fr-FR" sz="1800" kern="1200" dirty="0">
                        <a:solidFill>
                          <a:schemeClr val="dk1"/>
                        </a:solidFill>
                        <a:latin typeface="+mn-lt"/>
                        <a:ea typeface="+mn-ea"/>
                        <a:cs typeface="+mn-cs"/>
                      </a:endParaRPr>
                    </a:p>
                  </a:txBody>
                  <a:tcPr marL="9525" marR="9525" marT="9525" marB="0"/>
                </a:tc>
                <a:tc>
                  <a:txBody>
                    <a:bodyPr/>
                    <a:lstStyle/>
                    <a:p>
                      <a:pPr marL="0" algn="l" defTabSz="914400" rtl="0" eaLnBrk="1" fontAlgn="t" latinLnBrk="0" hangingPunct="1"/>
                      <a:r>
                        <a:rPr lang="fr-FR" sz="1800" kern="1200" dirty="0" smtClean="0">
                          <a:solidFill>
                            <a:schemeClr val="dk1"/>
                          </a:solidFill>
                          <a:latin typeface="+mn-lt"/>
                          <a:ea typeface="+mn-ea"/>
                          <a:cs typeface="+mn-cs"/>
                        </a:rPr>
                        <a:t>Fronde au parlement autour de la loi </a:t>
                      </a:r>
                      <a:r>
                        <a:rPr lang="fr-FR" sz="1800" b="1" i="1" kern="1200" dirty="0" smtClean="0">
                          <a:solidFill>
                            <a:schemeClr val="dk1"/>
                          </a:solidFill>
                          <a:latin typeface="+mn-lt"/>
                          <a:ea typeface="+mn-ea"/>
                          <a:cs typeface="+mn-cs"/>
                        </a:rPr>
                        <a:t>justice et amour </a:t>
                      </a:r>
                      <a:r>
                        <a:rPr lang="fr-FR" sz="1800" kern="1200" dirty="0" smtClean="0">
                          <a:solidFill>
                            <a:schemeClr val="dk1"/>
                          </a:solidFill>
                          <a:latin typeface="+mn-lt"/>
                          <a:ea typeface="+mn-ea"/>
                          <a:cs typeface="+mn-cs"/>
                        </a:rPr>
                        <a:t>qui vise à restreindre encore plus la liberté de la presse. De cette crise sortira la révolution de 1830</a:t>
                      </a:r>
                      <a:endParaRPr lang="fr-FR" sz="1800" kern="1200" dirty="0">
                        <a:solidFill>
                          <a:schemeClr val="dk1"/>
                        </a:solidFill>
                        <a:latin typeface="+mn-lt"/>
                        <a:ea typeface="+mn-ea"/>
                        <a:cs typeface="+mn-cs"/>
                      </a:endParaRPr>
                    </a:p>
                  </a:txBody>
                  <a:tcPr marL="9525" marR="9525" marT="9525" marB="0"/>
                </a:tc>
              </a:tr>
              <a:tr h="326829">
                <a:tc>
                  <a:txBody>
                    <a:bodyPr/>
                    <a:lstStyle/>
                    <a:p>
                      <a:pPr marL="0" algn="l" defTabSz="914400" rtl="0" eaLnBrk="1" fontAlgn="t" latinLnBrk="0" hangingPunct="1"/>
                      <a:r>
                        <a:rPr lang="fr-FR" sz="1800" kern="1200" dirty="0" smtClean="0">
                          <a:solidFill>
                            <a:schemeClr val="dk1"/>
                          </a:solidFill>
                          <a:latin typeface="+mn-lt"/>
                          <a:ea typeface="+mn-ea"/>
                          <a:cs typeface="+mn-cs"/>
                        </a:rPr>
                        <a:t>1829</a:t>
                      </a:r>
                      <a:endParaRPr lang="fr-FR" sz="1800" kern="1200" dirty="0">
                        <a:solidFill>
                          <a:schemeClr val="dk1"/>
                        </a:solidFill>
                        <a:latin typeface="+mn-lt"/>
                        <a:ea typeface="+mn-ea"/>
                        <a:cs typeface="+mn-cs"/>
                      </a:endParaRPr>
                    </a:p>
                  </a:txBody>
                  <a:tcPr marL="9525" marR="9525" marT="9525"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fr-FR" sz="1800" dirty="0" smtClean="0">
                          <a:latin typeface="+mn-lt"/>
                          <a:ea typeface="Calibri"/>
                          <a:cs typeface="Times New Roman"/>
                        </a:rPr>
                        <a:t>Création de « la Revue des Deux Mondes » par </a:t>
                      </a:r>
                      <a:r>
                        <a:rPr lang="fr-FR" sz="1800" kern="1200" dirty="0" smtClean="0">
                          <a:solidFill>
                            <a:schemeClr val="dk1"/>
                          </a:solidFill>
                          <a:latin typeface="+mn-lt"/>
                          <a:ea typeface="+mn-ea"/>
                          <a:cs typeface="+mn-cs"/>
                        </a:rPr>
                        <a:t>François Buloz </a:t>
                      </a:r>
                      <a:endParaRPr lang="fr-FR" sz="1800" dirty="0" smtClean="0">
                        <a:latin typeface="+mn-lt"/>
                        <a:ea typeface="Calibri"/>
                        <a:cs typeface="Times New Roman"/>
                      </a:endParaRPr>
                    </a:p>
                    <a:p>
                      <a:pPr marL="0" algn="l" defTabSz="914400" rtl="0" eaLnBrk="1" fontAlgn="t" latinLnBrk="0" hangingPunct="1"/>
                      <a:r>
                        <a:rPr lang="fr-FR" sz="1800" kern="1200" dirty="0" smtClean="0">
                          <a:solidFill>
                            <a:schemeClr val="dk1"/>
                          </a:solidFill>
                          <a:latin typeface="+mn-lt"/>
                          <a:ea typeface="+mn-ea"/>
                          <a:cs typeface="+mn-cs"/>
                        </a:rPr>
                        <a:t>Volonté de sortir du cadre franco-français. Diffuse les idées libérales. Contributeurs : </a:t>
                      </a:r>
                      <a:r>
                        <a:rPr lang="fr-FR" sz="1800" u="none" strike="noStrike" kern="1200" dirty="0" smtClean="0">
                          <a:solidFill>
                            <a:schemeClr val="dk1"/>
                          </a:solidFill>
                          <a:latin typeface="+mn-lt"/>
                          <a:ea typeface="+mn-ea"/>
                          <a:cs typeface="+mn-cs"/>
                        </a:rPr>
                        <a:t>Balzac</a:t>
                      </a:r>
                      <a:r>
                        <a:rPr lang="fr-FR" sz="1800" kern="1200" dirty="0" smtClean="0">
                          <a:solidFill>
                            <a:schemeClr val="dk1"/>
                          </a:solidFill>
                          <a:latin typeface="+mn-lt"/>
                          <a:ea typeface="+mn-ea"/>
                          <a:cs typeface="+mn-cs"/>
                        </a:rPr>
                        <a:t>, </a:t>
                      </a:r>
                      <a:r>
                        <a:rPr lang="fr-FR" sz="1800" u="none" strike="noStrike" kern="1200" dirty="0" smtClean="0">
                          <a:solidFill>
                            <a:schemeClr val="dk1"/>
                          </a:solidFill>
                          <a:latin typeface="+mn-lt"/>
                          <a:ea typeface="+mn-ea"/>
                          <a:cs typeface="+mn-cs"/>
                        </a:rPr>
                        <a:t>Stendhal</a:t>
                      </a:r>
                      <a:r>
                        <a:rPr lang="fr-FR" sz="1800" kern="1200" dirty="0" smtClean="0">
                          <a:solidFill>
                            <a:schemeClr val="dk1"/>
                          </a:solidFill>
                          <a:latin typeface="+mn-lt"/>
                          <a:ea typeface="+mn-ea"/>
                          <a:cs typeface="+mn-cs"/>
                        </a:rPr>
                        <a:t>, </a:t>
                      </a:r>
                      <a:r>
                        <a:rPr lang="fr-FR" sz="1800" u="none" strike="noStrike" kern="1200" dirty="0" smtClean="0">
                          <a:solidFill>
                            <a:schemeClr val="dk1"/>
                          </a:solidFill>
                          <a:latin typeface="+mn-lt"/>
                          <a:ea typeface="+mn-ea"/>
                          <a:cs typeface="+mn-cs"/>
                        </a:rPr>
                        <a:t>Chateaubriand </a:t>
                      </a:r>
                      <a:r>
                        <a:rPr lang="fr-FR" sz="1800" b="0" u="none" strike="noStrike" kern="1200" dirty="0" smtClean="0">
                          <a:solidFill>
                            <a:schemeClr val="dk1"/>
                          </a:solidFill>
                          <a:latin typeface="+mn-lt"/>
                          <a:ea typeface="+mn-ea"/>
                          <a:cs typeface="+mn-cs"/>
                        </a:rPr>
                        <a:t>Baudelaire</a:t>
                      </a:r>
                      <a:r>
                        <a:rPr lang="fr-FR" sz="1800" kern="1200" dirty="0" smtClean="0">
                          <a:solidFill>
                            <a:schemeClr val="dk1"/>
                          </a:solidFill>
                          <a:latin typeface="+mn-lt"/>
                          <a:ea typeface="+mn-ea"/>
                          <a:cs typeface="+mn-cs"/>
                        </a:rPr>
                        <a:t> ... !. </a:t>
                      </a:r>
                    </a:p>
                    <a:p>
                      <a:pPr marL="0" algn="l" defTabSz="914400" rtl="0" eaLnBrk="1" fontAlgn="t" latinLnBrk="0" hangingPunct="1"/>
                      <a:r>
                        <a:rPr lang="fr-FR" sz="1800" kern="1200" dirty="0" smtClean="0">
                          <a:solidFill>
                            <a:schemeClr val="dk1"/>
                          </a:solidFill>
                          <a:latin typeface="+mn-lt"/>
                          <a:ea typeface="+mn-ea"/>
                          <a:cs typeface="+mn-cs"/>
                        </a:rPr>
                        <a:t>Diffusée</a:t>
                      </a:r>
                      <a:r>
                        <a:rPr lang="fr-FR" sz="1800" kern="1200" baseline="0" dirty="0" smtClean="0">
                          <a:solidFill>
                            <a:schemeClr val="dk1"/>
                          </a:solidFill>
                          <a:latin typeface="+mn-lt"/>
                          <a:ea typeface="+mn-ea"/>
                          <a:cs typeface="+mn-cs"/>
                        </a:rPr>
                        <a:t> en Europe </a:t>
                      </a:r>
                      <a:r>
                        <a:rPr lang="fr-FR" sz="1800" kern="1200" baseline="0" dirty="0" smtClean="0">
                          <a:solidFill>
                            <a:schemeClr val="dk1"/>
                          </a:solidFill>
                          <a:latin typeface="+mn-lt"/>
                          <a:ea typeface="+mn-ea"/>
                          <a:cs typeface="+mn-cs"/>
                          <a:sym typeface="Wingdings" pitchFamily="2" charset="2"/>
                        </a:rPr>
                        <a:t></a:t>
                      </a:r>
                      <a:r>
                        <a:rPr lang="fr-FR" sz="1800" kern="1200" baseline="0" dirty="0" smtClean="0">
                          <a:solidFill>
                            <a:schemeClr val="dk1"/>
                          </a:solidFill>
                          <a:latin typeface="+mn-lt"/>
                          <a:ea typeface="+mn-ea"/>
                          <a:cs typeface="+mn-cs"/>
                        </a:rPr>
                        <a:t>. Rôle dans les révolutions européennes. ?</a:t>
                      </a:r>
                      <a:endParaRPr lang="fr-FR" sz="1800" kern="1200" dirty="0">
                        <a:solidFill>
                          <a:schemeClr val="dk1"/>
                        </a:solidFill>
                        <a:latin typeface="+mn-lt"/>
                        <a:ea typeface="+mn-ea"/>
                        <a:cs typeface="+mn-cs"/>
                      </a:endParaRPr>
                    </a:p>
                  </a:txBody>
                  <a:tcPr marL="9525" marR="9525" marT="9525" marB="0"/>
                </a:tc>
              </a:tr>
            </a:tbl>
          </a:graphicData>
        </a:graphic>
      </p:graphicFrame>
    </p:spTree>
  </p:cSld>
  <p:clrMapOvr>
    <a:masterClrMapping/>
  </p:clrMapOvr>
  <p:transition>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9144000" cy="682625"/>
          </a:xfrm>
        </p:spPr>
        <p:txBody>
          <a:bodyPr/>
          <a:lstStyle/>
          <a:p>
            <a:pPr eaLnBrk="1" hangingPunct="1"/>
            <a:r>
              <a:rPr lang="fr-FR" sz="3600" smtClean="0">
                <a:solidFill>
                  <a:schemeClr val="bg1"/>
                </a:solidFill>
              </a:rPr>
              <a:t>Communication concepts de base</a:t>
            </a:r>
          </a:p>
        </p:txBody>
      </p:sp>
      <p:sp>
        <p:nvSpPr>
          <p:cNvPr id="24579" name="Rectangle 3"/>
          <p:cNvSpPr>
            <a:spLocks noGrp="1" noChangeArrowheads="1"/>
          </p:cNvSpPr>
          <p:nvPr>
            <p:ph sz="quarter" idx="1"/>
          </p:nvPr>
        </p:nvSpPr>
        <p:spPr>
          <a:xfrm>
            <a:off x="381000" y="1524000"/>
            <a:ext cx="8294688" cy="4572000"/>
          </a:xfrm>
        </p:spPr>
        <p:txBody>
          <a:bodyPr/>
          <a:lstStyle/>
          <a:p>
            <a:pPr eaLnBrk="1" hangingPunct="1"/>
            <a:r>
              <a:rPr lang="fr-FR" sz="2400" b="1" smtClean="0">
                <a:solidFill>
                  <a:schemeClr val="tx2"/>
                </a:solidFill>
                <a:cs typeface="Times New Roman" pitchFamily="18" charset="0"/>
              </a:rPr>
              <a:t>Théorie de la communication Shannon 1949</a:t>
            </a:r>
          </a:p>
          <a:p>
            <a:pPr eaLnBrk="1" hangingPunct="1"/>
            <a:r>
              <a:rPr lang="fr-FR" sz="2400" b="1" smtClean="0">
                <a:solidFill>
                  <a:schemeClr val="tx2"/>
                </a:solidFill>
                <a:cs typeface="Times New Roman" pitchFamily="18" charset="0"/>
              </a:rPr>
              <a:t>Applicable à tout domaine scientifique ( télécom, biologie, sociologie, linguistique)</a:t>
            </a:r>
          </a:p>
          <a:p>
            <a:pPr eaLnBrk="1" hangingPunct="1"/>
            <a:endParaRPr lang="fr-FR" sz="2400" b="1" smtClean="0">
              <a:solidFill>
                <a:schemeClr val="tx2"/>
              </a:solidFill>
              <a:cs typeface="Times New Roman" pitchFamily="18" charset="0"/>
            </a:endParaRPr>
          </a:p>
          <a:p>
            <a:pPr eaLnBrk="1" hangingPunct="1"/>
            <a:r>
              <a:rPr lang="fr-FR" sz="2400" b="1" smtClean="0">
                <a:cs typeface="Times New Roman" pitchFamily="18" charset="0"/>
              </a:rPr>
              <a:t>source </a:t>
            </a:r>
          </a:p>
          <a:p>
            <a:pPr eaLnBrk="1" hangingPunct="1"/>
            <a:r>
              <a:rPr lang="fr-FR" sz="2400" b="1" smtClean="0">
                <a:cs typeface="Times New Roman" pitchFamily="18" charset="0"/>
              </a:rPr>
              <a:t>message		</a:t>
            </a:r>
            <a:r>
              <a:rPr lang="fr-FR" sz="2400" b="1" smtClean="0">
                <a:solidFill>
                  <a:schemeClr val="accent2"/>
                </a:solidFill>
                <a:cs typeface="Times New Roman" pitchFamily="18" charset="0"/>
              </a:rPr>
              <a:t>codage</a:t>
            </a:r>
          </a:p>
          <a:p>
            <a:pPr eaLnBrk="1" hangingPunct="1"/>
            <a:r>
              <a:rPr lang="fr-FR" sz="2400" b="1" smtClean="0">
                <a:cs typeface="Times New Roman" pitchFamily="18" charset="0"/>
              </a:rPr>
              <a:t>émetteur</a:t>
            </a:r>
          </a:p>
          <a:p>
            <a:pPr eaLnBrk="1" hangingPunct="1"/>
            <a:r>
              <a:rPr lang="fr-FR" sz="2400" b="1" smtClean="0">
                <a:cs typeface="Times New Roman" pitchFamily="18" charset="0"/>
              </a:rPr>
              <a:t>canal</a:t>
            </a:r>
          </a:p>
          <a:p>
            <a:pPr eaLnBrk="1" hangingPunct="1"/>
            <a:r>
              <a:rPr lang="fr-FR" sz="2400" b="1" smtClean="0">
                <a:cs typeface="Times New Roman" pitchFamily="18" charset="0"/>
              </a:rPr>
              <a:t>récepteur 		</a:t>
            </a:r>
            <a:r>
              <a:rPr lang="fr-FR" sz="2400" b="1" smtClean="0">
                <a:solidFill>
                  <a:schemeClr val="accent2"/>
                </a:solidFill>
                <a:cs typeface="Times New Roman" pitchFamily="18" charset="0"/>
              </a:rPr>
              <a:t>décodage</a:t>
            </a:r>
          </a:p>
          <a:p>
            <a:pPr eaLnBrk="1" hangingPunct="1"/>
            <a:r>
              <a:rPr lang="fr-FR" sz="2400" b="1" smtClean="0">
                <a:cs typeface="Times New Roman" pitchFamily="18" charset="0"/>
              </a:rPr>
              <a:t>destination</a:t>
            </a:r>
          </a:p>
          <a:p>
            <a:pPr eaLnBrk="1" hangingPunct="1"/>
            <a:endParaRPr lang="fr-FR" sz="2400" smtClean="0"/>
          </a:p>
          <a:p>
            <a:pPr eaLnBrk="1" hangingPunct="1"/>
            <a:endParaRPr lang="fr-FR" sz="2400" smtClean="0"/>
          </a:p>
        </p:txBody>
      </p:sp>
      <p:sp>
        <p:nvSpPr>
          <p:cNvPr id="4" name="Espace réservé du numéro de diapositive 3"/>
          <p:cNvSpPr>
            <a:spLocks noGrp="1"/>
          </p:cNvSpPr>
          <p:nvPr>
            <p:ph type="sldNum" sz="quarter" idx="12"/>
          </p:nvPr>
        </p:nvSpPr>
        <p:spPr/>
        <p:txBody>
          <a:bodyPr/>
          <a:lstStyle/>
          <a:p>
            <a:pPr>
              <a:defRPr/>
            </a:pPr>
            <a:fld id="{BF75F506-0D46-4657-AE21-7D6A950C5764}" type="slidenum">
              <a:rPr lang="fr-FR" smtClean="0"/>
              <a:pPr>
                <a:defRPr/>
              </a:pPr>
              <a:t>9</a:t>
            </a:fld>
            <a:endParaRPr lang="fr-F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à coins arrondis 3"/>
          <p:cNvSpPr/>
          <p:nvPr/>
        </p:nvSpPr>
        <p:spPr>
          <a:xfrm>
            <a:off x="161510" y="116632"/>
            <a:ext cx="8820980" cy="6597352"/>
          </a:xfrm>
          <a:prstGeom prst="roundRect">
            <a:avLst/>
          </a:prstGeom>
          <a:solidFill>
            <a:schemeClr val="tx2">
              <a:lumMod val="20000"/>
              <a:lumOff val="80000"/>
            </a:schemeClr>
          </a:solidFill>
          <a:ln w="41275" cmpd="sng">
            <a:solidFill>
              <a:schemeClr val="accent1"/>
            </a:solidFill>
          </a:ln>
          <a:effectLst>
            <a:outerShdw blurRad="152400" dist="317500" dir="5400000" sx="105000" sy="105000" rotWithShape="0">
              <a:prstClr val="black">
                <a:alpha val="15000"/>
              </a:prstClr>
            </a:outerShdw>
          </a:effectLst>
          <a:scene3d>
            <a:camera prst="orthographicFront"/>
            <a:lightRig rig="threePt" dir="t"/>
          </a:scene3d>
          <a:sp3d>
            <a:bevelT w="25400"/>
            <a:bevelB w="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dirty="0">
              <a:solidFill>
                <a:srgbClr val="333399"/>
              </a:solidFill>
            </a:endParaRPr>
          </a:p>
        </p:txBody>
      </p:sp>
      <p:sp>
        <p:nvSpPr>
          <p:cNvPr id="2" name="Titre 1"/>
          <p:cNvSpPr>
            <a:spLocks noGrp="1"/>
          </p:cNvSpPr>
          <p:nvPr>
            <p:ph type="ctrTitle"/>
          </p:nvPr>
        </p:nvSpPr>
        <p:spPr>
          <a:xfrm>
            <a:off x="468313" y="333375"/>
            <a:ext cx="8139112" cy="358775"/>
          </a:xfrm>
        </p:spPr>
        <p:txBody>
          <a:bodyPr>
            <a:noAutofit/>
          </a:bodyPr>
          <a:lstStyle/>
          <a:p>
            <a:pPr>
              <a:defRPr/>
            </a:pPr>
            <a:r>
              <a:rPr lang="fr-FR" sz="3600" dirty="0" smtClean="0"/>
              <a:t> </a:t>
            </a:r>
            <a:r>
              <a:rPr lang="fr-FR" sz="3600" b="1" dirty="0" smtClean="0">
                <a:solidFill>
                  <a:schemeClr val="tx2">
                    <a:lumMod val="75000"/>
                  </a:schemeClr>
                </a:solidFill>
                <a:effectLst>
                  <a:outerShdw blurRad="38100" dist="25400" dir="5400000" algn="tl" rotWithShape="0">
                    <a:srgbClr val="000000">
                      <a:alpha val="43000"/>
                    </a:srgbClr>
                  </a:outerShdw>
                </a:effectLst>
              </a:rPr>
              <a:t>Historique de la Presse écrite</a:t>
            </a:r>
            <a:endParaRPr lang="fr-FR" sz="3600" b="1" dirty="0">
              <a:solidFill>
                <a:schemeClr val="tx2">
                  <a:lumMod val="75000"/>
                </a:schemeClr>
              </a:solidFill>
              <a:effectLst>
                <a:outerShdw blurRad="38100" dist="25400" dir="5400000" algn="tl" rotWithShape="0">
                  <a:srgbClr val="000000">
                    <a:alpha val="43000"/>
                  </a:srgbClr>
                </a:outerShdw>
              </a:effectLst>
            </a:endParaRPr>
          </a:p>
        </p:txBody>
      </p:sp>
      <p:graphicFrame>
        <p:nvGraphicFramePr>
          <p:cNvPr id="6" name="Tableau 5"/>
          <p:cNvGraphicFramePr>
            <a:graphicFrameLocks noGrp="1"/>
          </p:cNvGraphicFramePr>
          <p:nvPr/>
        </p:nvGraphicFramePr>
        <p:xfrm>
          <a:off x="611188" y="836613"/>
          <a:ext cx="7992888" cy="6219373"/>
        </p:xfrm>
        <a:graphic>
          <a:graphicData uri="http://schemas.openxmlformats.org/drawingml/2006/table">
            <a:tbl>
              <a:tblPr firstRow="1" bandRow="1">
                <a:tableStyleId>{5C22544A-7EE6-4342-B048-85BDC9FD1C3A}</a:tableStyleId>
              </a:tblPr>
              <a:tblGrid>
                <a:gridCol w="834040"/>
                <a:gridCol w="7158848"/>
              </a:tblGrid>
              <a:tr h="354155">
                <a:tc>
                  <a:txBody>
                    <a:bodyPr/>
                    <a:lstStyle/>
                    <a:p>
                      <a:r>
                        <a:rPr lang="fr-FR" sz="1600" dirty="0" smtClean="0"/>
                        <a:t>Dates</a:t>
                      </a:r>
                      <a:endParaRPr lang="fr-FR" sz="1600" dirty="0"/>
                    </a:p>
                  </a:txBody>
                  <a:tcPr/>
                </a:tc>
                <a:tc>
                  <a:txBody>
                    <a:bodyPr/>
                    <a:lstStyle/>
                    <a:p>
                      <a:r>
                        <a:rPr lang="fr-FR" dirty="0" smtClean="0"/>
                        <a:t>Evénements</a:t>
                      </a:r>
                      <a:endParaRPr lang="fr-FR" dirty="0"/>
                    </a:p>
                  </a:txBody>
                  <a:tcPr/>
                </a:tc>
              </a:tr>
              <a:tr h="326829">
                <a:tc>
                  <a:txBody>
                    <a:bodyPr/>
                    <a:lstStyle/>
                    <a:p>
                      <a:pPr marL="0" algn="l" defTabSz="914400" rtl="0" eaLnBrk="1" fontAlgn="t" latinLnBrk="0" hangingPunct="1"/>
                      <a:r>
                        <a:rPr lang="fr-FR" sz="1800" kern="1200" dirty="0" smtClean="0">
                          <a:solidFill>
                            <a:schemeClr val="dk1"/>
                          </a:solidFill>
                          <a:latin typeface="+mn-lt"/>
                          <a:ea typeface="+mn-ea"/>
                          <a:cs typeface="+mn-cs"/>
                        </a:rPr>
                        <a:t>1835</a:t>
                      </a:r>
                      <a:endParaRPr lang="fr-FR" sz="1800" kern="1200" dirty="0">
                        <a:solidFill>
                          <a:schemeClr val="dk1"/>
                        </a:solidFill>
                        <a:latin typeface="+mn-lt"/>
                        <a:ea typeface="+mn-ea"/>
                        <a:cs typeface="+mn-cs"/>
                      </a:endParaRPr>
                    </a:p>
                  </a:txBody>
                  <a:tcPr marL="9525" marR="9525" marT="9525" marB="0"/>
                </a:tc>
                <a:tc>
                  <a:txBody>
                    <a:bodyPr/>
                    <a:lstStyle/>
                    <a:p>
                      <a:r>
                        <a:rPr lang="fr-FR" sz="1800" b="0" u="none" strike="noStrike" kern="1200" dirty="0" smtClean="0">
                          <a:solidFill>
                            <a:schemeClr val="dk1"/>
                          </a:solidFill>
                          <a:latin typeface="+mn-lt"/>
                          <a:ea typeface="+mn-ea"/>
                          <a:cs typeface="+mn-cs"/>
                        </a:rPr>
                        <a:t>Création de l'AFP par </a:t>
                      </a:r>
                      <a:r>
                        <a:rPr lang="fr-FR" sz="1800" kern="1200" dirty="0" smtClean="0">
                          <a:solidFill>
                            <a:schemeClr val="dk1"/>
                          </a:solidFill>
                          <a:latin typeface="+mn-lt"/>
                          <a:ea typeface="+mn-ea"/>
                          <a:cs typeface="+mn-cs"/>
                        </a:rPr>
                        <a:t>Charles-Louis Havas . P</a:t>
                      </a:r>
                      <a:r>
                        <a:rPr lang="fr-FR" sz="1800" u="none" strike="noStrike" kern="1200" dirty="0" smtClean="0">
                          <a:solidFill>
                            <a:schemeClr val="dk1"/>
                          </a:solidFill>
                          <a:latin typeface="+mn-lt"/>
                          <a:ea typeface="+mn-ea"/>
                          <a:cs typeface="+mn-cs"/>
                        </a:rPr>
                        <a:t>remière </a:t>
                      </a:r>
                      <a:r>
                        <a:rPr lang="fr-FR" sz="1800" kern="1200" dirty="0" smtClean="0">
                          <a:solidFill>
                            <a:schemeClr val="dk1"/>
                          </a:solidFill>
                          <a:latin typeface="+mn-lt"/>
                          <a:ea typeface="+mn-ea"/>
                          <a:cs typeface="+mn-cs"/>
                        </a:rPr>
                        <a:t>agence d'information mondiale sous le nom: "</a:t>
                      </a:r>
                      <a:r>
                        <a:rPr lang="fr-FR" sz="1800" b="0" u="none" strike="noStrike" kern="1200" dirty="0" smtClean="0">
                          <a:solidFill>
                            <a:schemeClr val="dk1"/>
                          </a:solidFill>
                          <a:latin typeface="+mn-lt"/>
                          <a:ea typeface="+mn-ea"/>
                          <a:cs typeface="+mn-cs"/>
                        </a:rPr>
                        <a:t>Agence des feuilles politiques</a:t>
                      </a:r>
                      <a:r>
                        <a:rPr lang="fr-FR" sz="1800" kern="1200" dirty="0" smtClean="0">
                          <a:solidFill>
                            <a:schemeClr val="dk1"/>
                          </a:solidFill>
                          <a:latin typeface="+mn-lt"/>
                          <a:ea typeface="+mn-ea"/>
                          <a:cs typeface="+mn-cs"/>
                        </a:rPr>
                        <a:t>, correspondance générale." Les infos de la presse étrangère arrivent par pigeon voyageur puis traduites dès leur arrivée</a:t>
                      </a:r>
                      <a:r>
                        <a:rPr lang="fr-FR" sz="1800" u="none" strike="noStrike" kern="1200" dirty="0" smtClean="0">
                          <a:solidFill>
                            <a:schemeClr val="dk1"/>
                          </a:solidFill>
                          <a:latin typeface="+mn-lt"/>
                          <a:ea typeface="+mn-ea"/>
                          <a:cs typeface="+mn-cs"/>
                        </a:rPr>
                        <a:t>.</a:t>
                      </a:r>
                      <a:endParaRPr lang="fr-FR" sz="1800" kern="1200" dirty="0">
                        <a:solidFill>
                          <a:schemeClr val="dk1"/>
                        </a:solidFill>
                        <a:latin typeface="+mn-lt"/>
                        <a:ea typeface="+mn-ea"/>
                        <a:cs typeface="+mn-cs"/>
                      </a:endParaRPr>
                    </a:p>
                  </a:txBody>
                  <a:tcPr marL="9525" marR="9525" marT="9525" marB="0"/>
                </a:tc>
              </a:tr>
              <a:tr h="326829">
                <a:tc>
                  <a:txBody>
                    <a:bodyPr/>
                    <a:lstStyle/>
                    <a:p>
                      <a:pPr marL="0" algn="l" defTabSz="914400" rtl="0" eaLnBrk="1" fontAlgn="t" latinLnBrk="0" hangingPunct="1"/>
                      <a:r>
                        <a:rPr lang="fr-FR" sz="1800" kern="1200" dirty="0" smtClean="0">
                          <a:solidFill>
                            <a:schemeClr val="dk1"/>
                          </a:solidFill>
                          <a:latin typeface="+mn-lt"/>
                          <a:ea typeface="+mn-ea"/>
                          <a:cs typeface="+mn-cs"/>
                        </a:rPr>
                        <a:t>1836</a:t>
                      </a:r>
                      <a:endParaRPr lang="fr-FR" sz="1800" kern="1200" dirty="0">
                        <a:solidFill>
                          <a:schemeClr val="dk1"/>
                        </a:solidFill>
                        <a:latin typeface="+mn-lt"/>
                        <a:ea typeface="+mn-ea"/>
                        <a:cs typeface="+mn-cs"/>
                      </a:endParaRPr>
                    </a:p>
                  </a:txBody>
                  <a:tcPr marL="9525" marR="9525" marT="9525" marB="0"/>
                </a:tc>
                <a:tc>
                  <a:txBody>
                    <a:bodyPr/>
                    <a:lstStyle/>
                    <a:p>
                      <a:r>
                        <a:rPr lang="fr-FR" sz="1800" b="0" u="none" strike="noStrike" kern="1200" dirty="0" smtClean="0">
                          <a:solidFill>
                            <a:schemeClr val="dk1"/>
                          </a:solidFill>
                          <a:latin typeface="+mn-lt"/>
                          <a:ea typeface="+mn-ea"/>
                          <a:cs typeface="+mn-cs"/>
                        </a:rPr>
                        <a:t>Émile de Girardin fonde « la Presse ». Recours aux </a:t>
                      </a:r>
                      <a:r>
                        <a:rPr lang="fr-FR" sz="1800" kern="1200" dirty="0" smtClean="0">
                          <a:solidFill>
                            <a:schemeClr val="dk1"/>
                          </a:solidFill>
                          <a:latin typeface="+mn-lt"/>
                          <a:ea typeface="+mn-ea"/>
                          <a:cs typeface="+mn-cs"/>
                        </a:rPr>
                        <a:t>annonceurs </a:t>
                      </a:r>
                      <a:r>
                        <a:rPr lang="fr-FR" sz="1800" kern="1200" dirty="0" err="1" smtClean="0">
                          <a:solidFill>
                            <a:schemeClr val="dk1"/>
                          </a:solidFill>
                          <a:latin typeface="+mn-lt"/>
                          <a:ea typeface="+mn-ea"/>
                          <a:cs typeface="+mn-cs"/>
                        </a:rPr>
                        <a:t>pourdiminuer</a:t>
                      </a:r>
                      <a:r>
                        <a:rPr lang="fr-FR" sz="1800" kern="1200" dirty="0" smtClean="0">
                          <a:solidFill>
                            <a:schemeClr val="dk1"/>
                          </a:solidFill>
                          <a:latin typeface="+mn-lt"/>
                          <a:ea typeface="+mn-ea"/>
                          <a:cs typeface="+mn-cs"/>
                        </a:rPr>
                        <a:t> le coût de l’abonnement.  Premier </a:t>
                      </a:r>
                      <a:r>
                        <a:rPr lang="fr-FR" sz="1800" b="0" u="none" strike="noStrike" kern="1200" dirty="0" smtClean="0">
                          <a:solidFill>
                            <a:schemeClr val="dk1"/>
                          </a:solidFill>
                          <a:latin typeface="+mn-lt"/>
                          <a:ea typeface="+mn-ea"/>
                          <a:cs typeface="+mn-cs"/>
                        </a:rPr>
                        <a:t>journal</a:t>
                      </a:r>
                      <a:r>
                        <a:rPr lang="fr-FR" sz="1800" kern="1200" dirty="0" smtClean="0">
                          <a:solidFill>
                            <a:schemeClr val="dk1"/>
                          </a:solidFill>
                          <a:latin typeface="+mn-lt"/>
                          <a:ea typeface="+mn-ea"/>
                          <a:cs typeface="+mn-cs"/>
                        </a:rPr>
                        <a:t> bon marché en France .</a:t>
                      </a:r>
                    </a:p>
                    <a:p>
                      <a:r>
                        <a:rPr lang="fr-FR" sz="1800" kern="1200" dirty="0" smtClean="0">
                          <a:solidFill>
                            <a:schemeClr val="dk1"/>
                          </a:solidFill>
                          <a:latin typeface="+mn-lt"/>
                          <a:ea typeface="+mn-ea"/>
                          <a:cs typeface="+mn-cs"/>
                        </a:rPr>
                        <a:t>Considéré comme le fondateur de la </a:t>
                      </a:r>
                      <a:r>
                        <a:rPr lang="fr-FR" sz="1800" u="none" strike="noStrike" kern="1200" dirty="0" smtClean="0">
                          <a:solidFill>
                            <a:schemeClr val="dk1"/>
                          </a:solidFill>
                          <a:latin typeface="+mn-lt"/>
                          <a:ea typeface="+mn-ea"/>
                          <a:cs typeface="+mn-cs"/>
                        </a:rPr>
                        <a:t>presse</a:t>
                      </a:r>
                      <a:r>
                        <a:rPr lang="fr-FR" sz="1800" kern="1200" dirty="0" smtClean="0">
                          <a:solidFill>
                            <a:schemeClr val="dk1"/>
                          </a:solidFill>
                          <a:latin typeface="+mn-lt"/>
                          <a:ea typeface="+mn-ea"/>
                          <a:cs typeface="+mn-cs"/>
                        </a:rPr>
                        <a:t> moderne</a:t>
                      </a:r>
                      <a:endParaRPr lang="fr-FR" sz="1800" kern="1200" dirty="0">
                        <a:solidFill>
                          <a:schemeClr val="dk1"/>
                        </a:solidFill>
                        <a:latin typeface="+mn-lt"/>
                        <a:ea typeface="+mn-ea"/>
                        <a:cs typeface="+mn-cs"/>
                      </a:endParaRPr>
                    </a:p>
                  </a:txBody>
                  <a:tcPr marL="9525" marR="9525" marT="9525" marB="0"/>
                </a:tc>
              </a:tr>
              <a:tr h="326829">
                <a:tc>
                  <a:txBody>
                    <a:bodyPr/>
                    <a:lstStyle/>
                    <a:p>
                      <a:pPr marL="0" algn="l" defTabSz="914400" rtl="0" eaLnBrk="1" fontAlgn="t" latinLnBrk="0" hangingPunct="1"/>
                      <a:r>
                        <a:rPr lang="fr-FR" sz="1800" u="none" strike="noStrike" dirty="0" smtClean="0">
                          <a:solidFill>
                            <a:srgbClr val="333333"/>
                          </a:solidFill>
                          <a:latin typeface="Arial"/>
                          <a:ea typeface="Times New Roman"/>
                        </a:rPr>
                        <a:t> </a:t>
                      </a:r>
                      <a:r>
                        <a:rPr lang="fr-FR" sz="1800" kern="1200" dirty="0" smtClean="0">
                          <a:solidFill>
                            <a:schemeClr val="dk1"/>
                          </a:solidFill>
                          <a:latin typeface="+mn-lt"/>
                          <a:ea typeface="+mn-ea"/>
                          <a:cs typeface="+mn-cs"/>
                        </a:rPr>
                        <a:t>1845</a:t>
                      </a:r>
                      <a:endParaRPr lang="fr-FR" sz="1800" kern="1200" dirty="0">
                        <a:solidFill>
                          <a:schemeClr val="dk1"/>
                        </a:solidFill>
                        <a:latin typeface="+mn-lt"/>
                        <a:ea typeface="+mn-ea"/>
                        <a:cs typeface="+mn-cs"/>
                      </a:endParaRPr>
                    </a:p>
                  </a:txBody>
                  <a:tcPr marL="9525" marR="9525" marT="9525" marB="0"/>
                </a:tc>
                <a:tc>
                  <a:txBody>
                    <a:bodyPr/>
                    <a:lstStyle/>
                    <a:p>
                      <a:pPr marL="0" algn="l" defTabSz="914400" rtl="0" eaLnBrk="1" fontAlgn="t" latinLnBrk="0" hangingPunct="1"/>
                      <a:r>
                        <a:rPr lang="fr-FR" sz="1800" kern="1200" dirty="0" smtClean="0">
                          <a:solidFill>
                            <a:schemeClr val="dk1"/>
                          </a:solidFill>
                          <a:latin typeface="+mn-lt"/>
                          <a:ea typeface="+mn-ea"/>
                          <a:cs typeface="+mn-cs"/>
                        </a:rPr>
                        <a:t>Invention de la presse rotative par l’américain Richard </a:t>
                      </a:r>
                      <a:r>
                        <a:rPr lang="fr-FR" sz="1800" kern="1200" dirty="0" err="1" smtClean="0">
                          <a:solidFill>
                            <a:schemeClr val="dk1"/>
                          </a:solidFill>
                          <a:latin typeface="+mn-lt"/>
                          <a:ea typeface="+mn-ea"/>
                          <a:cs typeface="+mn-cs"/>
                        </a:rPr>
                        <a:t>Hoe</a:t>
                      </a:r>
                      <a:r>
                        <a:rPr lang="fr-FR" sz="1800" kern="1200" dirty="0" smtClean="0">
                          <a:solidFill>
                            <a:schemeClr val="dk1"/>
                          </a:solidFill>
                          <a:latin typeface="+mn-lt"/>
                          <a:ea typeface="+mn-ea"/>
                          <a:cs typeface="+mn-cs"/>
                        </a:rPr>
                        <a:t>. Améliore  la vitesse de </a:t>
                      </a:r>
                      <a:r>
                        <a:rPr lang="fr-FR" sz="1800" kern="1200" smtClean="0">
                          <a:solidFill>
                            <a:schemeClr val="dk1"/>
                          </a:solidFill>
                          <a:latin typeface="+mn-lt"/>
                          <a:ea typeface="+mn-ea"/>
                          <a:cs typeface="+mn-cs"/>
                        </a:rPr>
                        <a:t>tirage de la </a:t>
                      </a:r>
                      <a:r>
                        <a:rPr lang="fr-FR" sz="1800" kern="1200" dirty="0" smtClean="0">
                          <a:solidFill>
                            <a:schemeClr val="dk1"/>
                          </a:solidFill>
                          <a:latin typeface="+mn-lt"/>
                          <a:ea typeface="+mn-ea"/>
                          <a:cs typeface="+mn-cs"/>
                        </a:rPr>
                        <a:t>presse cylindrique</a:t>
                      </a:r>
                      <a:endParaRPr lang="fr-FR" sz="1800" kern="1200" dirty="0">
                        <a:solidFill>
                          <a:schemeClr val="dk1"/>
                        </a:solidFill>
                        <a:latin typeface="+mn-lt"/>
                        <a:ea typeface="+mn-ea"/>
                        <a:cs typeface="+mn-cs"/>
                      </a:endParaRPr>
                    </a:p>
                  </a:txBody>
                  <a:tcPr marL="9525" marR="9525" marT="9525" marB="0"/>
                </a:tc>
              </a:tr>
              <a:tr h="326829">
                <a:tc>
                  <a:txBody>
                    <a:bodyPr/>
                    <a:lstStyle/>
                    <a:p>
                      <a:pPr marL="0" algn="l" defTabSz="914400" rtl="0" eaLnBrk="1" fontAlgn="t" latinLnBrk="0" hangingPunct="1"/>
                      <a:r>
                        <a:rPr lang="fr-FR" sz="1800" kern="1200" dirty="0" smtClean="0">
                          <a:solidFill>
                            <a:schemeClr val="dk1"/>
                          </a:solidFill>
                          <a:latin typeface="+mn-lt"/>
                          <a:ea typeface="+mn-ea"/>
                          <a:cs typeface="+mn-cs"/>
                        </a:rPr>
                        <a:t>1848</a:t>
                      </a:r>
                      <a:endParaRPr lang="fr-FR" sz="1800" kern="1200" dirty="0">
                        <a:solidFill>
                          <a:schemeClr val="dk1"/>
                        </a:solidFill>
                        <a:latin typeface="+mn-lt"/>
                        <a:ea typeface="+mn-ea"/>
                        <a:cs typeface="+mn-cs"/>
                      </a:endParaRPr>
                    </a:p>
                  </a:txBody>
                  <a:tcPr marL="9525" marR="9525" marT="9525"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fr-FR" sz="1800" kern="1200" dirty="0" smtClean="0">
                          <a:solidFill>
                            <a:schemeClr val="dk1"/>
                          </a:solidFill>
                          <a:latin typeface="+mn-lt"/>
                          <a:ea typeface="+mn-ea"/>
                          <a:cs typeface="+mn-cs"/>
                        </a:rPr>
                        <a:t>Fondation de l’</a:t>
                      </a:r>
                      <a:r>
                        <a:rPr lang="fr-FR" sz="1800" kern="1200" dirty="0" err="1" smtClean="0">
                          <a:solidFill>
                            <a:schemeClr val="dk1"/>
                          </a:solidFill>
                          <a:latin typeface="+mn-lt"/>
                          <a:ea typeface="+mn-ea"/>
                          <a:cs typeface="+mn-cs"/>
                        </a:rPr>
                        <a:t>Associated</a:t>
                      </a:r>
                      <a:r>
                        <a:rPr lang="fr-FR" sz="1800" kern="1200" dirty="0" smtClean="0">
                          <a:solidFill>
                            <a:schemeClr val="dk1"/>
                          </a:solidFill>
                          <a:latin typeface="+mn-lt"/>
                          <a:ea typeface="+mn-ea"/>
                          <a:cs typeface="+mn-cs"/>
                        </a:rPr>
                        <a:t> </a:t>
                      </a:r>
                      <a:r>
                        <a:rPr lang="fr-FR" sz="1800" kern="1200" dirty="0" err="1" smtClean="0">
                          <a:solidFill>
                            <a:schemeClr val="dk1"/>
                          </a:solidFill>
                          <a:latin typeface="+mn-lt"/>
                          <a:ea typeface="+mn-ea"/>
                          <a:cs typeface="+mn-cs"/>
                        </a:rPr>
                        <a:t>Press</a:t>
                      </a:r>
                      <a:r>
                        <a:rPr lang="fr-FR" sz="1800" kern="1200" dirty="0" smtClean="0">
                          <a:solidFill>
                            <a:schemeClr val="dk1"/>
                          </a:solidFill>
                          <a:latin typeface="+mn-lt"/>
                          <a:ea typeface="+mn-ea"/>
                          <a:cs typeface="+mn-cs"/>
                        </a:rPr>
                        <a:t> par 6 journaux américains   pour créer la plus importante agence de presse des États-Unis. Ils mutualisent les sources d’informations internationales pour diminuer les coûts télégraphiques. 1849 l’AP ouvrira son premier poste d’information au Canada. </a:t>
                      </a:r>
                    </a:p>
                    <a:p>
                      <a:pPr marL="0" marR="0" indent="0" algn="l" defTabSz="914400" rtl="0" eaLnBrk="1" fontAlgn="t" latinLnBrk="0" hangingPunct="1">
                        <a:lnSpc>
                          <a:spcPct val="100000"/>
                        </a:lnSpc>
                        <a:spcBef>
                          <a:spcPts val="0"/>
                        </a:spcBef>
                        <a:spcAft>
                          <a:spcPts val="0"/>
                        </a:spcAft>
                        <a:buClrTx/>
                        <a:buSzTx/>
                        <a:buFontTx/>
                        <a:buNone/>
                        <a:tabLst/>
                        <a:defRPr/>
                      </a:pPr>
                      <a:r>
                        <a:rPr lang="fr-FR" sz="1800" kern="1200" dirty="0" smtClean="0">
                          <a:solidFill>
                            <a:schemeClr val="dk1"/>
                          </a:solidFill>
                          <a:latin typeface="+mn-lt"/>
                          <a:ea typeface="+mn-ea"/>
                          <a:cs typeface="+mn-cs"/>
                        </a:rPr>
                        <a:t>Développement considérable  dès la mise en place du câble </a:t>
                      </a:r>
                      <a:r>
                        <a:rPr lang="fr-FR" sz="1800" kern="1200" dirty="0" err="1" smtClean="0">
                          <a:solidFill>
                            <a:schemeClr val="dk1"/>
                          </a:solidFill>
                          <a:latin typeface="+mn-lt"/>
                          <a:ea typeface="+mn-ea"/>
                          <a:cs typeface="+mn-cs"/>
                        </a:rPr>
                        <a:t>trans-atlantique</a:t>
                      </a:r>
                      <a:r>
                        <a:rPr lang="fr-FR" sz="1800" kern="1200" dirty="0" smtClean="0">
                          <a:solidFill>
                            <a:schemeClr val="dk1"/>
                          </a:solidFill>
                          <a:latin typeface="+mn-lt"/>
                          <a:ea typeface="+mn-ea"/>
                          <a:cs typeface="+mn-cs"/>
                        </a:rPr>
                        <a:t>.</a:t>
                      </a:r>
                      <a:endParaRPr lang="fr-FR" sz="1800" kern="1200" dirty="0">
                        <a:solidFill>
                          <a:schemeClr val="dk1"/>
                        </a:solidFill>
                        <a:latin typeface="+mn-lt"/>
                        <a:ea typeface="+mn-ea"/>
                        <a:cs typeface="+mn-cs"/>
                      </a:endParaRPr>
                    </a:p>
                  </a:txBody>
                  <a:tcPr marL="9525" marR="9525" marT="9525" marB="0"/>
                </a:tc>
              </a:tr>
              <a:tr h="319588">
                <a:tc>
                  <a:txBody>
                    <a:bodyPr/>
                    <a:lstStyle/>
                    <a:p>
                      <a:pPr marL="0" algn="l" defTabSz="914400" rtl="0" eaLnBrk="1" fontAlgn="t" latinLnBrk="0" hangingPunct="1"/>
                      <a:r>
                        <a:rPr lang="fr-FR" sz="1800" kern="1200" dirty="0" smtClean="0">
                          <a:solidFill>
                            <a:schemeClr val="dk1"/>
                          </a:solidFill>
                          <a:latin typeface="+mn-lt"/>
                          <a:ea typeface="+mn-ea"/>
                          <a:cs typeface="+mn-cs"/>
                        </a:rPr>
                        <a:t>1851</a:t>
                      </a:r>
                      <a:endParaRPr lang="fr-FR" sz="1800" kern="1200" dirty="0">
                        <a:solidFill>
                          <a:schemeClr val="dk1"/>
                        </a:solidFill>
                        <a:latin typeface="+mn-lt"/>
                        <a:ea typeface="+mn-ea"/>
                        <a:cs typeface="+mn-cs"/>
                      </a:endParaRPr>
                    </a:p>
                  </a:txBody>
                  <a:tcPr marL="9525" marR="9525" marT="9525"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fr-FR" sz="1800" kern="1200" dirty="0" smtClean="0">
                          <a:solidFill>
                            <a:schemeClr val="dk1"/>
                          </a:solidFill>
                          <a:latin typeface="+mn-lt"/>
                          <a:ea typeface="+mn-ea"/>
                          <a:cs typeface="+mn-cs"/>
                        </a:rPr>
                        <a:t>Premier numéro du New-York Times</a:t>
                      </a:r>
                      <a:endParaRPr lang="fr-FR" sz="1800" kern="1200" dirty="0">
                        <a:solidFill>
                          <a:schemeClr val="dk1"/>
                        </a:solidFill>
                        <a:latin typeface="+mn-lt"/>
                        <a:ea typeface="+mn-ea"/>
                        <a:cs typeface="+mn-cs"/>
                      </a:endParaRPr>
                    </a:p>
                  </a:txBody>
                  <a:tcPr marL="9525" marR="9525" marT="9525" marB="0"/>
                </a:tc>
              </a:tr>
              <a:tr h="326829">
                <a:tc>
                  <a:txBody>
                    <a:bodyPr/>
                    <a:lstStyle/>
                    <a:p>
                      <a:pPr marL="0" algn="l" defTabSz="914400" rtl="0" eaLnBrk="1" fontAlgn="t" latinLnBrk="0" hangingPunct="1"/>
                      <a:r>
                        <a:rPr lang="fr-FR" sz="1800" kern="1200" dirty="0" smtClean="0">
                          <a:solidFill>
                            <a:schemeClr val="dk1"/>
                          </a:solidFill>
                          <a:latin typeface="+mn-lt"/>
                          <a:ea typeface="+mn-ea"/>
                          <a:cs typeface="+mn-cs"/>
                        </a:rPr>
                        <a:t>1851</a:t>
                      </a:r>
                      <a:endParaRPr lang="fr-FR" sz="1800" kern="1200" dirty="0">
                        <a:solidFill>
                          <a:schemeClr val="dk1"/>
                        </a:solidFill>
                        <a:latin typeface="+mn-lt"/>
                        <a:ea typeface="+mn-ea"/>
                        <a:cs typeface="+mn-cs"/>
                      </a:endParaRPr>
                    </a:p>
                  </a:txBody>
                  <a:tcPr marL="9525" marR="9525" marT="9525" marB="0"/>
                </a:tc>
                <a:tc>
                  <a:txBody>
                    <a:bodyPr/>
                    <a:lstStyle/>
                    <a:p>
                      <a:pPr marL="0" algn="l" defTabSz="914400" rtl="0" eaLnBrk="1" fontAlgn="t" latinLnBrk="0" hangingPunct="1"/>
                      <a:r>
                        <a:rPr lang="fr-FR" sz="1800" kern="1200" dirty="0" smtClean="0">
                          <a:solidFill>
                            <a:schemeClr val="dk1"/>
                          </a:solidFill>
                          <a:latin typeface="+mn-lt"/>
                          <a:ea typeface="+mn-ea"/>
                          <a:cs typeface="+mn-cs"/>
                        </a:rPr>
                        <a:t>L’agence </a:t>
                      </a:r>
                      <a:r>
                        <a:rPr lang="fr-FR" sz="1800" b="1" kern="1200" dirty="0" smtClean="0">
                          <a:solidFill>
                            <a:schemeClr val="dk1"/>
                          </a:solidFill>
                          <a:latin typeface="+mn-lt"/>
                          <a:ea typeface="+mn-ea"/>
                          <a:cs typeface="+mn-cs"/>
                        </a:rPr>
                        <a:t>Reuter</a:t>
                      </a:r>
                      <a:r>
                        <a:rPr lang="fr-FR" sz="1800" kern="1200" dirty="0" smtClean="0">
                          <a:solidFill>
                            <a:schemeClr val="dk1"/>
                          </a:solidFill>
                          <a:latin typeface="+mn-lt"/>
                          <a:ea typeface="+mn-ea"/>
                          <a:cs typeface="+mn-cs"/>
                        </a:rPr>
                        <a:t> par un collaborateur d’Havas est fondée à </a:t>
                      </a:r>
                      <a:r>
                        <a:rPr lang="fr-FR" sz="1800" u="none" strike="noStrike" kern="1200" dirty="0" smtClean="0">
                          <a:solidFill>
                            <a:schemeClr val="dk1"/>
                          </a:solidFill>
                          <a:latin typeface="+mn-lt"/>
                          <a:ea typeface="+mn-ea"/>
                          <a:cs typeface="+mn-cs"/>
                        </a:rPr>
                        <a:t>Londres</a:t>
                      </a:r>
                      <a:r>
                        <a:rPr lang="fr-FR" sz="1800" kern="1200" dirty="0" smtClean="0">
                          <a:solidFill>
                            <a:schemeClr val="dk1"/>
                          </a:solidFill>
                          <a:latin typeface="+mn-lt"/>
                          <a:ea typeface="+mn-ea"/>
                          <a:cs typeface="+mn-cs"/>
                        </a:rPr>
                        <a:t> pour diffuser des informations financières entre la </a:t>
                      </a:r>
                      <a:r>
                        <a:rPr lang="fr-FR" sz="1800" u="none" strike="noStrike" kern="1200" dirty="0" smtClean="0">
                          <a:solidFill>
                            <a:schemeClr val="dk1"/>
                          </a:solidFill>
                          <a:latin typeface="+mn-lt"/>
                          <a:ea typeface="+mn-ea"/>
                          <a:cs typeface="+mn-cs"/>
                        </a:rPr>
                        <a:t>Londres </a:t>
                      </a:r>
                      <a:r>
                        <a:rPr lang="fr-FR" sz="1800" kern="1200" dirty="0" smtClean="0">
                          <a:solidFill>
                            <a:schemeClr val="dk1"/>
                          </a:solidFill>
                          <a:latin typeface="+mn-lt"/>
                          <a:ea typeface="+mn-ea"/>
                          <a:cs typeface="+mn-cs"/>
                        </a:rPr>
                        <a:t>et Paris. Paul Julius Reuter était un collaborateur de Charles-Louis Havas  </a:t>
                      </a:r>
                      <a:endParaRPr lang="fr-FR" sz="1800" kern="1200" dirty="0">
                        <a:solidFill>
                          <a:schemeClr val="dk1"/>
                        </a:solidFill>
                        <a:latin typeface="+mn-lt"/>
                        <a:ea typeface="+mn-ea"/>
                        <a:cs typeface="+mn-cs"/>
                      </a:endParaRPr>
                    </a:p>
                  </a:txBody>
                  <a:tcPr marL="9525" marR="9525" marT="9525" marB="0"/>
                </a:tc>
              </a:tr>
            </a:tbl>
          </a:graphicData>
        </a:graphic>
      </p:graphicFrame>
    </p:spTree>
  </p:cSld>
  <p:clrMapOvr>
    <a:masterClrMapping/>
  </p:clrMapOvr>
  <p:transition>
    <p:cut/>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à coins arrondis 3"/>
          <p:cNvSpPr/>
          <p:nvPr/>
        </p:nvSpPr>
        <p:spPr>
          <a:xfrm>
            <a:off x="161510" y="116632"/>
            <a:ext cx="8820980" cy="6597352"/>
          </a:xfrm>
          <a:prstGeom prst="roundRect">
            <a:avLst/>
          </a:prstGeom>
          <a:solidFill>
            <a:schemeClr val="tx2">
              <a:lumMod val="20000"/>
              <a:lumOff val="80000"/>
            </a:schemeClr>
          </a:solidFill>
          <a:ln w="41275" cmpd="sng">
            <a:solidFill>
              <a:schemeClr val="accent1"/>
            </a:solidFill>
          </a:ln>
          <a:effectLst>
            <a:outerShdw blurRad="152400" dist="317500" dir="5400000" sx="105000" sy="105000" rotWithShape="0">
              <a:prstClr val="black">
                <a:alpha val="15000"/>
              </a:prstClr>
            </a:outerShdw>
          </a:effectLst>
          <a:scene3d>
            <a:camera prst="orthographicFront"/>
            <a:lightRig rig="threePt" dir="t"/>
          </a:scene3d>
          <a:sp3d>
            <a:bevelT w="25400"/>
            <a:bevelB w="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dirty="0">
              <a:solidFill>
                <a:srgbClr val="333399"/>
              </a:solidFill>
            </a:endParaRPr>
          </a:p>
        </p:txBody>
      </p:sp>
      <p:sp>
        <p:nvSpPr>
          <p:cNvPr id="2" name="Titre 1"/>
          <p:cNvSpPr>
            <a:spLocks noGrp="1"/>
          </p:cNvSpPr>
          <p:nvPr>
            <p:ph type="ctrTitle"/>
          </p:nvPr>
        </p:nvSpPr>
        <p:spPr>
          <a:xfrm>
            <a:off x="468313" y="333375"/>
            <a:ext cx="8139112" cy="358775"/>
          </a:xfrm>
        </p:spPr>
        <p:txBody>
          <a:bodyPr>
            <a:noAutofit/>
          </a:bodyPr>
          <a:lstStyle/>
          <a:p>
            <a:pPr>
              <a:defRPr/>
            </a:pPr>
            <a:r>
              <a:rPr lang="fr-FR" sz="3600" dirty="0" smtClean="0"/>
              <a:t> </a:t>
            </a:r>
            <a:r>
              <a:rPr lang="fr-FR" sz="3600" b="1" dirty="0" smtClean="0">
                <a:solidFill>
                  <a:schemeClr val="tx2">
                    <a:lumMod val="75000"/>
                  </a:schemeClr>
                </a:solidFill>
                <a:effectLst>
                  <a:outerShdw blurRad="38100" dist="25400" dir="5400000" algn="tl" rotWithShape="0">
                    <a:srgbClr val="000000">
                      <a:alpha val="43000"/>
                    </a:srgbClr>
                  </a:outerShdw>
                </a:effectLst>
              </a:rPr>
              <a:t>Historique de la Presse écrite</a:t>
            </a:r>
            <a:endParaRPr lang="fr-FR" sz="3600" b="1" dirty="0">
              <a:solidFill>
                <a:schemeClr val="tx2">
                  <a:lumMod val="75000"/>
                </a:schemeClr>
              </a:solidFill>
              <a:effectLst>
                <a:outerShdw blurRad="38100" dist="25400" dir="5400000" algn="tl" rotWithShape="0">
                  <a:srgbClr val="000000">
                    <a:alpha val="43000"/>
                  </a:srgbClr>
                </a:outerShdw>
              </a:effectLst>
            </a:endParaRPr>
          </a:p>
        </p:txBody>
      </p:sp>
      <p:graphicFrame>
        <p:nvGraphicFramePr>
          <p:cNvPr id="6" name="Tableau 5"/>
          <p:cNvGraphicFramePr>
            <a:graphicFrameLocks noGrp="1"/>
          </p:cNvGraphicFramePr>
          <p:nvPr/>
        </p:nvGraphicFramePr>
        <p:xfrm>
          <a:off x="611188" y="836613"/>
          <a:ext cx="7992888" cy="5191368"/>
        </p:xfrm>
        <a:graphic>
          <a:graphicData uri="http://schemas.openxmlformats.org/drawingml/2006/table">
            <a:tbl>
              <a:tblPr firstRow="1" bandRow="1">
                <a:tableStyleId>{5C22544A-7EE6-4342-B048-85BDC9FD1C3A}</a:tableStyleId>
              </a:tblPr>
              <a:tblGrid>
                <a:gridCol w="834040"/>
                <a:gridCol w="7158848"/>
              </a:tblGrid>
              <a:tr h="354155">
                <a:tc>
                  <a:txBody>
                    <a:bodyPr/>
                    <a:lstStyle/>
                    <a:p>
                      <a:r>
                        <a:rPr lang="fr-FR" sz="1600" dirty="0" smtClean="0"/>
                        <a:t>Dates</a:t>
                      </a:r>
                      <a:endParaRPr lang="fr-FR" sz="1600" dirty="0"/>
                    </a:p>
                  </a:txBody>
                  <a:tcPr/>
                </a:tc>
                <a:tc>
                  <a:txBody>
                    <a:bodyPr/>
                    <a:lstStyle/>
                    <a:p>
                      <a:r>
                        <a:rPr lang="fr-FR" dirty="0" smtClean="0"/>
                        <a:t>Evénements</a:t>
                      </a:r>
                      <a:endParaRPr lang="fr-FR" dirty="0"/>
                    </a:p>
                  </a:txBody>
                  <a:tcPr/>
                </a:tc>
              </a:tr>
              <a:tr h="326829">
                <a:tc>
                  <a:txBody>
                    <a:bodyPr/>
                    <a:lstStyle/>
                    <a:p>
                      <a:pPr marL="0" algn="l" defTabSz="914400" rtl="0" eaLnBrk="1" fontAlgn="t" latinLnBrk="0" hangingPunct="1"/>
                      <a:r>
                        <a:rPr lang="fr-FR" sz="1800" kern="1200" dirty="0" smtClean="0">
                          <a:solidFill>
                            <a:schemeClr val="dk1"/>
                          </a:solidFill>
                          <a:latin typeface="+mn-lt"/>
                          <a:ea typeface="+mn-ea"/>
                          <a:cs typeface="+mn-cs"/>
                        </a:rPr>
                        <a:t>1863</a:t>
                      </a:r>
                      <a:endParaRPr lang="fr-FR" sz="1800" kern="1200" dirty="0">
                        <a:solidFill>
                          <a:schemeClr val="dk1"/>
                        </a:solidFill>
                        <a:latin typeface="+mn-lt"/>
                        <a:ea typeface="+mn-ea"/>
                        <a:cs typeface="+mn-cs"/>
                      </a:endParaRPr>
                    </a:p>
                  </a:txBody>
                  <a:tcPr marL="9525" marR="9525" marT="9525" marB="0"/>
                </a:tc>
                <a:tc>
                  <a:txBody>
                    <a:bodyPr/>
                    <a:lstStyle/>
                    <a:p>
                      <a:pPr marL="0" algn="l" defTabSz="914400" rtl="0" eaLnBrk="1" fontAlgn="t" latinLnBrk="0" hangingPunct="1"/>
                      <a:r>
                        <a:rPr lang="fr-FR" sz="1800" kern="1200" dirty="0" smtClean="0">
                          <a:solidFill>
                            <a:schemeClr val="dk1"/>
                          </a:solidFill>
                          <a:latin typeface="+mn-lt"/>
                          <a:ea typeface="+mn-ea"/>
                          <a:cs typeface="+mn-cs"/>
                        </a:rPr>
                        <a:t>Fondation du petit journal plus d’un million d’exemplaires dans les années 1890 sera le premier sponsor d’événements sportifs (course automobile Paris Rouen )</a:t>
                      </a:r>
                      <a:endParaRPr lang="fr-FR" sz="1800" kern="1200" dirty="0">
                        <a:solidFill>
                          <a:schemeClr val="dk1"/>
                        </a:solidFill>
                        <a:latin typeface="+mn-lt"/>
                        <a:ea typeface="+mn-ea"/>
                        <a:cs typeface="+mn-cs"/>
                      </a:endParaRPr>
                    </a:p>
                  </a:txBody>
                  <a:tcPr marL="9525" marR="9525" marT="9525" marB="0"/>
                </a:tc>
              </a:tr>
              <a:tr h="326829">
                <a:tc>
                  <a:txBody>
                    <a:bodyPr/>
                    <a:lstStyle/>
                    <a:p>
                      <a:pPr marL="0" algn="l" defTabSz="914400" rtl="0" eaLnBrk="1" fontAlgn="t" latinLnBrk="0" hangingPunct="1"/>
                      <a:r>
                        <a:rPr lang="fr-FR" sz="1800" kern="1200" dirty="0" smtClean="0">
                          <a:solidFill>
                            <a:schemeClr val="dk1"/>
                          </a:solidFill>
                          <a:latin typeface="+mn-lt"/>
                          <a:ea typeface="+mn-ea"/>
                          <a:cs typeface="+mn-cs"/>
                        </a:rPr>
                        <a:t>1866</a:t>
                      </a:r>
                      <a:endParaRPr lang="fr-FR" sz="1800" kern="1200" dirty="0">
                        <a:solidFill>
                          <a:schemeClr val="dk1"/>
                        </a:solidFill>
                        <a:latin typeface="+mn-lt"/>
                        <a:ea typeface="+mn-ea"/>
                        <a:cs typeface="+mn-cs"/>
                      </a:endParaRPr>
                    </a:p>
                  </a:txBody>
                  <a:tcPr marL="9525" marR="9525" marT="9525" marB="0"/>
                </a:tc>
                <a:tc>
                  <a:txBody>
                    <a:bodyPr/>
                    <a:lstStyle/>
                    <a:p>
                      <a:pPr marL="0" algn="l" defTabSz="914400" rtl="0" eaLnBrk="1" fontAlgn="t" latinLnBrk="0" hangingPunct="1"/>
                      <a:r>
                        <a:rPr lang="fr-FR" sz="1800" kern="1200" dirty="0" smtClean="0">
                          <a:solidFill>
                            <a:schemeClr val="dk1"/>
                          </a:solidFill>
                          <a:latin typeface="+mn-lt"/>
                          <a:ea typeface="+mn-ea"/>
                          <a:cs typeface="+mn-cs"/>
                        </a:rPr>
                        <a:t>Le Figaro devient quotidien. Contributeurs. Zola Vallès Dumas déjà orienté à droite. À la fin de l’empire soutient la cause royaliste</a:t>
                      </a:r>
                      <a:endParaRPr lang="fr-FR" sz="1800" kern="1200" dirty="0">
                        <a:solidFill>
                          <a:schemeClr val="dk1"/>
                        </a:solidFill>
                        <a:latin typeface="+mn-lt"/>
                        <a:ea typeface="+mn-ea"/>
                        <a:cs typeface="+mn-cs"/>
                      </a:endParaRPr>
                    </a:p>
                  </a:txBody>
                  <a:tcPr marL="9525" marR="9525" marT="9525" marB="0"/>
                </a:tc>
              </a:tr>
              <a:tr h="326829">
                <a:tc>
                  <a:txBody>
                    <a:bodyPr/>
                    <a:lstStyle/>
                    <a:p>
                      <a:pPr marL="0" algn="l" defTabSz="914400" rtl="0" eaLnBrk="1" fontAlgn="t" latinLnBrk="0" hangingPunct="1"/>
                      <a:endParaRPr lang="fr-FR" sz="1800" kern="1200" dirty="0">
                        <a:solidFill>
                          <a:schemeClr val="dk1"/>
                        </a:solidFill>
                        <a:latin typeface="+mn-lt"/>
                        <a:ea typeface="+mn-ea"/>
                        <a:cs typeface="+mn-cs"/>
                      </a:endParaRPr>
                    </a:p>
                  </a:txBody>
                  <a:tcPr marL="9525" marR="9525" marT="9525" marB="0"/>
                </a:tc>
                <a:tc>
                  <a:txBody>
                    <a:bodyPr/>
                    <a:lstStyle/>
                    <a:p>
                      <a:pPr marL="0" algn="l" defTabSz="914400" rtl="0" eaLnBrk="1" fontAlgn="t" latinLnBrk="0" hangingPunct="1"/>
                      <a:endParaRPr lang="fr-FR" sz="1800" kern="1200" dirty="0">
                        <a:solidFill>
                          <a:schemeClr val="dk1"/>
                        </a:solidFill>
                        <a:latin typeface="+mn-lt"/>
                        <a:ea typeface="+mn-ea"/>
                        <a:cs typeface="+mn-cs"/>
                      </a:endParaRPr>
                    </a:p>
                  </a:txBody>
                  <a:tcPr marL="9525" marR="9525" marT="9525" marB="0"/>
                </a:tc>
              </a:tr>
              <a:tr h="326829">
                <a:tc>
                  <a:txBody>
                    <a:bodyPr/>
                    <a:lstStyle/>
                    <a:p>
                      <a:pPr marL="0" algn="l" defTabSz="914400" rtl="0" eaLnBrk="1" fontAlgn="t" latinLnBrk="0" hangingPunct="1"/>
                      <a:r>
                        <a:rPr lang="fr-FR" sz="1800" kern="1200" dirty="0" smtClean="0">
                          <a:solidFill>
                            <a:schemeClr val="dk1"/>
                          </a:solidFill>
                          <a:latin typeface="+mn-lt"/>
                          <a:ea typeface="+mn-ea"/>
                          <a:cs typeface="+mn-cs"/>
                        </a:rPr>
                        <a:t>1881</a:t>
                      </a:r>
                      <a:endParaRPr lang="fr-FR" sz="1800" kern="1200" dirty="0">
                        <a:solidFill>
                          <a:schemeClr val="dk1"/>
                        </a:solidFill>
                        <a:latin typeface="+mn-lt"/>
                        <a:ea typeface="+mn-ea"/>
                        <a:cs typeface="+mn-cs"/>
                      </a:endParaRPr>
                    </a:p>
                  </a:txBody>
                  <a:tcPr marL="9525" marR="9525" marT="9525" marB="0"/>
                </a:tc>
                <a:tc>
                  <a:txBody>
                    <a:bodyPr/>
                    <a:lstStyle/>
                    <a:p>
                      <a:pPr marL="0" algn="l" defTabSz="914400" rtl="0" eaLnBrk="1" fontAlgn="t" latinLnBrk="0" hangingPunct="1"/>
                      <a:r>
                        <a:rPr lang="fr-FR" sz="1800" kern="1200" dirty="0" smtClean="0">
                          <a:solidFill>
                            <a:schemeClr val="dk1"/>
                          </a:solidFill>
                          <a:latin typeface="+mn-lt"/>
                          <a:ea typeface="+mn-ea"/>
                          <a:cs typeface="+mn-cs"/>
                        </a:rPr>
                        <a:t>29 juillet : loi sur la liberté de la presse Article premier l’imprimerie et la librairie sont libres</a:t>
                      </a:r>
                      <a:endParaRPr lang="fr-FR" sz="1800" kern="1200" dirty="0">
                        <a:solidFill>
                          <a:schemeClr val="dk1"/>
                        </a:solidFill>
                        <a:latin typeface="+mn-lt"/>
                        <a:ea typeface="+mn-ea"/>
                        <a:cs typeface="+mn-cs"/>
                      </a:endParaRPr>
                    </a:p>
                  </a:txBody>
                  <a:tcPr marL="9525" marR="9525" marT="9525" marB="0"/>
                </a:tc>
              </a:tr>
              <a:tr h="326829">
                <a:tc>
                  <a:txBody>
                    <a:bodyPr/>
                    <a:lstStyle/>
                    <a:p>
                      <a:pPr marL="0" algn="l" defTabSz="914400" rtl="0" eaLnBrk="1" fontAlgn="t" latinLnBrk="0" hangingPunct="1"/>
                      <a:r>
                        <a:rPr lang="fr-FR" sz="1800" kern="1200" dirty="0" smtClean="0">
                          <a:solidFill>
                            <a:schemeClr val="dk1"/>
                          </a:solidFill>
                          <a:latin typeface="+mn-lt"/>
                          <a:ea typeface="+mn-ea"/>
                          <a:cs typeface="+mn-cs"/>
                        </a:rPr>
                        <a:t>1884</a:t>
                      </a:r>
                      <a:endParaRPr lang="fr-FR" sz="1800" kern="1200" dirty="0">
                        <a:solidFill>
                          <a:schemeClr val="dk1"/>
                        </a:solidFill>
                        <a:latin typeface="+mn-lt"/>
                        <a:ea typeface="+mn-ea"/>
                        <a:cs typeface="+mn-cs"/>
                      </a:endParaRPr>
                    </a:p>
                  </a:txBody>
                  <a:tcPr marL="9525" marR="9525" marT="9525" marB="0"/>
                </a:tc>
                <a:tc>
                  <a:txBody>
                    <a:bodyPr/>
                    <a:lstStyle/>
                    <a:p>
                      <a:pPr marL="0" algn="l" defTabSz="914400" rtl="0" eaLnBrk="1" fontAlgn="t" latinLnBrk="0" hangingPunct="1"/>
                      <a:r>
                        <a:rPr lang="fr-FR" sz="1800" kern="1200" dirty="0" smtClean="0">
                          <a:solidFill>
                            <a:schemeClr val="dk1"/>
                          </a:solidFill>
                          <a:latin typeface="+mn-lt"/>
                          <a:ea typeface="+mn-ea"/>
                          <a:cs typeface="+mn-cs"/>
                        </a:rPr>
                        <a:t>Parution du matin. Importance de la presse populaire avec </a:t>
                      </a:r>
                      <a:r>
                        <a:rPr lang="fr-FR" sz="1800" b="1" kern="1200" dirty="0" smtClean="0">
                          <a:solidFill>
                            <a:schemeClr val="dk1"/>
                          </a:solidFill>
                          <a:latin typeface="+mn-lt"/>
                          <a:ea typeface="+mn-ea"/>
                          <a:cs typeface="+mn-cs"/>
                        </a:rPr>
                        <a:t>Le journal Le petit journal Le petit Parisien Le Matin. </a:t>
                      </a:r>
                      <a:r>
                        <a:rPr lang="fr-FR" sz="1800" b="0" kern="1200" dirty="0" smtClean="0">
                          <a:solidFill>
                            <a:schemeClr val="dk1"/>
                          </a:solidFill>
                          <a:latin typeface="+mn-lt"/>
                          <a:ea typeface="+mn-ea"/>
                          <a:cs typeface="+mn-cs"/>
                        </a:rPr>
                        <a:t>Cinq centimes le numéro. Cette presse </a:t>
                      </a:r>
                      <a:r>
                        <a:rPr lang="fr-FR" sz="1800" b="0" kern="1200" dirty="0" err="1" smtClean="0">
                          <a:solidFill>
                            <a:schemeClr val="dk1"/>
                          </a:solidFill>
                          <a:latin typeface="+mn-lt"/>
                          <a:ea typeface="+mn-ea"/>
                          <a:cs typeface="+mn-cs"/>
                        </a:rPr>
                        <a:t>diparaitra</a:t>
                      </a:r>
                      <a:r>
                        <a:rPr lang="fr-FR" sz="1800" b="0" kern="1200" dirty="0" smtClean="0">
                          <a:solidFill>
                            <a:schemeClr val="dk1"/>
                          </a:solidFill>
                          <a:latin typeface="+mn-lt"/>
                          <a:ea typeface="+mn-ea"/>
                          <a:cs typeface="+mn-cs"/>
                        </a:rPr>
                        <a:t> à la Libération</a:t>
                      </a:r>
                      <a:endParaRPr lang="fr-FR" sz="1800" b="0" kern="1200" dirty="0">
                        <a:solidFill>
                          <a:schemeClr val="dk1"/>
                        </a:solidFill>
                        <a:latin typeface="+mn-lt"/>
                        <a:ea typeface="+mn-ea"/>
                        <a:cs typeface="+mn-cs"/>
                      </a:endParaRPr>
                    </a:p>
                  </a:txBody>
                  <a:tcPr marL="9525" marR="9525" marT="9525" marB="0"/>
                </a:tc>
              </a:tr>
              <a:tr h="326829">
                <a:tc>
                  <a:txBody>
                    <a:bodyPr/>
                    <a:lstStyle/>
                    <a:p>
                      <a:pPr marL="0" algn="l" defTabSz="914400" rtl="0" eaLnBrk="1" fontAlgn="t" latinLnBrk="0" hangingPunct="1"/>
                      <a:r>
                        <a:rPr lang="fr-FR" sz="1800" kern="1200" dirty="0" smtClean="0">
                          <a:solidFill>
                            <a:schemeClr val="dk1"/>
                          </a:solidFill>
                          <a:latin typeface="+mn-lt"/>
                          <a:ea typeface="+mn-ea"/>
                          <a:cs typeface="+mn-cs"/>
                        </a:rPr>
                        <a:t>1885</a:t>
                      </a:r>
                      <a:endParaRPr lang="fr-FR" sz="1800" kern="1200" dirty="0">
                        <a:solidFill>
                          <a:schemeClr val="dk1"/>
                        </a:solidFill>
                        <a:latin typeface="+mn-lt"/>
                        <a:ea typeface="+mn-ea"/>
                        <a:cs typeface="+mn-cs"/>
                      </a:endParaRPr>
                    </a:p>
                  </a:txBody>
                  <a:tcPr marL="9525" marR="9525" marT="9525" marB="0"/>
                </a:tc>
                <a:tc>
                  <a:txBody>
                    <a:bodyPr/>
                    <a:lstStyle/>
                    <a:p>
                      <a:pPr marL="0" algn="l" defTabSz="914400" rtl="0" eaLnBrk="1" fontAlgn="t" latinLnBrk="0" hangingPunct="1"/>
                      <a:r>
                        <a:rPr lang="fr-FR" sz="1800" kern="1200" dirty="0" smtClean="0">
                          <a:solidFill>
                            <a:schemeClr val="dk1"/>
                          </a:solidFill>
                          <a:latin typeface="+mn-lt"/>
                          <a:ea typeface="+mn-ea"/>
                          <a:cs typeface="+mn-cs"/>
                        </a:rPr>
                        <a:t>inventions de la linotype par l’horloger </a:t>
                      </a:r>
                      <a:r>
                        <a:rPr lang="fr-FR" sz="1800" kern="1200" dirty="0" err="1" smtClean="0">
                          <a:solidFill>
                            <a:schemeClr val="dk1"/>
                          </a:solidFill>
                          <a:latin typeface="+mn-lt"/>
                          <a:ea typeface="+mn-ea"/>
                          <a:cs typeface="+mn-cs"/>
                        </a:rPr>
                        <a:t>Ottmar</a:t>
                      </a:r>
                      <a:r>
                        <a:rPr lang="fr-FR" sz="1800" kern="1200" dirty="0" smtClean="0">
                          <a:solidFill>
                            <a:schemeClr val="dk1"/>
                          </a:solidFill>
                          <a:latin typeface="+mn-lt"/>
                          <a:ea typeface="+mn-ea"/>
                          <a:cs typeface="+mn-cs"/>
                        </a:rPr>
                        <a:t> Mergenthaler. Permet à l’ouvrier de labeur de taper des textes à la machine au lieu de placer des caractères sur des lignes. Disparaît avec l’impression numérique en 1970</a:t>
                      </a:r>
                      <a:endParaRPr lang="fr-FR" sz="1800" kern="1200" dirty="0">
                        <a:solidFill>
                          <a:schemeClr val="dk1"/>
                        </a:solidFill>
                        <a:latin typeface="+mn-lt"/>
                        <a:ea typeface="+mn-ea"/>
                        <a:cs typeface="+mn-cs"/>
                      </a:endParaRPr>
                    </a:p>
                  </a:txBody>
                  <a:tcPr marL="9525" marR="9525" marT="9525" marB="0"/>
                </a:tc>
              </a:tr>
              <a:tr h="326829">
                <a:tc>
                  <a:txBody>
                    <a:bodyPr/>
                    <a:lstStyle/>
                    <a:p>
                      <a:pPr marL="0" algn="l" defTabSz="914400" rtl="0" eaLnBrk="1" fontAlgn="t" latinLnBrk="0" hangingPunct="1"/>
                      <a:r>
                        <a:rPr lang="fr-FR" sz="1800" kern="1200" dirty="0" smtClean="0">
                          <a:solidFill>
                            <a:schemeClr val="dk1"/>
                          </a:solidFill>
                          <a:latin typeface="+mn-lt"/>
                          <a:ea typeface="+mn-ea"/>
                          <a:cs typeface="+mn-cs"/>
                        </a:rPr>
                        <a:t>1888</a:t>
                      </a:r>
                      <a:endParaRPr lang="fr-FR" sz="1800" kern="1200" dirty="0">
                        <a:solidFill>
                          <a:schemeClr val="dk1"/>
                        </a:solidFill>
                        <a:latin typeface="+mn-lt"/>
                        <a:ea typeface="+mn-ea"/>
                        <a:cs typeface="+mn-cs"/>
                      </a:endParaRPr>
                    </a:p>
                  </a:txBody>
                  <a:tcPr marL="9525" marR="9525" marT="9525" marB="0"/>
                </a:tc>
                <a:tc>
                  <a:txBody>
                    <a:bodyPr/>
                    <a:lstStyle/>
                    <a:p>
                      <a:pPr marL="0" algn="l" defTabSz="914400" rtl="0" eaLnBrk="1" fontAlgn="t" latinLnBrk="0" hangingPunct="1"/>
                      <a:r>
                        <a:rPr lang="fr-FR" sz="1800" kern="1200" dirty="0" smtClean="0">
                          <a:solidFill>
                            <a:schemeClr val="dk1"/>
                          </a:solidFill>
                          <a:latin typeface="+mn-lt"/>
                          <a:ea typeface="+mn-ea"/>
                          <a:cs typeface="+mn-cs"/>
                        </a:rPr>
                        <a:t>Création du National </a:t>
                      </a:r>
                      <a:r>
                        <a:rPr lang="fr-FR" sz="1800" kern="1200" dirty="0" err="1" smtClean="0">
                          <a:solidFill>
                            <a:schemeClr val="dk1"/>
                          </a:solidFill>
                          <a:latin typeface="+mn-lt"/>
                          <a:ea typeface="+mn-ea"/>
                          <a:cs typeface="+mn-cs"/>
                        </a:rPr>
                        <a:t>Geographic</a:t>
                      </a:r>
                      <a:r>
                        <a:rPr lang="fr-FR" sz="1800" kern="1200" dirty="0" smtClean="0">
                          <a:solidFill>
                            <a:schemeClr val="dk1"/>
                          </a:solidFill>
                          <a:latin typeface="+mn-lt"/>
                          <a:ea typeface="+mn-ea"/>
                          <a:cs typeface="+mn-cs"/>
                        </a:rPr>
                        <a:t> aux USA</a:t>
                      </a:r>
                      <a:endParaRPr lang="fr-FR" sz="1800" kern="1200" dirty="0">
                        <a:solidFill>
                          <a:schemeClr val="dk1"/>
                        </a:solidFill>
                        <a:latin typeface="+mn-lt"/>
                        <a:ea typeface="+mn-ea"/>
                        <a:cs typeface="+mn-cs"/>
                      </a:endParaRPr>
                    </a:p>
                  </a:txBody>
                  <a:tcPr marL="9525" marR="9525" marT="9525" marB="0"/>
                </a:tc>
              </a:tr>
              <a:tr h="326829">
                <a:tc>
                  <a:txBody>
                    <a:bodyPr/>
                    <a:lstStyle/>
                    <a:p>
                      <a:pPr marL="0" algn="l" defTabSz="914400" rtl="0" eaLnBrk="1" fontAlgn="t" latinLnBrk="0" hangingPunct="1"/>
                      <a:r>
                        <a:rPr lang="fr-FR" sz="1800" kern="1200" dirty="0" smtClean="0">
                          <a:solidFill>
                            <a:schemeClr val="dk1"/>
                          </a:solidFill>
                          <a:latin typeface="+mn-lt"/>
                          <a:ea typeface="+mn-ea"/>
                          <a:cs typeface="+mn-cs"/>
                        </a:rPr>
                        <a:t>1892</a:t>
                      </a:r>
                      <a:endParaRPr lang="fr-FR" sz="1800" kern="1200" dirty="0">
                        <a:solidFill>
                          <a:schemeClr val="dk1"/>
                        </a:solidFill>
                        <a:latin typeface="+mn-lt"/>
                        <a:ea typeface="+mn-ea"/>
                        <a:cs typeface="+mn-cs"/>
                      </a:endParaRPr>
                    </a:p>
                  </a:txBody>
                  <a:tcPr marL="9525" marR="9525" marT="9525" marB="0"/>
                </a:tc>
                <a:tc>
                  <a:txBody>
                    <a:bodyPr/>
                    <a:lstStyle/>
                    <a:p>
                      <a:pPr marL="0" algn="l" defTabSz="914400" rtl="0" eaLnBrk="1" fontAlgn="t" latinLnBrk="0" hangingPunct="1"/>
                      <a:r>
                        <a:rPr lang="fr-FR" sz="1800" kern="1200" dirty="0" smtClean="0">
                          <a:solidFill>
                            <a:schemeClr val="dk1"/>
                          </a:solidFill>
                          <a:latin typeface="+mn-lt"/>
                          <a:ea typeface="+mn-ea"/>
                          <a:cs typeface="+mn-cs"/>
                        </a:rPr>
                        <a:t>Condé </a:t>
                      </a:r>
                      <a:r>
                        <a:rPr lang="fr-FR" sz="1800" kern="1200" dirty="0" err="1" smtClean="0">
                          <a:solidFill>
                            <a:schemeClr val="dk1"/>
                          </a:solidFill>
                          <a:latin typeface="+mn-lt"/>
                          <a:ea typeface="+mn-ea"/>
                          <a:cs typeface="+mn-cs"/>
                        </a:rPr>
                        <a:t>Nast</a:t>
                      </a:r>
                      <a:r>
                        <a:rPr lang="fr-FR" sz="1800" kern="1200" dirty="0" smtClean="0">
                          <a:solidFill>
                            <a:schemeClr val="dk1"/>
                          </a:solidFill>
                          <a:latin typeface="+mn-lt"/>
                          <a:ea typeface="+mn-ea"/>
                          <a:cs typeface="+mn-cs"/>
                        </a:rPr>
                        <a:t> fonde le magazine Vogue aux USA. Diffusé en Grande-Bretagne en 1916 en France en 1921</a:t>
                      </a:r>
                      <a:endParaRPr lang="fr-FR" sz="1800" kern="1200" dirty="0">
                        <a:solidFill>
                          <a:schemeClr val="dk1"/>
                        </a:solidFill>
                        <a:latin typeface="+mn-lt"/>
                        <a:ea typeface="+mn-ea"/>
                        <a:cs typeface="+mn-cs"/>
                      </a:endParaRPr>
                    </a:p>
                  </a:txBody>
                  <a:tcPr marL="9525" marR="9525" marT="9525" marB="0"/>
                </a:tc>
              </a:tr>
            </a:tbl>
          </a:graphicData>
        </a:graphic>
      </p:graphicFrame>
    </p:spTree>
  </p:cSld>
  <p:clrMapOvr>
    <a:masterClrMapping/>
  </p:clrMapOvr>
  <p:transition>
    <p:cut/>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à coins arrondis 3"/>
          <p:cNvSpPr/>
          <p:nvPr/>
        </p:nvSpPr>
        <p:spPr>
          <a:xfrm>
            <a:off x="161510" y="116632"/>
            <a:ext cx="8820980" cy="6597352"/>
          </a:xfrm>
          <a:prstGeom prst="roundRect">
            <a:avLst/>
          </a:prstGeom>
          <a:solidFill>
            <a:schemeClr val="tx2">
              <a:lumMod val="20000"/>
              <a:lumOff val="80000"/>
            </a:schemeClr>
          </a:solidFill>
          <a:ln w="41275" cmpd="sng">
            <a:solidFill>
              <a:schemeClr val="accent1"/>
            </a:solidFill>
          </a:ln>
          <a:effectLst>
            <a:outerShdw blurRad="152400" dist="317500" dir="5400000" sx="105000" sy="105000" rotWithShape="0">
              <a:prstClr val="black">
                <a:alpha val="15000"/>
              </a:prstClr>
            </a:outerShdw>
          </a:effectLst>
          <a:scene3d>
            <a:camera prst="orthographicFront"/>
            <a:lightRig rig="threePt" dir="t"/>
          </a:scene3d>
          <a:sp3d>
            <a:bevelT w="25400"/>
            <a:bevelB w="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dirty="0">
              <a:solidFill>
                <a:srgbClr val="333399"/>
              </a:solidFill>
            </a:endParaRPr>
          </a:p>
        </p:txBody>
      </p:sp>
      <p:sp>
        <p:nvSpPr>
          <p:cNvPr id="2" name="Titre 1"/>
          <p:cNvSpPr>
            <a:spLocks noGrp="1"/>
          </p:cNvSpPr>
          <p:nvPr>
            <p:ph type="ctrTitle"/>
          </p:nvPr>
        </p:nvSpPr>
        <p:spPr>
          <a:xfrm>
            <a:off x="468313" y="333375"/>
            <a:ext cx="8139112" cy="358775"/>
          </a:xfrm>
        </p:spPr>
        <p:txBody>
          <a:bodyPr>
            <a:noAutofit/>
          </a:bodyPr>
          <a:lstStyle/>
          <a:p>
            <a:pPr>
              <a:defRPr/>
            </a:pPr>
            <a:r>
              <a:rPr lang="fr-FR" sz="3600" dirty="0" smtClean="0"/>
              <a:t> </a:t>
            </a:r>
            <a:r>
              <a:rPr lang="fr-FR" sz="3600" b="1" dirty="0" smtClean="0">
                <a:solidFill>
                  <a:schemeClr val="tx2">
                    <a:lumMod val="75000"/>
                  </a:schemeClr>
                </a:solidFill>
                <a:effectLst>
                  <a:outerShdw blurRad="38100" dist="25400" dir="5400000" algn="tl" rotWithShape="0">
                    <a:srgbClr val="000000">
                      <a:alpha val="43000"/>
                    </a:srgbClr>
                  </a:outerShdw>
                </a:effectLst>
              </a:rPr>
              <a:t>Historique de la Presse écrite</a:t>
            </a:r>
            <a:endParaRPr lang="fr-FR" sz="3600" b="1" dirty="0">
              <a:solidFill>
                <a:schemeClr val="tx2">
                  <a:lumMod val="75000"/>
                </a:schemeClr>
              </a:solidFill>
              <a:effectLst>
                <a:outerShdw blurRad="38100" dist="25400" dir="5400000" algn="tl" rotWithShape="0">
                  <a:srgbClr val="000000">
                    <a:alpha val="43000"/>
                  </a:srgbClr>
                </a:outerShdw>
              </a:effectLst>
            </a:endParaRPr>
          </a:p>
        </p:txBody>
      </p:sp>
      <p:graphicFrame>
        <p:nvGraphicFramePr>
          <p:cNvPr id="6" name="Tableau 5"/>
          <p:cNvGraphicFramePr>
            <a:graphicFrameLocks noGrp="1"/>
          </p:cNvGraphicFramePr>
          <p:nvPr/>
        </p:nvGraphicFramePr>
        <p:xfrm>
          <a:off x="611188" y="836613"/>
          <a:ext cx="7992888" cy="5148384"/>
        </p:xfrm>
        <a:graphic>
          <a:graphicData uri="http://schemas.openxmlformats.org/drawingml/2006/table">
            <a:tbl>
              <a:tblPr firstRow="1" bandRow="1">
                <a:tableStyleId>{5C22544A-7EE6-4342-B048-85BDC9FD1C3A}</a:tableStyleId>
              </a:tblPr>
              <a:tblGrid>
                <a:gridCol w="834040"/>
                <a:gridCol w="7158848"/>
              </a:tblGrid>
              <a:tr h="354155">
                <a:tc>
                  <a:txBody>
                    <a:bodyPr/>
                    <a:lstStyle/>
                    <a:p>
                      <a:r>
                        <a:rPr lang="fr-FR" sz="1600" dirty="0" smtClean="0"/>
                        <a:t>Dates</a:t>
                      </a:r>
                      <a:endParaRPr lang="fr-FR" sz="1600" dirty="0"/>
                    </a:p>
                  </a:txBody>
                  <a:tcPr/>
                </a:tc>
                <a:tc>
                  <a:txBody>
                    <a:bodyPr/>
                    <a:lstStyle/>
                    <a:p>
                      <a:r>
                        <a:rPr lang="fr-FR" dirty="0" smtClean="0"/>
                        <a:t>Evénements</a:t>
                      </a:r>
                      <a:endParaRPr lang="fr-FR" dirty="0"/>
                    </a:p>
                  </a:txBody>
                  <a:tcPr/>
                </a:tc>
              </a:tr>
              <a:tr h="326829">
                <a:tc>
                  <a:txBody>
                    <a:bodyPr/>
                    <a:lstStyle/>
                    <a:p>
                      <a:pPr marL="0" algn="l" defTabSz="914400" rtl="0" eaLnBrk="1" fontAlgn="t" latinLnBrk="0" hangingPunct="1"/>
                      <a:r>
                        <a:rPr lang="fr-FR" sz="1800" kern="1200" dirty="0" smtClean="0">
                          <a:solidFill>
                            <a:schemeClr val="dk1"/>
                          </a:solidFill>
                          <a:latin typeface="+mn-lt"/>
                          <a:ea typeface="+mn-ea"/>
                          <a:cs typeface="+mn-cs"/>
                        </a:rPr>
                        <a:t>1894</a:t>
                      </a:r>
                      <a:endParaRPr lang="fr-FR" sz="1800" kern="1200" dirty="0">
                        <a:solidFill>
                          <a:schemeClr val="dk1"/>
                        </a:solidFill>
                        <a:latin typeface="+mn-lt"/>
                        <a:ea typeface="+mn-ea"/>
                        <a:cs typeface="+mn-cs"/>
                      </a:endParaRPr>
                    </a:p>
                  </a:txBody>
                  <a:tcPr marL="9525" marR="9525" marT="9525" marB="0"/>
                </a:tc>
                <a:tc>
                  <a:txBody>
                    <a:bodyPr/>
                    <a:lstStyle/>
                    <a:p>
                      <a:pPr marL="0" algn="l" defTabSz="914400" rtl="0" eaLnBrk="1" fontAlgn="t" latinLnBrk="0" hangingPunct="1"/>
                      <a:r>
                        <a:rPr lang="fr-FR" sz="1800" kern="1200" dirty="0" smtClean="0">
                          <a:solidFill>
                            <a:schemeClr val="dk1"/>
                          </a:solidFill>
                          <a:latin typeface="+mn-lt"/>
                          <a:ea typeface="+mn-ea"/>
                          <a:cs typeface="+mn-cs"/>
                        </a:rPr>
                        <a:t>Affaire Dreyfus . À l’extrême droite la libre parole de Drumont antisémite accuse Dreyfus. Le Figaro est plus nuancé, quoique  à droite. C’est dans l’Aurore que cela publiera son J’accuse</a:t>
                      </a:r>
                      <a:endParaRPr lang="fr-FR" sz="1800" kern="1200" dirty="0">
                        <a:solidFill>
                          <a:schemeClr val="dk1"/>
                        </a:solidFill>
                        <a:latin typeface="+mn-lt"/>
                        <a:ea typeface="+mn-ea"/>
                        <a:cs typeface="+mn-cs"/>
                      </a:endParaRPr>
                    </a:p>
                  </a:txBody>
                  <a:tcPr marL="9525" marR="9525" marT="9525" marB="0"/>
                </a:tc>
              </a:tr>
              <a:tr h="326829">
                <a:tc>
                  <a:txBody>
                    <a:bodyPr/>
                    <a:lstStyle/>
                    <a:p>
                      <a:pPr marL="0" algn="l" defTabSz="914400" rtl="0" eaLnBrk="1" fontAlgn="t" latinLnBrk="0" hangingPunct="1"/>
                      <a:r>
                        <a:rPr lang="fr-FR" sz="1800" kern="1200" dirty="0" smtClean="0">
                          <a:solidFill>
                            <a:schemeClr val="dk1"/>
                          </a:solidFill>
                          <a:latin typeface="+mn-lt"/>
                          <a:ea typeface="+mn-ea"/>
                          <a:cs typeface="+mn-cs"/>
                        </a:rPr>
                        <a:t>1898</a:t>
                      </a:r>
                      <a:endParaRPr lang="fr-FR" sz="1800" kern="1200" dirty="0">
                        <a:solidFill>
                          <a:schemeClr val="dk1"/>
                        </a:solidFill>
                        <a:latin typeface="+mn-lt"/>
                        <a:ea typeface="+mn-ea"/>
                        <a:cs typeface="+mn-cs"/>
                      </a:endParaRPr>
                    </a:p>
                  </a:txBody>
                  <a:tcPr marL="9525" marR="9525" marT="9525" marB="0"/>
                </a:tc>
                <a:tc>
                  <a:txBody>
                    <a:bodyPr/>
                    <a:lstStyle/>
                    <a:p>
                      <a:pPr marL="0" algn="l" defTabSz="914400" rtl="0" eaLnBrk="1" fontAlgn="t" latinLnBrk="0" hangingPunct="1"/>
                      <a:r>
                        <a:rPr lang="fr-FR" sz="1800" kern="1200" dirty="0" smtClean="0">
                          <a:solidFill>
                            <a:schemeClr val="dk1"/>
                          </a:solidFill>
                          <a:latin typeface="+mn-lt"/>
                          <a:ea typeface="+mn-ea"/>
                          <a:cs typeface="+mn-cs"/>
                        </a:rPr>
                        <a:t>Première transmission sans fil à partir de la tour Eiffel de messages en morse par Eugène Ducretet</a:t>
                      </a:r>
                      <a:endParaRPr lang="fr-FR" sz="1800" kern="1200" dirty="0">
                        <a:solidFill>
                          <a:schemeClr val="dk1"/>
                        </a:solidFill>
                        <a:latin typeface="+mn-lt"/>
                        <a:ea typeface="+mn-ea"/>
                        <a:cs typeface="+mn-cs"/>
                      </a:endParaRPr>
                    </a:p>
                  </a:txBody>
                  <a:tcPr marL="9525" marR="9525" marT="9525" marB="0"/>
                </a:tc>
              </a:tr>
              <a:tr h="326829">
                <a:tc>
                  <a:txBody>
                    <a:bodyPr/>
                    <a:lstStyle/>
                    <a:p>
                      <a:pPr marL="0" algn="l" defTabSz="914400" rtl="0" eaLnBrk="1" fontAlgn="t" latinLnBrk="0" hangingPunct="1"/>
                      <a:r>
                        <a:rPr lang="fr-FR" sz="1800" kern="1200" dirty="0" smtClean="0">
                          <a:solidFill>
                            <a:schemeClr val="dk1"/>
                          </a:solidFill>
                          <a:latin typeface="+mn-lt"/>
                          <a:ea typeface="+mn-ea"/>
                          <a:cs typeface="+mn-cs"/>
                        </a:rPr>
                        <a:t>1911</a:t>
                      </a:r>
                      <a:endParaRPr lang="fr-FR" sz="1800" kern="1200" dirty="0">
                        <a:solidFill>
                          <a:schemeClr val="dk1"/>
                        </a:solidFill>
                        <a:latin typeface="+mn-lt"/>
                        <a:ea typeface="+mn-ea"/>
                        <a:cs typeface="+mn-cs"/>
                      </a:endParaRPr>
                    </a:p>
                  </a:txBody>
                  <a:tcPr marL="9525" marR="9525" marT="9525" marB="0"/>
                </a:tc>
                <a:tc>
                  <a:txBody>
                    <a:bodyPr/>
                    <a:lstStyle/>
                    <a:p>
                      <a:pPr marL="0" algn="l" defTabSz="914400" rtl="0" eaLnBrk="1" fontAlgn="t" latinLnBrk="0" hangingPunct="1"/>
                      <a:r>
                        <a:rPr lang="fr-FR" sz="1800" kern="1200" dirty="0" smtClean="0">
                          <a:solidFill>
                            <a:schemeClr val="dk1"/>
                          </a:solidFill>
                          <a:latin typeface="+mn-lt"/>
                          <a:ea typeface="+mn-ea"/>
                          <a:cs typeface="+mn-cs"/>
                        </a:rPr>
                        <a:t>Fondation du The Daily Herald . Transformé en Sun . Racheté ensuite par Rupert Murdoch. Emblématique de la presse à scandale britannique</a:t>
                      </a:r>
                      <a:endParaRPr lang="fr-FR" sz="1800" kern="1200" dirty="0">
                        <a:solidFill>
                          <a:schemeClr val="dk1"/>
                        </a:solidFill>
                        <a:latin typeface="+mn-lt"/>
                        <a:ea typeface="+mn-ea"/>
                        <a:cs typeface="+mn-cs"/>
                      </a:endParaRPr>
                    </a:p>
                  </a:txBody>
                  <a:tcPr marL="9525" marR="9525" marT="9525" marB="0"/>
                </a:tc>
              </a:tr>
              <a:tr h="326829">
                <a:tc>
                  <a:txBody>
                    <a:bodyPr/>
                    <a:lstStyle/>
                    <a:p>
                      <a:pPr marL="0" algn="l" defTabSz="914400" rtl="0" eaLnBrk="1" fontAlgn="t" latinLnBrk="0" hangingPunct="1"/>
                      <a:r>
                        <a:rPr lang="fr-FR" sz="1800" kern="1200" dirty="0" smtClean="0">
                          <a:solidFill>
                            <a:schemeClr val="dk1"/>
                          </a:solidFill>
                          <a:latin typeface="+mn-lt"/>
                          <a:ea typeface="+mn-ea"/>
                          <a:cs typeface="+mn-cs"/>
                        </a:rPr>
                        <a:t>1915</a:t>
                      </a:r>
                      <a:endParaRPr lang="fr-FR" sz="1800" kern="1200" dirty="0">
                        <a:solidFill>
                          <a:schemeClr val="dk1"/>
                        </a:solidFill>
                        <a:latin typeface="+mn-lt"/>
                        <a:ea typeface="+mn-ea"/>
                        <a:cs typeface="+mn-cs"/>
                      </a:endParaRPr>
                    </a:p>
                  </a:txBody>
                  <a:tcPr marL="9525" marR="9525" marT="9525" marB="0"/>
                </a:tc>
                <a:tc>
                  <a:txBody>
                    <a:bodyPr/>
                    <a:lstStyle/>
                    <a:p>
                      <a:pPr marL="0" algn="l" defTabSz="914400" rtl="0" eaLnBrk="1" fontAlgn="t" latinLnBrk="0" hangingPunct="1"/>
                      <a:r>
                        <a:rPr lang="fr-FR" sz="1800" kern="1200" dirty="0" smtClean="0">
                          <a:solidFill>
                            <a:schemeClr val="dk1"/>
                          </a:solidFill>
                          <a:latin typeface="+mn-lt"/>
                          <a:ea typeface="+mn-ea"/>
                          <a:cs typeface="+mn-cs"/>
                        </a:rPr>
                        <a:t>Création du Canard enchaîné. De lutter contre la censure liée à la guerre. Contributeurs : Anatole France, Tristan Bernard ou Jean </a:t>
                      </a:r>
                      <a:r>
                        <a:rPr lang="fr-FR" sz="1800" u="none" strike="noStrike" kern="1200" dirty="0" smtClean="0">
                          <a:solidFill>
                            <a:schemeClr val="dk1"/>
                          </a:solidFill>
                          <a:latin typeface="+mn-lt"/>
                          <a:ea typeface="+mn-ea"/>
                          <a:cs typeface="+mn-cs"/>
                        </a:rPr>
                        <a:t>Cocteau</a:t>
                      </a:r>
                      <a:r>
                        <a:rPr lang="fr-FR" sz="1800" kern="1200" dirty="0" smtClean="0">
                          <a:solidFill>
                            <a:schemeClr val="dk1"/>
                          </a:solidFill>
                          <a:latin typeface="+mn-lt"/>
                          <a:ea typeface="+mn-ea"/>
                          <a:cs typeface="+mn-cs"/>
                        </a:rPr>
                        <a:t>.</a:t>
                      </a:r>
                      <a:endParaRPr lang="fr-FR" sz="1800" kern="1200" dirty="0">
                        <a:solidFill>
                          <a:schemeClr val="dk1"/>
                        </a:solidFill>
                        <a:latin typeface="+mn-lt"/>
                        <a:ea typeface="+mn-ea"/>
                        <a:cs typeface="+mn-cs"/>
                      </a:endParaRPr>
                    </a:p>
                  </a:txBody>
                  <a:tcPr marL="9525" marR="9525" marT="9525" marB="0"/>
                </a:tc>
              </a:tr>
              <a:tr h="326829">
                <a:tc>
                  <a:txBody>
                    <a:bodyPr/>
                    <a:lstStyle/>
                    <a:p>
                      <a:pPr marL="0" algn="l" defTabSz="914400" rtl="0" eaLnBrk="1" fontAlgn="t" latinLnBrk="0" hangingPunct="1"/>
                      <a:r>
                        <a:rPr lang="fr-FR" sz="1800" kern="1200" dirty="0" smtClean="0">
                          <a:solidFill>
                            <a:schemeClr val="dk1"/>
                          </a:solidFill>
                          <a:latin typeface="+mn-lt"/>
                          <a:ea typeface="+mn-ea"/>
                          <a:cs typeface="+mn-cs"/>
                        </a:rPr>
                        <a:t>1919</a:t>
                      </a:r>
                      <a:endParaRPr lang="fr-FR" sz="1800" kern="1200" dirty="0">
                        <a:solidFill>
                          <a:schemeClr val="dk1"/>
                        </a:solidFill>
                        <a:latin typeface="+mn-lt"/>
                        <a:ea typeface="+mn-ea"/>
                        <a:cs typeface="+mn-cs"/>
                      </a:endParaRPr>
                    </a:p>
                  </a:txBody>
                  <a:tcPr marL="9525" marR="9525" marT="9525" marB="0"/>
                </a:tc>
                <a:tc>
                  <a:txBody>
                    <a:bodyPr/>
                    <a:lstStyle/>
                    <a:p>
                      <a:pPr marL="0" algn="l" defTabSz="914400" rtl="0" eaLnBrk="1" fontAlgn="t" latinLnBrk="0" hangingPunct="1"/>
                      <a:r>
                        <a:rPr lang="fr-FR" sz="1800" kern="1200" dirty="0" smtClean="0">
                          <a:solidFill>
                            <a:schemeClr val="dk1"/>
                          </a:solidFill>
                          <a:latin typeface="+mn-lt"/>
                          <a:ea typeface="+mn-ea"/>
                          <a:cs typeface="+mn-cs"/>
                        </a:rPr>
                        <a:t>La censure mise en place</a:t>
                      </a:r>
                      <a:r>
                        <a:rPr lang="fr-FR" sz="1800" kern="1200" baseline="0" dirty="0" smtClean="0">
                          <a:solidFill>
                            <a:schemeClr val="dk1"/>
                          </a:solidFill>
                          <a:latin typeface="+mn-lt"/>
                          <a:ea typeface="+mn-ea"/>
                          <a:cs typeface="+mn-cs"/>
                        </a:rPr>
                        <a:t> le 4 août 1914 est levée le 12 octobre !</a:t>
                      </a:r>
                      <a:endParaRPr lang="fr-FR" sz="1800" kern="1200" dirty="0">
                        <a:solidFill>
                          <a:schemeClr val="dk1"/>
                        </a:solidFill>
                        <a:latin typeface="+mn-lt"/>
                        <a:ea typeface="+mn-ea"/>
                        <a:cs typeface="+mn-cs"/>
                      </a:endParaRPr>
                    </a:p>
                  </a:txBody>
                  <a:tcPr marL="9525" marR="9525" marT="9525" marB="0"/>
                </a:tc>
              </a:tr>
              <a:tr h="326829">
                <a:tc>
                  <a:txBody>
                    <a:bodyPr/>
                    <a:lstStyle/>
                    <a:p>
                      <a:pPr marL="0" algn="l" defTabSz="914400" rtl="0" eaLnBrk="1" fontAlgn="t" latinLnBrk="0" hangingPunct="1"/>
                      <a:r>
                        <a:rPr lang="fr-FR" sz="1800" kern="1200" dirty="0" smtClean="0">
                          <a:solidFill>
                            <a:schemeClr val="dk1"/>
                          </a:solidFill>
                          <a:latin typeface="+mn-lt"/>
                          <a:ea typeface="+mn-ea"/>
                          <a:cs typeface="+mn-cs"/>
                        </a:rPr>
                        <a:t>1926</a:t>
                      </a:r>
                      <a:endParaRPr lang="fr-FR" sz="1800" kern="1200" dirty="0">
                        <a:solidFill>
                          <a:schemeClr val="dk1"/>
                        </a:solidFill>
                        <a:latin typeface="+mn-lt"/>
                        <a:ea typeface="+mn-ea"/>
                        <a:cs typeface="+mn-cs"/>
                      </a:endParaRPr>
                    </a:p>
                  </a:txBody>
                  <a:tcPr marL="9525" marR="9525" marT="9525" marB="0"/>
                </a:tc>
                <a:tc>
                  <a:txBody>
                    <a:bodyPr/>
                    <a:lstStyle/>
                    <a:p>
                      <a:pPr marL="0" algn="l" defTabSz="914400" rtl="0" eaLnBrk="1" fontAlgn="t" latinLnBrk="0" hangingPunct="1"/>
                      <a:r>
                        <a:rPr lang="fr-FR" sz="1800" kern="1200" dirty="0" smtClean="0">
                          <a:solidFill>
                            <a:schemeClr val="dk1"/>
                          </a:solidFill>
                          <a:latin typeface="+mn-lt"/>
                          <a:ea typeface="+mn-ea"/>
                          <a:cs typeface="+mn-cs"/>
                        </a:rPr>
                        <a:t>Création des magazines de science-fiction aux États-Unis avec </a:t>
                      </a:r>
                      <a:r>
                        <a:rPr lang="fr-FR" sz="1800" kern="1200" dirty="0" err="1" smtClean="0">
                          <a:solidFill>
                            <a:schemeClr val="dk1"/>
                          </a:solidFill>
                          <a:latin typeface="+mn-lt"/>
                          <a:ea typeface="+mn-ea"/>
                          <a:cs typeface="+mn-cs"/>
                        </a:rPr>
                        <a:t>Amazing</a:t>
                      </a:r>
                      <a:r>
                        <a:rPr lang="fr-FR" sz="1800" kern="1200" dirty="0" smtClean="0">
                          <a:solidFill>
                            <a:schemeClr val="dk1"/>
                          </a:solidFill>
                          <a:latin typeface="+mn-lt"/>
                          <a:ea typeface="+mn-ea"/>
                          <a:cs typeface="+mn-cs"/>
                        </a:rPr>
                        <a:t> Stories. On notera bien sûr les contributions de H.G.Wells</a:t>
                      </a:r>
                      <a:endParaRPr lang="fr-FR" sz="1800" kern="1200" dirty="0">
                        <a:solidFill>
                          <a:schemeClr val="dk1"/>
                        </a:solidFill>
                        <a:latin typeface="+mn-lt"/>
                        <a:ea typeface="+mn-ea"/>
                        <a:cs typeface="+mn-cs"/>
                      </a:endParaRPr>
                    </a:p>
                  </a:txBody>
                  <a:tcPr marL="9525" marR="9525" marT="9525" marB="0"/>
                </a:tc>
              </a:tr>
              <a:tr h="326829">
                <a:tc>
                  <a:txBody>
                    <a:bodyPr/>
                    <a:lstStyle/>
                    <a:p>
                      <a:pPr marL="0" algn="l" defTabSz="914400" rtl="0" eaLnBrk="1" fontAlgn="t" latinLnBrk="0" hangingPunct="1"/>
                      <a:r>
                        <a:rPr lang="fr-FR" sz="1800" kern="1200" dirty="0" smtClean="0">
                          <a:solidFill>
                            <a:schemeClr val="dk1"/>
                          </a:solidFill>
                          <a:latin typeface="+mn-lt"/>
                          <a:ea typeface="+mn-ea"/>
                          <a:cs typeface="+mn-cs"/>
                        </a:rPr>
                        <a:t>1937</a:t>
                      </a:r>
                      <a:endParaRPr lang="fr-FR" sz="1800" kern="1200" dirty="0">
                        <a:solidFill>
                          <a:schemeClr val="dk1"/>
                        </a:solidFill>
                        <a:latin typeface="+mn-lt"/>
                        <a:ea typeface="+mn-ea"/>
                        <a:cs typeface="+mn-cs"/>
                      </a:endParaRPr>
                    </a:p>
                  </a:txBody>
                  <a:tcPr marL="9525" marR="9525" marT="9525" marB="0"/>
                </a:tc>
                <a:tc>
                  <a:txBody>
                    <a:bodyPr/>
                    <a:lstStyle/>
                    <a:p>
                      <a:pPr marL="0" algn="l" defTabSz="914400" rtl="0" eaLnBrk="1" fontAlgn="t" latinLnBrk="0" hangingPunct="1"/>
                      <a:r>
                        <a:rPr lang="fr-FR" sz="1800" kern="1200" dirty="0" smtClean="0">
                          <a:solidFill>
                            <a:schemeClr val="dk1"/>
                          </a:solidFill>
                          <a:latin typeface="+mn-lt"/>
                          <a:ea typeface="+mn-ea"/>
                          <a:cs typeface="+mn-cs"/>
                        </a:rPr>
                        <a:t>Lancement de Marie-Claire par Jean </a:t>
                      </a:r>
                      <a:r>
                        <a:rPr lang="fr-FR" sz="1800" kern="1200" dirty="0" err="1" smtClean="0">
                          <a:solidFill>
                            <a:schemeClr val="dk1"/>
                          </a:solidFill>
                          <a:latin typeface="+mn-lt"/>
                          <a:ea typeface="+mn-ea"/>
                          <a:cs typeface="+mn-cs"/>
                        </a:rPr>
                        <a:t>Provost</a:t>
                      </a:r>
                      <a:r>
                        <a:rPr lang="fr-FR" sz="1800" kern="1200" dirty="0" smtClean="0">
                          <a:solidFill>
                            <a:schemeClr val="dk1"/>
                          </a:solidFill>
                          <a:latin typeface="+mn-lt"/>
                          <a:ea typeface="+mn-ea"/>
                          <a:cs typeface="+mn-cs"/>
                        </a:rPr>
                        <a:t> groupe Paris-Soir. A noter le retard par rapport au lancement de Vogue, présent en France dès 1921 !</a:t>
                      </a:r>
                      <a:endParaRPr lang="fr-FR" sz="1800" kern="1200" dirty="0">
                        <a:solidFill>
                          <a:schemeClr val="dk1"/>
                        </a:solidFill>
                        <a:latin typeface="+mn-lt"/>
                        <a:ea typeface="+mn-ea"/>
                        <a:cs typeface="+mn-cs"/>
                      </a:endParaRPr>
                    </a:p>
                  </a:txBody>
                  <a:tcPr marL="9525" marR="9525" marT="9525" marB="0"/>
                </a:tc>
              </a:tr>
              <a:tr h="326829">
                <a:tc>
                  <a:txBody>
                    <a:bodyPr/>
                    <a:lstStyle/>
                    <a:p>
                      <a:pPr marL="0" algn="l" defTabSz="914400" rtl="0" eaLnBrk="1" fontAlgn="t" latinLnBrk="0" hangingPunct="1"/>
                      <a:r>
                        <a:rPr lang="fr-FR" sz="1800" kern="1200" dirty="0" smtClean="0">
                          <a:solidFill>
                            <a:schemeClr val="dk1"/>
                          </a:solidFill>
                          <a:latin typeface="+mn-lt"/>
                          <a:ea typeface="+mn-ea"/>
                          <a:cs typeface="+mn-cs"/>
                        </a:rPr>
                        <a:t>1944</a:t>
                      </a:r>
                      <a:endParaRPr lang="fr-FR" sz="1800" kern="1200" dirty="0">
                        <a:solidFill>
                          <a:schemeClr val="dk1"/>
                        </a:solidFill>
                        <a:latin typeface="+mn-lt"/>
                        <a:ea typeface="+mn-ea"/>
                        <a:cs typeface="+mn-cs"/>
                      </a:endParaRPr>
                    </a:p>
                  </a:txBody>
                  <a:tcPr marL="9525" marR="9525" marT="9525" marB="0"/>
                </a:tc>
                <a:tc>
                  <a:txBody>
                    <a:bodyPr/>
                    <a:lstStyle/>
                    <a:p>
                      <a:pPr marL="0" algn="l" defTabSz="914400" rtl="0" eaLnBrk="1" fontAlgn="t" latinLnBrk="0" hangingPunct="1"/>
                      <a:r>
                        <a:rPr lang="fr-FR" sz="1800" kern="1200" dirty="0" smtClean="0">
                          <a:solidFill>
                            <a:schemeClr val="dk1"/>
                          </a:solidFill>
                          <a:latin typeface="+mn-lt"/>
                          <a:ea typeface="+mn-ea"/>
                          <a:cs typeface="+mn-cs"/>
                        </a:rPr>
                        <a:t>  Hubert </a:t>
                      </a:r>
                      <a:r>
                        <a:rPr lang="fr-FR" sz="1800" kern="1200" dirty="0" err="1" smtClean="0">
                          <a:solidFill>
                            <a:schemeClr val="dk1"/>
                          </a:solidFill>
                          <a:latin typeface="+mn-lt"/>
                          <a:ea typeface="+mn-ea"/>
                          <a:cs typeface="+mn-cs"/>
                        </a:rPr>
                        <a:t>Beuve</a:t>
                      </a:r>
                      <a:r>
                        <a:rPr lang="fr-FR" sz="1800" kern="1200" dirty="0" smtClean="0">
                          <a:solidFill>
                            <a:schemeClr val="dk1"/>
                          </a:solidFill>
                          <a:latin typeface="+mn-lt"/>
                          <a:ea typeface="+mn-ea"/>
                          <a:cs typeface="+mn-cs"/>
                        </a:rPr>
                        <a:t>-</a:t>
                      </a:r>
                      <a:r>
                        <a:rPr lang="fr-FR" sz="1800" kern="1200" dirty="0" err="1" smtClean="0">
                          <a:solidFill>
                            <a:schemeClr val="dk1"/>
                          </a:solidFill>
                          <a:latin typeface="+mn-lt"/>
                          <a:ea typeface="+mn-ea"/>
                          <a:cs typeface="+mn-cs"/>
                        </a:rPr>
                        <a:t>Méry</a:t>
                      </a:r>
                      <a:r>
                        <a:rPr lang="fr-FR" sz="1800" kern="1200" dirty="0" smtClean="0">
                          <a:solidFill>
                            <a:schemeClr val="dk1"/>
                          </a:solidFill>
                          <a:latin typeface="+mn-lt"/>
                          <a:ea typeface="+mn-ea"/>
                          <a:cs typeface="+mn-cs"/>
                        </a:rPr>
                        <a:t> fonde le Monde.</a:t>
                      </a:r>
                    </a:p>
                    <a:p>
                      <a:pPr marL="0" algn="l" defTabSz="914400" rtl="0" eaLnBrk="1" fontAlgn="t" latinLnBrk="0" hangingPunct="1"/>
                      <a:r>
                        <a:rPr lang="fr-FR" sz="1800" kern="1200" dirty="0" smtClean="0">
                          <a:solidFill>
                            <a:schemeClr val="dk1"/>
                          </a:solidFill>
                          <a:latin typeface="+mn-lt"/>
                          <a:ea typeface="+mn-ea"/>
                          <a:cs typeface="+mn-cs"/>
                        </a:rPr>
                        <a:t>Disparition de nombreux </a:t>
                      </a:r>
                      <a:r>
                        <a:rPr lang="fr-FR" sz="1800" kern="1200" dirty="0" err="1" smtClean="0">
                          <a:solidFill>
                            <a:schemeClr val="dk1"/>
                          </a:solidFill>
                          <a:latin typeface="+mn-lt"/>
                          <a:ea typeface="+mn-ea"/>
                          <a:cs typeface="+mn-cs"/>
                        </a:rPr>
                        <a:t>journeaux</a:t>
                      </a:r>
                      <a:r>
                        <a:rPr lang="fr-FR" sz="1800" kern="1200" dirty="0" smtClean="0">
                          <a:solidFill>
                            <a:schemeClr val="dk1"/>
                          </a:solidFill>
                          <a:latin typeface="+mn-lt"/>
                          <a:ea typeface="+mn-ea"/>
                          <a:cs typeface="+mn-cs"/>
                        </a:rPr>
                        <a:t> d’avant guerre interdiction des journaux qui avaient collaboré pendant l’occupation</a:t>
                      </a:r>
                      <a:endParaRPr lang="fr-FR" sz="1800" kern="1200" dirty="0">
                        <a:solidFill>
                          <a:schemeClr val="dk1"/>
                        </a:solidFill>
                        <a:latin typeface="+mn-lt"/>
                        <a:ea typeface="+mn-ea"/>
                        <a:cs typeface="+mn-cs"/>
                      </a:endParaRPr>
                    </a:p>
                  </a:txBody>
                  <a:tcPr marL="9525" marR="9525" marT="9525" marB="0"/>
                </a:tc>
              </a:tr>
            </a:tbl>
          </a:graphicData>
        </a:graphic>
      </p:graphicFrame>
    </p:spTree>
  </p:cSld>
  <p:clrMapOvr>
    <a:masterClrMapping/>
  </p:clrMapOvr>
  <p:transition>
    <p:cut/>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à coins arrondis 3"/>
          <p:cNvSpPr/>
          <p:nvPr/>
        </p:nvSpPr>
        <p:spPr>
          <a:xfrm>
            <a:off x="161510" y="116632"/>
            <a:ext cx="8820980" cy="6597352"/>
          </a:xfrm>
          <a:prstGeom prst="roundRect">
            <a:avLst/>
          </a:prstGeom>
          <a:solidFill>
            <a:schemeClr val="tx2">
              <a:lumMod val="20000"/>
              <a:lumOff val="80000"/>
            </a:schemeClr>
          </a:solidFill>
          <a:ln w="41275" cmpd="sng">
            <a:solidFill>
              <a:schemeClr val="accent1"/>
            </a:solidFill>
          </a:ln>
          <a:effectLst>
            <a:outerShdw blurRad="152400" dist="317500" dir="5400000" sx="105000" sy="105000" rotWithShape="0">
              <a:prstClr val="black">
                <a:alpha val="15000"/>
              </a:prstClr>
            </a:outerShdw>
          </a:effectLst>
          <a:scene3d>
            <a:camera prst="orthographicFront"/>
            <a:lightRig rig="threePt" dir="t"/>
          </a:scene3d>
          <a:sp3d>
            <a:bevelT w="25400"/>
            <a:bevelB w="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dirty="0">
              <a:solidFill>
                <a:srgbClr val="333399"/>
              </a:solidFill>
            </a:endParaRPr>
          </a:p>
        </p:txBody>
      </p:sp>
      <p:sp>
        <p:nvSpPr>
          <p:cNvPr id="2" name="Titre 1"/>
          <p:cNvSpPr>
            <a:spLocks noGrp="1"/>
          </p:cNvSpPr>
          <p:nvPr>
            <p:ph type="ctrTitle"/>
          </p:nvPr>
        </p:nvSpPr>
        <p:spPr>
          <a:xfrm>
            <a:off x="468313" y="333375"/>
            <a:ext cx="8139112" cy="358775"/>
          </a:xfrm>
        </p:spPr>
        <p:txBody>
          <a:bodyPr>
            <a:noAutofit/>
          </a:bodyPr>
          <a:lstStyle/>
          <a:p>
            <a:pPr>
              <a:defRPr/>
            </a:pPr>
            <a:r>
              <a:rPr lang="fr-FR" sz="3600" dirty="0" smtClean="0"/>
              <a:t> </a:t>
            </a:r>
            <a:r>
              <a:rPr lang="fr-FR" sz="3600" b="1" dirty="0" smtClean="0">
                <a:solidFill>
                  <a:schemeClr val="tx2">
                    <a:lumMod val="75000"/>
                  </a:schemeClr>
                </a:solidFill>
                <a:effectLst>
                  <a:outerShdw blurRad="38100" dist="25400" dir="5400000" algn="tl" rotWithShape="0">
                    <a:srgbClr val="000000">
                      <a:alpha val="43000"/>
                    </a:srgbClr>
                  </a:outerShdw>
                </a:effectLst>
              </a:rPr>
              <a:t>Historique de la Presse écrite</a:t>
            </a:r>
            <a:endParaRPr lang="fr-FR" sz="3600" b="1" dirty="0">
              <a:solidFill>
                <a:schemeClr val="tx2">
                  <a:lumMod val="75000"/>
                </a:schemeClr>
              </a:solidFill>
              <a:effectLst>
                <a:outerShdw blurRad="38100" dist="25400" dir="5400000" algn="tl" rotWithShape="0">
                  <a:srgbClr val="000000">
                    <a:alpha val="43000"/>
                  </a:srgbClr>
                </a:outerShdw>
              </a:effectLst>
            </a:endParaRPr>
          </a:p>
        </p:txBody>
      </p:sp>
      <p:graphicFrame>
        <p:nvGraphicFramePr>
          <p:cNvPr id="6" name="Tableau 5"/>
          <p:cNvGraphicFramePr>
            <a:graphicFrameLocks noGrp="1"/>
          </p:cNvGraphicFramePr>
          <p:nvPr/>
        </p:nvGraphicFramePr>
        <p:xfrm>
          <a:off x="611188" y="836613"/>
          <a:ext cx="8136904" cy="5191368"/>
        </p:xfrm>
        <a:graphic>
          <a:graphicData uri="http://schemas.openxmlformats.org/drawingml/2006/table">
            <a:tbl>
              <a:tblPr firstRow="1" bandRow="1">
                <a:tableStyleId>{5C22544A-7EE6-4342-B048-85BDC9FD1C3A}</a:tableStyleId>
              </a:tblPr>
              <a:tblGrid>
                <a:gridCol w="720080"/>
                <a:gridCol w="7416824"/>
              </a:tblGrid>
              <a:tr h="354155">
                <a:tc>
                  <a:txBody>
                    <a:bodyPr/>
                    <a:lstStyle/>
                    <a:p>
                      <a:r>
                        <a:rPr lang="fr-FR" sz="1600" dirty="0" smtClean="0"/>
                        <a:t>Dates</a:t>
                      </a:r>
                      <a:endParaRPr lang="fr-FR" sz="1600" dirty="0"/>
                    </a:p>
                  </a:txBody>
                  <a:tcPr/>
                </a:tc>
                <a:tc>
                  <a:txBody>
                    <a:bodyPr/>
                    <a:lstStyle/>
                    <a:p>
                      <a:r>
                        <a:rPr lang="fr-FR" dirty="0" smtClean="0"/>
                        <a:t>Evénements</a:t>
                      </a:r>
                      <a:endParaRPr lang="fr-FR" dirty="0"/>
                    </a:p>
                  </a:txBody>
                  <a:tcPr/>
                </a:tc>
              </a:tr>
              <a:tr h="326829">
                <a:tc>
                  <a:txBody>
                    <a:bodyPr/>
                    <a:lstStyle/>
                    <a:p>
                      <a:pPr marL="0" algn="l" defTabSz="914400" rtl="0" eaLnBrk="1" fontAlgn="t" latinLnBrk="0" hangingPunct="1"/>
                      <a:r>
                        <a:rPr lang="fr-FR" sz="1800" kern="1200" dirty="0" smtClean="0">
                          <a:solidFill>
                            <a:schemeClr val="dk1"/>
                          </a:solidFill>
                          <a:latin typeface="+mn-lt"/>
                          <a:ea typeface="+mn-ea"/>
                          <a:cs typeface="+mn-cs"/>
                        </a:rPr>
                        <a:t>1945</a:t>
                      </a:r>
                      <a:endParaRPr lang="fr-FR" sz="1800" kern="1200" dirty="0">
                        <a:solidFill>
                          <a:schemeClr val="dk1"/>
                        </a:solidFill>
                        <a:latin typeface="+mn-lt"/>
                        <a:ea typeface="+mn-ea"/>
                        <a:cs typeface="+mn-cs"/>
                      </a:endParaRPr>
                    </a:p>
                  </a:txBody>
                  <a:tcPr marL="9525" marR="9525" marT="9525" marB="0"/>
                </a:tc>
                <a:tc>
                  <a:txBody>
                    <a:bodyPr/>
                    <a:lstStyle/>
                    <a:p>
                      <a:r>
                        <a:rPr lang="fr-FR" sz="1800" u="none" strike="noStrike" kern="1200" dirty="0" smtClean="0">
                          <a:solidFill>
                            <a:schemeClr val="dk1"/>
                          </a:solidFill>
                          <a:latin typeface="+mn-lt"/>
                          <a:ea typeface="+mn-ea"/>
                          <a:cs typeface="+mn-cs"/>
                        </a:rPr>
                        <a:t>Fondation des "Temps modernes«  avec </a:t>
                      </a:r>
                      <a:r>
                        <a:rPr lang="fr-FR" sz="1800" kern="1200" dirty="0" smtClean="0">
                          <a:solidFill>
                            <a:schemeClr val="dk1"/>
                          </a:solidFill>
                          <a:latin typeface="+mn-lt"/>
                          <a:ea typeface="+mn-ea"/>
                          <a:cs typeface="+mn-cs"/>
                        </a:rPr>
                        <a:t> </a:t>
                      </a:r>
                      <a:r>
                        <a:rPr lang="fr-FR" sz="1800" u="none" strike="noStrike" kern="1200" dirty="0" smtClean="0">
                          <a:solidFill>
                            <a:schemeClr val="dk1"/>
                          </a:solidFill>
                          <a:latin typeface="+mn-lt"/>
                          <a:ea typeface="+mn-ea"/>
                          <a:cs typeface="+mn-cs"/>
                        </a:rPr>
                        <a:t>Simone de Beauvoir</a:t>
                      </a:r>
                      <a:r>
                        <a:rPr lang="fr-FR" sz="1800" kern="1200" dirty="0" smtClean="0">
                          <a:solidFill>
                            <a:schemeClr val="dk1"/>
                          </a:solidFill>
                          <a:latin typeface="+mn-lt"/>
                          <a:ea typeface="+mn-ea"/>
                          <a:cs typeface="+mn-cs"/>
                        </a:rPr>
                        <a:t> et de Maurice Merleau-Ponty, Jean-Paul </a:t>
                      </a:r>
                      <a:r>
                        <a:rPr lang="fr-FR" sz="1800" u="none" strike="noStrike" kern="1200" dirty="0" smtClean="0">
                          <a:solidFill>
                            <a:schemeClr val="dk1"/>
                          </a:solidFill>
                          <a:latin typeface="+mn-lt"/>
                          <a:ea typeface="+mn-ea"/>
                          <a:cs typeface="+mn-cs"/>
                        </a:rPr>
                        <a:t>Sartre</a:t>
                      </a:r>
                      <a:r>
                        <a:rPr lang="fr-FR" sz="1800" kern="1200" dirty="0" smtClean="0">
                          <a:solidFill>
                            <a:schemeClr val="dk1"/>
                          </a:solidFill>
                          <a:latin typeface="+mn-lt"/>
                          <a:ea typeface="+mn-ea"/>
                          <a:cs typeface="+mn-cs"/>
                        </a:rPr>
                        <a:t>. Littéraire, culturelle, politique et philosophique, ce mensuel </a:t>
                      </a:r>
                      <a:r>
                        <a:rPr lang="fr-FR" sz="1800" u="none" strike="noStrike" kern="1200" dirty="0" smtClean="0">
                          <a:solidFill>
                            <a:schemeClr val="dk1"/>
                          </a:solidFill>
                          <a:latin typeface="+mn-lt"/>
                          <a:ea typeface="+mn-ea"/>
                          <a:cs typeface="+mn-cs"/>
                        </a:rPr>
                        <a:t>devient la </a:t>
                      </a:r>
                      <a:r>
                        <a:rPr lang="fr-FR" sz="1800" u="none" strike="noStrike" kern="1200" dirty="0" err="1" smtClean="0">
                          <a:solidFill>
                            <a:schemeClr val="dk1"/>
                          </a:solidFill>
                          <a:latin typeface="+mn-lt"/>
                          <a:ea typeface="+mn-ea"/>
                          <a:cs typeface="+mn-cs"/>
                        </a:rPr>
                        <a:t>réfercne</a:t>
                      </a:r>
                      <a:r>
                        <a:rPr lang="fr-FR" sz="1800" u="none" strike="noStrike" kern="1200" dirty="0" smtClean="0">
                          <a:solidFill>
                            <a:schemeClr val="dk1"/>
                          </a:solidFill>
                          <a:latin typeface="+mn-lt"/>
                          <a:ea typeface="+mn-ea"/>
                          <a:cs typeface="+mn-cs"/>
                        </a:rPr>
                        <a:t> des intellectuels de gauche</a:t>
                      </a:r>
                      <a:endParaRPr lang="fr-FR" sz="1800" kern="1200" dirty="0">
                        <a:solidFill>
                          <a:schemeClr val="dk1"/>
                        </a:solidFill>
                        <a:latin typeface="+mn-lt"/>
                        <a:ea typeface="+mn-ea"/>
                        <a:cs typeface="+mn-cs"/>
                      </a:endParaRPr>
                    </a:p>
                  </a:txBody>
                  <a:tcPr marL="9525" marR="9525" marT="9525" marB="0"/>
                </a:tc>
              </a:tr>
              <a:tr h="326829">
                <a:tc>
                  <a:txBody>
                    <a:bodyPr/>
                    <a:lstStyle/>
                    <a:p>
                      <a:pPr marL="0" algn="l" defTabSz="914400" rtl="0" eaLnBrk="1" fontAlgn="t" latinLnBrk="0" hangingPunct="1"/>
                      <a:r>
                        <a:rPr lang="fr-FR" sz="1800" kern="1200" dirty="0" smtClean="0">
                          <a:solidFill>
                            <a:schemeClr val="dk1"/>
                          </a:solidFill>
                          <a:latin typeface="+mn-lt"/>
                          <a:ea typeface="+mn-ea"/>
                          <a:cs typeface="+mn-cs"/>
                        </a:rPr>
                        <a:t>1945</a:t>
                      </a:r>
                      <a:endParaRPr lang="fr-FR" sz="1800" kern="1200" dirty="0">
                        <a:solidFill>
                          <a:schemeClr val="dk1"/>
                        </a:solidFill>
                        <a:latin typeface="+mn-lt"/>
                        <a:ea typeface="+mn-ea"/>
                        <a:cs typeface="+mn-cs"/>
                      </a:endParaRPr>
                    </a:p>
                  </a:txBody>
                  <a:tcPr marL="9525" marR="9525" marT="9525" marB="0"/>
                </a:tc>
                <a:tc>
                  <a:txBody>
                    <a:bodyPr/>
                    <a:lstStyle/>
                    <a:p>
                      <a:pPr marL="0" algn="l" defTabSz="914400" rtl="0" eaLnBrk="1" fontAlgn="t" latinLnBrk="0" hangingPunct="1"/>
                      <a:r>
                        <a:rPr lang="fr-FR" sz="1800" kern="1200" dirty="0" smtClean="0">
                          <a:solidFill>
                            <a:schemeClr val="dk1"/>
                          </a:solidFill>
                          <a:latin typeface="+mn-lt"/>
                          <a:ea typeface="+mn-ea"/>
                          <a:cs typeface="+mn-cs"/>
                        </a:rPr>
                        <a:t>Hélène Gordon-</a:t>
                      </a:r>
                      <a:r>
                        <a:rPr lang="fr-FR" sz="1800" kern="1200" dirty="0" err="1" smtClean="0">
                          <a:solidFill>
                            <a:schemeClr val="dk1"/>
                          </a:solidFill>
                          <a:latin typeface="+mn-lt"/>
                          <a:ea typeface="+mn-ea"/>
                          <a:cs typeface="+mn-cs"/>
                        </a:rPr>
                        <a:t>Lazareff</a:t>
                      </a:r>
                      <a:r>
                        <a:rPr lang="fr-FR" sz="1800" kern="1200" dirty="0" smtClean="0">
                          <a:solidFill>
                            <a:schemeClr val="dk1"/>
                          </a:solidFill>
                          <a:latin typeface="+mn-lt"/>
                          <a:ea typeface="+mn-ea"/>
                          <a:cs typeface="+mn-cs"/>
                        </a:rPr>
                        <a:t> lance "</a:t>
                      </a:r>
                      <a:r>
                        <a:rPr lang="fr-FR" sz="1800" u="none" strike="noStrike" kern="1200" dirty="0" smtClean="0">
                          <a:solidFill>
                            <a:schemeClr val="dk1"/>
                          </a:solidFill>
                          <a:latin typeface="+mn-lt"/>
                          <a:ea typeface="+mn-ea"/>
                          <a:cs typeface="+mn-cs"/>
                        </a:rPr>
                        <a:t>Elle</a:t>
                      </a:r>
                      <a:r>
                        <a:rPr lang="fr-FR" sz="1800" kern="1200" dirty="0" smtClean="0">
                          <a:solidFill>
                            <a:schemeClr val="dk1"/>
                          </a:solidFill>
                          <a:latin typeface="+mn-lt"/>
                          <a:ea typeface="+mn-ea"/>
                          <a:cs typeface="+mn-cs"/>
                        </a:rPr>
                        <a:t>". L'édition est hebdomadaire et compte 24 pages. Hélène Gordon-</a:t>
                      </a:r>
                      <a:r>
                        <a:rPr lang="fr-FR" sz="1800" kern="1200" dirty="0" err="1" smtClean="0">
                          <a:solidFill>
                            <a:schemeClr val="dk1"/>
                          </a:solidFill>
                          <a:latin typeface="+mn-lt"/>
                          <a:ea typeface="+mn-ea"/>
                          <a:cs typeface="+mn-cs"/>
                        </a:rPr>
                        <a:t>Lazareff</a:t>
                      </a:r>
                      <a:r>
                        <a:rPr lang="fr-FR" sz="1800" kern="1200" dirty="0" smtClean="0">
                          <a:solidFill>
                            <a:schemeClr val="dk1"/>
                          </a:solidFill>
                          <a:latin typeface="+mn-lt"/>
                          <a:ea typeface="+mn-ea"/>
                          <a:cs typeface="+mn-cs"/>
                        </a:rPr>
                        <a:t> sera la </a:t>
                      </a:r>
                      <a:r>
                        <a:rPr lang="fr-FR" sz="1800" u="none" strike="noStrike" kern="1200" dirty="0" smtClean="0">
                          <a:solidFill>
                            <a:schemeClr val="dk1"/>
                          </a:solidFill>
                          <a:latin typeface="+mn-lt"/>
                          <a:ea typeface="+mn-ea"/>
                          <a:cs typeface="+mn-cs"/>
                        </a:rPr>
                        <a:t>première</a:t>
                      </a:r>
                      <a:r>
                        <a:rPr lang="fr-FR" sz="1800" kern="1200" dirty="0" smtClean="0">
                          <a:solidFill>
                            <a:schemeClr val="dk1"/>
                          </a:solidFill>
                          <a:latin typeface="+mn-lt"/>
                          <a:ea typeface="+mn-ea"/>
                          <a:cs typeface="+mn-cs"/>
                        </a:rPr>
                        <a:t> à introduire la photo </a:t>
                      </a:r>
                      <a:r>
                        <a:rPr lang="fr-FR" sz="1800" u="none" strike="noStrike" kern="1200" dirty="0" smtClean="0">
                          <a:solidFill>
                            <a:schemeClr val="dk1"/>
                          </a:solidFill>
                          <a:latin typeface="+mn-lt"/>
                          <a:ea typeface="+mn-ea"/>
                          <a:cs typeface="+mn-cs"/>
                        </a:rPr>
                        <a:t>couleur</a:t>
                      </a:r>
                      <a:r>
                        <a:rPr lang="fr-FR" sz="1800" kern="1200" dirty="0" smtClean="0">
                          <a:solidFill>
                            <a:schemeClr val="dk1"/>
                          </a:solidFill>
                          <a:latin typeface="+mn-lt"/>
                          <a:ea typeface="+mn-ea"/>
                          <a:cs typeface="+mn-cs"/>
                        </a:rPr>
                        <a:t> dans un </a:t>
                      </a:r>
                      <a:r>
                        <a:rPr lang="fr-FR" sz="1800" u="none" strike="noStrike" kern="1200" dirty="0" smtClean="0">
                          <a:solidFill>
                            <a:schemeClr val="dk1"/>
                          </a:solidFill>
                          <a:latin typeface="+mn-lt"/>
                          <a:ea typeface="+mn-ea"/>
                          <a:cs typeface="+mn-cs"/>
                        </a:rPr>
                        <a:t>magazine</a:t>
                      </a:r>
                      <a:r>
                        <a:rPr lang="fr-FR" sz="1800" kern="1200" dirty="0" smtClean="0">
                          <a:solidFill>
                            <a:schemeClr val="dk1"/>
                          </a:solidFill>
                          <a:latin typeface="+mn-lt"/>
                          <a:ea typeface="+mn-ea"/>
                          <a:cs typeface="+mn-cs"/>
                        </a:rPr>
                        <a:t> français</a:t>
                      </a:r>
                      <a:endParaRPr lang="fr-FR" sz="1800" kern="1200" dirty="0">
                        <a:solidFill>
                          <a:schemeClr val="dk1"/>
                        </a:solidFill>
                        <a:latin typeface="+mn-lt"/>
                        <a:ea typeface="+mn-ea"/>
                        <a:cs typeface="+mn-cs"/>
                      </a:endParaRPr>
                    </a:p>
                  </a:txBody>
                  <a:tcPr marL="9525" marR="9525" marT="9525" marB="0"/>
                </a:tc>
              </a:tr>
              <a:tr h="326829">
                <a:tc>
                  <a:txBody>
                    <a:bodyPr/>
                    <a:lstStyle/>
                    <a:p>
                      <a:pPr marL="0" algn="l" defTabSz="914400" rtl="0" eaLnBrk="1" fontAlgn="t" latinLnBrk="0" hangingPunct="1"/>
                      <a:r>
                        <a:rPr lang="fr-FR" sz="1800" kern="1200" dirty="0" smtClean="0">
                          <a:solidFill>
                            <a:schemeClr val="dk1"/>
                          </a:solidFill>
                          <a:latin typeface="+mn-lt"/>
                          <a:ea typeface="+mn-ea"/>
                          <a:cs typeface="+mn-cs"/>
                        </a:rPr>
                        <a:t>1946</a:t>
                      </a:r>
                      <a:endParaRPr lang="fr-FR" sz="1800" kern="1200" dirty="0">
                        <a:solidFill>
                          <a:schemeClr val="dk1"/>
                        </a:solidFill>
                        <a:latin typeface="+mn-lt"/>
                        <a:ea typeface="+mn-ea"/>
                        <a:cs typeface="+mn-cs"/>
                      </a:endParaRPr>
                    </a:p>
                  </a:txBody>
                  <a:tcPr marL="9525" marR="9525" marT="9525" marB="0"/>
                </a:tc>
                <a:tc>
                  <a:txBody>
                    <a:bodyPr/>
                    <a:lstStyle/>
                    <a:p>
                      <a:pPr marL="0" algn="l" defTabSz="914400" rtl="0" eaLnBrk="1" fontAlgn="t" latinLnBrk="0" hangingPunct="1"/>
                      <a:r>
                        <a:rPr lang="fr-FR" sz="1800" kern="1200" dirty="0" smtClean="0">
                          <a:solidFill>
                            <a:schemeClr val="dk1"/>
                          </a:solidFill>
                          <a:latin typeface="+mn-lt"/>
                          <a:ea typeface="+mn-ea"/>
                          <a:cs typeface="+mn-cs"/>
                        </a:rPr>
                        <a:t>Création de l’Equipe par Jacques </a:t>
                      </a:r>
                      <a:r>
                        <a:rPr lang="fr-FR" sz="1800" kern="1200" dirty="0" err="1" smtClean="0">
                          <a:solidFill>
                            <a:schemeClr val="dk1"/>
                          </a:solidFill>
                          <a:latin typeface="+mn-lt"/>
                          <a:ea typeface="+mn-ea"/>
                          <a:cs typeface="+mn-cs"/>
                        </a:rPr>
                        <a:t>Goddet</a:t>
                      </a:r>
                      <a:r>
                        <a:rPr lang="fr-FR" sz="1800" kern="1200" dirty="0" smtClean="0">
                          <a:solidFill>
                            <a:schemeClr val="dk1"/>
                          </a:solidFill>
                          <a:latin typeface="+mn-lt"/>
                          <a:ea typeface="+mn-ea"/>
                          <a:cs typeface="+mn-cs"/>
                        </a:rPr>
                        <a:t>. Devient quotidien  en 1948. racheté par  Amaury en 1968</a:t>
                      </a:r>
                      <a:endParaRPr lang="fr-FR" sz="1800" kern="1200" dirty="0">
                        <a:solidFill>
                          <a:schemeClr val="dk1"/>
                        </a:solidFill>
                        <a:latin typeface="+mn-lt"/>
                        <a:ea typeface="+mn-ea"/>
                        <a:cs typeface="+mn-cs"/>
                      </a:endParaRPr>
                    </a:p>
                  </a:txBody>
                  <a:tcPr marL="9525" marR="9525" marT="9525" marB="0"/>
                </a:tc>
              </a:tr>
              <a:tr h="326829">
                <a:tc>
                  <a:txBody>
                    <a:bodyPr/>
                    <a:lstStyle/>
                    <a:p>
                      <a:pPr marL="0" algn="l" defTabSz="914400" rtl="0" eaLnBrk="1" fontAlgn="t" latinLnBrk="0" hangingPunct="1"/>
                      <a:r>
                        <a:rPr lang="fr-FR" sz="1800" kern="1200" dirty="0" smtClean="0">
                          <a:solidFill>
                            <a:schemeClr val="dk1"/>
                          </a:solidFill>
                          <a:latin typeface="+mn-lt"/>
                          <a:ea typeface="+mn-ea"/>
                          <a:cs typeface="+mn-cs"/>
                        </a:rPr>
                        <a:t>1946 </a:t>
                      </a:r>
                      <a:endParaRPr lang="fr-FR" sz="1800" kern="1200" dirty="0">
                        <a:solidFill>
                          <a:schemeClr val="dk1"/>
                        </a:solidFill>
                        <a:latin typeface="+mn-lt"/>
                        <a:ea typeface="+mn-ea"/>
                        <a:cs typeface="+mn-cs"/>
                      </a:endParaRPr>
                    </a:p>
                  </a:txBody>
                  <a:tcPr marL="9525" marR="9525" marT="9525" marB="0"/>
                </a:tc>
                <a:tc>
                  <a:txBody>
                    <a:bodyPr/>
                    <a:lstStyle/>
                    <a:p>
                      <a:pPr marL="0" algn="l" defTabSz="914400" rtl="0" eaLnBrk="1" fontAlgn="t" latinLnBrk="0" hangingPunct="1"/>
                      <a:r>
                        <a:rPr lang="fr-FR" sz="1800" kern="1200" dirty="0" smtClean="0">
                          <a:solidFill>
                            <a:schemeClr val="dk1"/>
                          </a:solidFill>
                          <a:latin typeface="+mn-lt"/>
                          <a:ea typeface="+mn-ea"/>
                          <a:cs typeface="+mn-cs"/>
                        </a:rPr>
                        <a:t>Création de Tintin (disparu en 1993)</a:t>
                      </a:r>
                      <a:endParaRPr lang="fr-FR" sz="1800" kern="1200" dirty="0">
                        <a:solidFill>
                          <a:schemeClr val="dk1"/>
                        </a:solidFill>
                        <a:latin typeface="+mn-lt"/>
                        <a:ea typeface="+mn-ea"/>
                        <a:cs typeface="+mn-cs"/>
                      </a:endParaRPr>
                    </a:p>
                  </a:txBody>
                  <a:tcPr marL="9525" marR="9525" marT="9525" marB="0"/>
                </a:tc>
              </a:tr>
              <a:tr h="326829">
                <a:tc>
                  <a:txBody>
                    <a:bodyPr/>
                    <a:lstStyle/>
                    <a:p>
                      <a:pPr marL="0" algn="l" defTabSz="914400" rtl="0" eaLnBrk="1" fontAlgn="t" latinLnBrk="0" hangingPunct="1"/>
                      <a:r>
                        <a:rPr lang="fr-FR" sz="1800" kern="1200" dirty="0" smtClean="0">
                          <a:solidFill>
                            <a:schemeClr val="dk1"/>
                          </a:solidFill>
                          <a:latin typeface="+mn-lt"/>
                          <a:ea typeface="+mn-ea"/>
                          <a:cs typeface="+mn-cs"/>
                        </a:rPr>
                        <a:t>1947</a:t>
                      </a:r>
                      <a:endParaRPr lang="fr-FR" sz="1800" kern="1200" dirty="0">
                        <a:solidFill>
                          <a:schemeClr val="dk1"/>
                        </a:solidFill>
                        <a:latin typeface="+mn-lt"/>
                        <a:ea typeface="+mn-ea"/>
                        <a:cs typeface="+mn-cs"/>
                      </a:endParaRPr>
                    </a:p>
                  </a:txBody>
                  <a:tcPr marL="9525" marR="9525" marT="9525" marB="0"/>
                </a:tc>
                <a:tc>
                  <a:txBody>
                    <a:bodyPr/>
                    <a:lstStyle/>
                    <a:p>
                      <a:pPr marL="0" algn="l" defTabSz="914400" rtl="0" eaLnBrk="1" fontAlgn="t" latinLnBrk="0" hangingPunct="1"/>
                      <a:r>
                        <a:rPr lang="fr-FR" sz="1800" kern="1200" dirty="0" smtClean="0">
                          <a:solidFill>
                            <a:schemeClr val="dk1"/>
                          </a:solidFill>
                          <a:latin typeface="+mn-lt"/>
                          <a:ea typeface="+mn-ea"/>
                          <a:cs typeface="+mn-cs"/>
                        </a:rPr>
                        <a:t>Création de l’hebdo Der Spiegel par  Rudolf </a:t>
                      </a:r>
                      <a:r>
                        <a:rPr lang="fr-FR" sz="1800" kern="1200" dirty="0" err="1" smtClean="0">
                          <a:solidFill>
                            <a:schemeClr val="dk1"/>
                          </a:solidFill>
                          <a:latin typeface="+mn-lt"/>
                          <a:ea typeface="+mn-ea"/>
                          <a:cs typeface="+mn-cs"/>
                        </a:rPr>
                        <a:t>Augstein</a:t>
                      </a:r>
                      <a:r>
                        <a:rPr lang="fr-FR" sz="1800" kern="1200" dirty="0" smtClean="0">
                          <a:solidFill>
                            <a:schemeClr val="dk1"/>
                          </a:solidFill>
                          <a:latin typeface="+mn-lt"/>
                          <a:ea typeface="+mn-ea"/>
                          <a:cs typeface="+mn-cs"/>
                        </a:rPr>
                        <a:t> . Orienté sur le politique et la dénonciation de scandales</a:t>
                      </a:r>
                      <a:endParaRPr lang="fr-FR" sz="1800" kern="1200" dirty="0">
                        <a:solidFill>
                          <a:schemeClr val="dk1"/>
                        </a:solidFill>
                        <a:latin typeface="+mn-lt"/>
                        <a:ea typeface="+mn-ea"/>
                        <a:cs typeface="+mn-cs"/>
                      </a:endParaRPr>
                    </a:p>
                  </a:txBody>
                  <a:tcPr marL="9525" marR="9525" marT="9525" marB="0"/>
                </a:tc>
              </a:tr>
              <a:tr h="326829">
                <a:tc>
                  <a:txBody>
                    <a:bodyPr/>
                    <a:lstStyle/>
                    <a:p>
                      <a:pPr marL="0" algn="l" defTabSz="914400" rtl="0" eaLnBrk="1" fontAlgn="t" latinLnBrk="0" hangingPunct="1"/>
                      <a:r>
                        <a:rPr lang="fr-FR" sz="1800" kern="1200" dirty="0" smtClean="0">
                          <a:solidFill>
                            <a:schemeClr val="dk1"/>
                          </a:solidFill>
                          <a:latin typeface="+mn-lt"/>
                          <a:ea typeface="+mn-ea"/>
                          <a:cs typeface="+mn-cs"/>
                        </a:rPr>
                        <a:t>1949</a:t>
                      </a:r>
                      <a:endParaRPr lang="fr-FR" sz="1800" kern="1200" dirty="0">
                        <a:solidFill>
                          <a:schemeClr val="dk1"/>
                        </a:solidFill>
                        <a:latin typeface="+mn-lt"/>
                        <a:ea typeface="+mn-ea"/>
                        <a:cs typeface="+mn-cs"/>
                      </a:endParaRPr>
                    </a:p>
                  </a:txBody>
                  <a:tcPr marL="9525" marR="9525" marT="9525" marB="0"/>
                </a:tc>
                <a:tc>
                  <a:txBody>
                    <a:bodyPr/>
                    <a:lstStyle/>
                    <a:p>
                      <a:pPr marL="0" algn="l" defTabSz="914400" rtl="0" eaLnBrk="1" fontAlgn="t" latinLnBrk="0" hangingPunct="1"/>
                      <a:r>
                        <a:rPr lang="fr-FR" sz="1800" kern="1200" dirty="0" smtClean="0">
                          <a:solidFill>
                            <a:schemeClr val="dk1"/>
                          </a:solidFill>
                          <a:latin typeface="+mn-lt"/>
                          <a:ea typeface="+mn-ea"/>
                          <a:cs typeface="+mn-cs"/>
                        </a:rPr>
                        <a:t>Création de Paris Match par Jean Prouvost. S’inspire de Life</a:t>
                      </a:r>
                      <a:endParaRPr lang="fr-FR" sz="1800" kern="1200" dirty="0">
                        <a:solidFill>
                          <a:schemeClr val="dk1"/>
                        </a:solidFill>
                        <a:latin typeface="+mn-lt"/>
                        <a:ea typeface="+mn-ea"/>
                        <a:cs typeface="+mn-cs"/>
                      </a:endParaRPr>
                    </a:p>
                  </a:txBody>
                  <a:tcPr marL="9525" marR="9525" marT="9525" marB="0"/>
                </a:tc>
              </a:tr>
              <a:tr h="326829">
                <a:tc>
                  <a:txBody>
                    <a:bodyPr/>
                    <a:lstStyle/>
                    <a:p>
                      <a:pPr marL="0" algn="l" defTabSz="914400" rtl="0" eaLnBrk="1" fontAlgn="t" latinLnBrk="0" hangingPunct="1"/>
                      <a:r>
                        <a:rPr lang="fr-FR" sz="1800" kern="1200" dirty="0" smtClean="0">
                          <a:solidFill>
                            <a:schemeClr val="dk1"/>
                          </a:solidFill>
                          <a:latin typeface="+mn-lt"/>
                          <a:ea typeface="+mn-ea"/>
                          <a:cs typeface="+mn-cs"/>
                        </a:rPr>
                        <a:t>1950</a:t>
                      </a:r>
                      <a:endParaRPr lang="fr-FR" sz="1800" kern="1200" dirty="0">
                        <a:solidFill>
                          <a:schemeClr val="dk1"/>
                        </a:solidFill>
                        <a:latin typeface="+mn-lt"/>
                        <a:ea typeface="+mn-ea"/>
                        <a:cs typeface="+mn-cs"/>
                      </a:endParaRPr>
                    </a:p>
                  </a:txBody>
                  <a:tcPr marL="9525" marR="9525" marT="9525" marB="0"/>
                </a:tc>
                <a:tc>
                  <a:txBody>
                    <a:bodyPr/>
                    <a:lstStyle/>
                    <a:p>
                      <a:pPr marL="0" algn="l" defTabSz="914400" rtl="0" eaLnBrk="1" fontAlgn="t" latinLnBrk="0" hangingPunct="1"/>
                      <a:r>
                        <a:rPr lang="fr-FR" sz="1800" kern="1200" dirty="0" smtClean="0">
                          <a:solidFill>
                            <a:schemeClr val="dk1"/>
                          </a:solidFill>
                          <a:latin typeface="+mn-lt"/>
                          <a:ea typeface="+mn-ea"/>
                          <a:cs typeface="+mn-cs"/>
                        </a:rPr>
                        <a:t>Création de l’Observateur (Gilles Martinet, Roger Stéphane et Claude Bourdet ). Deviendra le Nouvel Observateur</a:t>
                      </a:r>
                      <a:endParaRPr lang="fr-FR" sz="1800" kern="1200" dirty="0">
                        <a:solidFill>
                          <a:schemeClr val="dk1"/>
                        </a:solidFill>
                        <a:latin typeface="+mn-lt"/>
                        <a:ea typeface="+mn-ea"/>
                        <a:cs typeface="+mn-cs"/>
                      </a:endParaRPr>
                    </a:p>
                  </a:txBody>
                  <a:tcPr marL="9525" marR="9525" marT="9525" marB="0"/>
                </a:tc>
              </a:tr>
              <a:tr h="326829">
                <a:tc>
                  <a:txBody>
                    <a:bodyPr/>
                    <a:lstStyle/>
                    <a:p>
                      <a:pPr marL="0" algn="l" defTabSz="914400" rtl="0" eaLnBrk="1" fontAlgn="t" latinLnBrk="0" hangingPunct="1"/>
                      <a:r>
                        <a:rPr lang="fr-FR" sz="1800" kern="1200" dirty="0" smtClean="0">
                          <a:solidFill>
                            <a:schemeClr val="dk1"/>
                          </a:solidFill>
                          <a:latin typeface="+mn-lt"/>
                          <a:ea typeface="+mn-ea"/>
                          <a:cs typeface="+mn-cs"/>
                        </a:rPr>
                        <a:t>1953</a:t>
                      </a:r>
                      <a:endParaRPr lang="fr-FR" sz="1800" kern="1200" dirty="0">
                        <a:solidFill>
                          <a:schemeClr val="dk1"/>
                        </a:solidFill>
                        <a:latin typeface="+mn-lt"/>
                        <a:ea typeface="+mn-ea"/>
                        <a:cs typeface="+mn-cs"/>
                      </a:endParaRPr>
                    </a:p>
                  </a:txBody>
                  <a:tcPr marL="9525" marR="9525" marT="9525" marB="0"/>
                </a:tc>
                <a:tc>
                  <a:txBody>
                    <a:bodyPr/>
                    <a:lstStyle/>
                    <a:p>
                      <a:pPr marL="0" algn="l" defTabSz="914400" rtl="0" eaLnBrk="1" fontAlgn="t" latinLnBrk="0" hangingPunct="1"/>
                      <a:r>
                        <a:rPr lang="fr-FR" sz="1800" kern="1200" dirty="0" smtClean="0">
                          <a:solidFill>
                            <a:schemeClr val="dk1"/>
                          </a:solidFill>
                          <a:latin typeface="+mn-lt"/>
                          <a:ea typeface="+mn-ea"/>
                          <a:cs typeface="+mn-cs"/>
                        </a:rPr>
                        <a:t>Création de l’Express (</a:t>
                      </a:r>
                      <a:r>
                        <a:rPr lang="fr-FR" sz="1800" b="0" kern="1200" dirty="0" smtClean="0">
                          <a:solidFill>
                            <a:schemeClr val="dk1"/>
                          </a:solidFill>
                          <a:latin typeface="+mn-lt"/>
                          <a:ea typeface="+mn-ea"/>
                          <a:cs typeface="+mn-cs"/>
                        </a:rPr>
                        <a:t>Jean-Jacques </a:t>
                      </a:r>
                      <a:r>
                        <a:rPr lang="fr-FR" sz="1800" b="0" u="none" strike="noStrike" kern="1200" dirty="0" smtClean="0">
                          <a:solidFill>
                            <a:schemeClr val="dk1"/>
                          </a:solidFill>
                          <a:latin typeface="+mn-lt"/>
                          <a:ea typeface="+mn-ea"/>
                          <a:cs typeface="+mn-cs"/>
                        </a:rPr>
                        <a:t>Servan-Schreiber</a:t>
                      </a:r>
                      <a:r>
                        <a:rPr lang="fr-FR" sz="1800" b="0" kern="1200" dirty="0" smtClean="0">
                          <a:solidFill>
                            <a:schemeClr val="dk1"/>
                          </a:solidFill>
                          <a:latin typeface="+mn-lt"/>
                          <a:ea typeface="+mn-ea"/>
                          <a:cs typeface="+mn-cs"/>
                        </a:rPr>
                        <a:t> et Françoise </a:t>
                      </a:r>
                      <a:r>
                        <a:rPr lang="fr-FR" sz="1800" b="0" u="none" strike="noStrike" kern="1200" dirty="0" smtClean="0">
                          <a:solidFill>
                            <a:schemeClr val="dk1"/>
                          </a:solidFill>
                          <a:latin typeface="+mn-lt"/>
                          <a:ea typeface="+mn-ea"/>
                          <a:cs typeface="+mn-cs"/>
                        </a:rPr>
                        <a:t>Giroud)</a:t>
                      </a:r>
                      <a:r>
                        <a:rPr lang="fr-FR" sz="1800" b="0" kern="1200" dirty="0" smtClean="0">
                          <a:solidFill>
                            <a:schemeClr val="dk1"/>
                          </a:solidFill>
                          <a:latin typeface="+mn-lt"/>
                          <a:ea typeface="+mn-ea"/>
                          <a:cs typeface="+mn-cs"/>
                        </a:rPr>
                        <a:t> . </a:t>
                      </a:r>
                      <a:r>
                        <a:rPr lang="fr-FR" sz="1800" kern="1200" dirty="0" smtClean="0">
                          <a:solidFill>
                            <a:schemeClr val="dk1"/>
                          </a:solidFill>
                          <a:latin typeface="+mn-lt"/>
                          <a:ea typeface="+mn-ea"/>
                          <a:cs typeface="+mn-cs"/>
                        </a:rPr>
                        <a:t>Supplément  hebdo des ECHOS. Deviendra un Newsmagazine  en 64 . Après le départ de JJSS des journalistes de l’Expresse  créent le Point</a:t>
                      </a:r>
                      <a:endParaRPr lang="fr-FR" sz="1800" kern="1200" dirty="0">
                        <a:solidFill>
                          <a:schemeClr val="dk1"/>
                        </a:solidFill>
                        <a:latin typeface="+mn-lt"/>
                        <a:ea typeface="+mn-ea"/>
                        <a:cs typeface="+mn-cs"/>
                      </a:endParaRPr>
                    </a:p>
                  </a:txBody>
                  <a:tcPr marL="9525" marR="9525" marT="9525" marB="0"/>
                </a:tc>
              </a:tr>
            </a:tbl>
          </a:graphicData>
        </a:graphic>
      </p:graphicFrame>
    </p:spTree>
  </p:cSld>
  <p:clrMapOvr>
    <a:masterClrMapping/>
  </p:clrMapOvr>
  <p:transition>
    <p:cut/>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à coins arrondis 3"/>
          <p:cNvSpPr/>
          <p:nvPr/>
        </p:nvSpPr>
        <p:spPr>
          <a:xfrm>
            <a:off x="251520" y="620688"/>
            <a:ext cx="8892480" cy="6048672"/>
          </a:xfrm>
          <a:prstGeom prst="roundRect">
            <a:avLst/>
          </a:prstGeom>
          <a:solidFill>
            <a:schemeClr val="tx2">
              <a:lumMod val="20000"/>
              <a:lumOff val="80000"/>
            </a:schemeClr>
          </a:solidFill>
          <a:ln w="41275" cmpd="sng">
            <a:solidFill>
              <a:schemeClr val="accent1"/>
            </a:solidFill>
          </a:ln>
          <a:effectLst>
            <a:outerShdw blurRad="152400" dist="317500" dir="5400000" sx="105000" sy="105000" rotWithShape="0">
              <a:prstClr val="black">
                <a:alpha val="15000"/>
              </a:prstClr>
            </a:outerShdw>
          </a:effectLst>
          <a:scene3d>
            <a:camera prst="orthographicFront"/>
            <a:lightRig rig="threePt" dir="t"/>
          </a:scene3d>
          <a:sp3d>
            <a:bevelT w="25400"/>
            <a:bevelB w="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dirty="0">
              <a:solidFill>
                <a:srgbClr val="333399"/>
              </a:solidFill>
            </a:endParaRPr>
          </a:p>
        </p:txBody>
      </p:sp>
      <p:sp>
        <p:nvSpPr>
          <p:cNvPr id="2" name="Titre 1"/>
          <p:cNvSpPr>
            <a:spLocks noGrp="1"/>
          </p:cNvSpPr>
          <p:nvPr>
            <p:ph type="ctrTitle"/>
          </p:nvPr>
        </p:nvSpPr>
        <p:spPr>
          <a:xfrm>
            <a:off x="323850" y="765175"/>
            <a:ext cx="8139113" cy="360363"/>
          </a:xfrm>
        </p:spPr>
        <p:txBody>
          <a:bodyPr>
            <a:noAutofit/>
          </a:bodyPr>
          <a:lstStyle/>
          <a:p>
            <a:pPr>
              <a:defRPr/>
            </a:pPr>
            <a:r>
              <a:rPr lang="fr-FR" sz="3600" dirty="0" smtClean="0"/>
              <a:t> </a:t>
            </a:r>
            <a:r>
              <a:rPr lang="fr-FR" sz="3600" b="1" dirty="0" smtClean="0">
                <a:solidFill>
                  <a:schemeClr val="tx2">
                    <a:lumMod val="75000"/>
                  </a:schemeClr>
                </a:solidFill>
                <a:effectLst>
                  <a:outerShdw blurRad="38100" dist="25400" dir="5400000" algn="tl" rotWithShape="0">
                    <a:srgbClr val="000000">
                      <a:alpha val="43000"/>
                    </a:srgbClr>
                  </a:outerShdw>
                </a:effectLst>
              </a:rPr>
              <a:t>Historique de la Presse écrite</a:t>
            </a:r>
            <a:endParaRPr lang="fr-FR" sz="3600" b="1" dirty="0">
              <a:solidFill>
                <a:schemeClr val="tx2">
                  <a:lumMod val="75000"/>
                </a:schemeClr>
              </a:solidFill>
              <a:effectLst>
                <a:outerShdw blurRad="38100" dist="25400" dir="5400000" algn="tl" rotWithShape="0">
                  <a:srgbClr val="000000">
                    <a:alpha val="43000"/>
                  </a:srgbClr>
                </a:outerShdw>
              </a:effectLst>
            </a:endParaRPr>
          </a:p>
        </p:txBody>
      </p:sp>
      <p:graphicFrame>
        <p:nvGraphicFramePr>
          <p:cNvPr id="6" name="Tableau 5"/>
          <p:cNvGraphicFramePr>
            <a:graphicFrameLocks noGrp="1"/>
          </p:cNvGraphicFramePr>
          <p:nvPr/>
        </p:nvGraphicFramePr>
        <p:xfrm>
          <a:off x="684213" y="1196975"/>
          <a:ext cx="7992888" cy="4463901"/>
        </p:xfrm>
        <a:graphic>
          <a:graphicData uri="http://schemas.openxmlformats.org/drawingml/2006/table">
            <a:tbl>
              <a:tblPr firstRow="1" bandRow="1">
                <a:tableStyleId>{5C22544A-7EE6-4342-B048-85BDC9FD1C3A}</a:tableStyleId>
              </a:tblPr>
              <a:tblGrid>
                <a:gridCol w="834040"/>
                <a:gridCol w="7158848"/>
              </a:tblGrid>
              <a:tr h="354155">
                <a:tc>
                  <a:txBody>
                    <a:bodyPr/>
                    <a:lstStyle/>
                    <a:p>
                      <a:r>
                        <a:rPr lang="fr-FR" sz="1600" dirty="0" smtClean="0"/>
                        <a:t>Dates</a:t>
                      </a:r>
                      <a:endParaRPr lang="fr-FR" sz="1600" dirty="0"/>
                    </a:p>
                  </a:txBody>
                  <a:tcPr/>
                </a:tc>
                <a:tc>
                  <a:txBody>
                    <a:bodyPr/>
                    <a:lstStyle/>
                    <a:p>
                      <a:r>
                        <a:rPr lang="fr-FR" dirty="0" smtClean="0"/>
                        <a:t>Evénements</a:t>
                      </a:r>
                      <a:endParaRPr lang="fr-FR" dirty="0"/>
                    </a:p>
                  </a:txBody>
                  <a:tcPr/>
                </a:tc>
              </a:tr>
              <a:tr h="326829">
                <a:tc>
                  <a:txBody>
                    <a:bodyPr/>
                    <a:lstStyle/>
                    <a:p>
                      <a:pPr marL="0" algn="l" defTabSz="914400" rtl="0" eaLnBrk="1" fontAlgn="t" latinLnBrk="0" hangingPunct="1"/>
                      <a:r>
                        <a:rPr lang="fr-FR" sz="1800" kern="1200" dirty="0" smtClean="0">
                          <a:solidFill>
                            <a:schemeClr val="dk1"/>
                          </a:solidFill>
                          <a:latin typeface="+mn-lt"/>
                          <a:ea typeface="+mn-ea"/>
                          <a:cs typeface="+mn-cs"/>
                        </a:rPr>
                        <a:t>1964</a:t>
                      </a:r>
                      <a:endParaRPr lang="fr-FR" sz="1800" kern="1200" dirty="0">
                        <a:solidFill>
                          <a:schemeClr val="dk1"/>
                        </a:solidFill>
                        <a:latin typeface="+mn-lt"/>
                        <a:ea typeface="+mn-ea"/>
                        <a:cs typeface="+mn-cs"/>
                      </a:endParaRPr>
                    </a:p>
                  </a:txBody>
                  <a:tcPr marL="9525" marR="9525" marT="9525" marB="0"/>
                </a:tc>
                <a:tc>
                  <a:txBody>
                    <a:bodyPr/>
                    <a:lstStyle/>
                    <a:p>
                      <a:pPr marL="0" algn="l" defTabSz="914400" rtl="0" eaLnBrk="1" fontAlgn="t" latinLnBrk="0" hangingPunct="1"/>
                      <a:r>
                        <a:rPr lang="fr-FR" sz="1800" kern="1200" dirty="0" smtClean="0">
                          <a:solidFill>
                            <a:schemeClr val="dk1"/>
                          </a:solidFill>
                          <a:latin typeface="+mn-lt"/>
                          <a:ea typeface="+mn-ea"/>
                          <a:cs typeface="+mn-cs"/>
                        </a:rPr>
                        <a:t>Relance du Nouvel </a:t>
                      </a:r>
                      <a:r>
                        <a:rPr lang="fr-FR" sz="1800" kern="1200" dirty="0" err="1" smtClean="0">
                          <a:solidFill>
                            <a:schemeClr val="dk1"/>
                          </a:solidFill>
                          <a:latin typeface="+mn-lt"/>
                          <a:ea typeface="+mn-ea"/>
                          <a:cs typeface="+mn-cs"/>
                        </a:rPr>
                        <a:t>Obs</a:t>
                      </a:r>
                      <a:r>
                        <a:rPr lang="fr-FR" sz="1800" kern="1200" dirty="0" smtClean="0">
                          <a:solidFill>
                            <a:schemeClr val="dk1"/>
                          </a:solidFill>
                          <a:latin typeface="+mn-lt"/>
                          <a:ea typeface="+mn-ea"/>
                          <a:cs typeface="+mn-cs"/>
                        </a:rPr>
                        <a:t> par Claude </a:t>
                      </a:r>
                      <a:r>
                        <a:rPr lang="fr-FR" sz="1800" kern="1200" dirty="0" err="1" smtClean="0">
                          <a:solidFill>
                            <a:schemeClr val="dk1"/>
                          </a:solidFill>
                          <a:latin typeface="+mn-lt"/>
                          <a:ea typeface="+mn-ea"/>
                          <a:cs typeface="+mn-cs"/>
                        </a:rPr>
                        <a:t>Perdriel</a:t>
                      </a:r>
                      <a:endParaRPr lang="fr-FR" sz="1800" kern="1200" dirty="0">
                        <a:solidFill>
                          <a:schemeClr val="dk1"/>
                        </a:solidFill>
                        <a:latin typeface="+mn-lt"/>
                        <a:ea typeface="+mn-ea"/>
                        <a:cs typeface="+mn-cs"/>
                      </a:endParaRPr>
                    </a:p>
                  </a:txBody>
                  <a:tcPr marL="9525" marR="9525" marT="9525" marB="0"/>
                </a:tc>
              </a:tr>
              <a:tr h="326829">
                <a:tc>
                  <a:txBody>
                    <a:bodyPr/>
                    <a:lstStyle/>
                    <a:p>
                      <a:pPr marL="0" algn="l" defTabSz="914400" rtl="0" eaLnBrk="1" fontAlgn="t" latinLnBrk="0" hangingPunct="1"/>
                      <a:r>
                        <a:rPr lang="fr-FR" sz="1800" kern="1200" dirty="0" smtClean="0">
                          <a:solidFill>
                            <a:schemeClr val="dk1"/>
                          </a:solidFill>
                          <a:latin typeface="+mn-lt"/>
                          <a:ea typeface="+mn-ea"/>
                          <a:cs typeface="+mn-cs"/>
                        </a:rPr>
                        <a:t>1970</a:t>
                      </a:r>
                      <a:endParaRPr lang="fr-FR" sz="1800" kern="1200" dirty="0">
                        <a:solidFill>
                          <a:schemeClr val="dk1"/>
                        </a:solidFill>
                        <a:latin typeface="+mn-lt"/>
                        <a:ea typeface="+mn-ea"/>
                        <a:cs typeface="+mn-cs"/>
                      </a:endParaRPr>
                    </a:p>
                  </a:txBody>
                  <a:tcPr marL="9525" marR="9525" marT="9525" marB="0"/>
                </a:tc>
                <a:tc>
                  <a:txBody>
                    <a:bodyPr/>
                    <a:lstStyle/>
                    <a:p>
                      <a:pPr marL="0" algn="l" defTabSz="914400" rtl="0" eaLnBrk="1" fontAlgn="t" latinLnBrk="0" hangingPunct="1"/>
                      <a:r>
                        <a:rPr lang="fr-FR" sz="1800" kern="1200" dirty="0" smtClean="0">
                          <a:solidFill>
                            <a:schemeClr val="dk1"/>
                          </a:solidFill>
                          <a:latin typeface="+mn-lt"/>
                          <a:ea typeface="+mn-ea"/>
                          <a:cs typeface="+mn-cs"/>
                        </a:rPr>
                        <a:t>Hari </a:t>
                      </a:r>
                      <a:r>
                        <a:rPr lang="fr-FR" sz="1800" kern="1200" dirty="0" err="1" smtClean="0">
                          <a:solidFill>
                            <a:schemeClr val="dk1"/>
                          </a:solidFill>
                          <a:latin typeface="+mn-lt"/>
                          <a:ea typeface="+mn-ea"/>
                          <a:cs typeface="+mn-cs"/>
                        </a:rPr>
                        <a:t>Kiri</a:t>
                      </a:r>
                      <a:r>
                        <a:rPr lang="fr-FR" sz="1800" kern="1200" dirty="0" smtClean="0">
                          <a:solidFill>
                            <a:schemeClr val="dk1"/>
                          </a:solidFill>
                          <a:latin typeface="+mn-lt"/>
                          <a:ea typeface="+mn-ea"/>
                          <a:cs typeface="+mn-cs"/>
                        </a:rPr>
                        <a:t> disparait après le « bal tragique à </a:t>
                      </a:r>
                      <a:r>
                        <a:rPr lang="fr-FR" sz="1800" kern="1200" dirty="0" err="1" smtClean="0">
                          <a:solidFill>
                            <a:schemeClr val="dk1"/>
                          </a:solidFill>
                          <a:latin typeface="+mn-lt"/>
                          <a:ea typeface="+mn-ea"/>
                          <a:cs typeface="+mn-cs"/>
                        </a:rPr>
                        <a:t>Colombey</a:t>
                      </a:r>
                      <a:r>
                        <a:rPr lang="fr-FR" sz="1800" kern="1200" dirty="0" smtClean="0">
                          <a:solidFill>
                            <a:schemeClr val="dk1"/>
                          </a:solidFill>
                          <a:latin typeface="+mn-lt"/>
                          <a:ea typeface="+mn-ea"/>
                          <a:cs typeface="+mn-cs"/>
                        </a:rPr>
                        <a:t> ». Continuera comme hebdo</a:t>
                      </a:r>
                      <a:r>
                        <a:rPr lang="fr-FR" sz="1800" kern="1200" baseline="0" dirty="0" smtClean="0">
                          <a:solidFill>
                            <a:schemeClr val="dk1"/>
                          </a:solidFill>
                          <a:latin typeface="+mn-lt"/>
                          <a:ea typeface="+mn-ea"/>
                          <a:cs typeface="+mn-cs"/>
                        </a:rPr>
                        <a:t> jusqu’en 85.  remplacé par Charlie Hebdo</a:t>
                      </a:r>
                      <a:endParaRPr lang="fr-FR" sz="1800" kern="1200" dirty="0">
                        <a:solidFill>
                          <a:schemeClr val="dk1"/>
                        </a:solidFill>
                        <a:latin typeface="+mn-lt"/>
                        <a:ea typeface="+mn-ea"/>
                        <a:cs typeface="+mn-cs"/>
                      </a:endParaRPr>
                    </a:p>
                  </a:txBody>
                  <a:tcPr marL="9525" marR="9525" marT="9525" marB="0"/>
                </a:tc>
              </a:tr>
              <a:tr h="326829">
                <a:tc>
                  <a:txBody>
                    <a:bodyPr/>
                    <a:lstStyle/>
                    <a:p>
                      <a:pPr marL="0" algn="l" defTabSz="914400" rtl="0" eaLnBrk="1" fontAlgn="t" latinLnBrk="0" hangingPunct="1"/>
                      <a:r>
                        <a:rPr lang="fr-FR" sz="1800" kern="1200" dirty="0" smtClean="0">
                          <a:solidFill>
                            <a:schemeClr val="dk1"/>
                          </a:solidFill>
                          <a:latin typeface="+mn-lt"/>
                          <a:ea typeface="+mn-ea"/>
                          <a:cs typeface="+mn-cs"/>
                        </a:rPr>
                        <a:t>1972</a:t>
                      </a:r>
                      <a:endParaRPr lang="fr-FR" sz="1800" kern="1200" dirty="0">
                        <a:solidFill>
                          <a:schemeClr val="dk1"/>
                        </a:solidFill>
                        <a:latin typeface="+mn-lt"/>
                        <a:ea typeface="+mn-ea"/>
                        <a:cs typeface="+mn-cs"/>
                      </a:endParaRPr>
                    </a:p>
                  </a:txBody>
                  <a:tcPr marL="9525" marR="9525" marT="9525" marB="0"/>
                </a:tc>
                <a:tc>
                  <a:txBody>
                    <a:bodyPr/>
                    <a:lstStyle/>
                    <a:p>
                      <a:pPr marL="0" algn="l" defTabSz="914400" rtl="0" eaLnBrk="1" fontAlgn="t" latinLnBrk="0" hangingPunct="1"/>
                      <a:r>
                        <a:rPr lang="fr-FR" sz="1800" kern="1200" dirty="0" smtClean="0">
                          <a:solidFill>
                            <a:schemeClr val="dk1"/>
                          </a:solidFill>
                          <a:latin typeface="+mn-lt"/>
                          <a:ea typeface="+mn-ea"/>
                          <a:cs typeface="+mn-cs"/>
                        </a:rPr>
                        <a:t>Sortie du Point soutenu par le groupe Hachette</a:t>
                      </a:r>
                      <a:endParaRPr lang="fr-FR" sz="1800" kern="1200" dirty="0">
                        <a:solidFill>
                          <a:schemeClr val="dk1"/>
                        </a:solidFill>
                        <a:latin typeface="+mn-lt"/>
                        <a:ea typeface="+mn-ea"/>
                        <a:cs typeface="+mn-cs"/>
                      </a:endParaRPr>
                    </a:p>
                  </a:txBody>
                  <a:tcPr marL="9525" marR="9525" marT="9525" marB="0"/>
                </a:tc>
              </a:tr>
              <a:tr h="326829">
                <a:tc>
                  <a:txBody>
                    <a:bodyPr/>
                    <a:lstStyle/>
                    <a:p>
                      <a:pPr marL="0" algn="l" defTabSz="914400" rtl="0" eaLnBrk="1" fontAlgn="t" latinLnBrk="0" hangingPunct="1"/>
                      <a:r>
                        <a:rPr lang="fr-FR" sz="1800" kern="1200" dirty="0" smtClean="0">
                          <a:solidFill>
                            <a:schemeClr val="dk1"/>
                          </a:solidFill>
                          <a:latin typeface="+mn-lt"/>
                          <a:ea typeface="+mn-ea"/>
                          <a:cs typeface="+mn-cs"/>
                        </a:rPr>
                        <a:t>1975</a:t>
                      </a:r>
                      <a:endParaRPr lang="fr-FR" sz="1800" kern="1200" dirty="0">
                        <a:solidFill>
                          <a:schemeClr val="dk1"/>
                        </a:solidFill>
                        <a:latin typeface="+mn-lt"/>
                        <a:ea typeface="+mn-ea"/>
                        <a:cs typeface="+mn-cs"/>
                      </a:endParaRPr>
                    </a:p>
                  </a:txBody>
                  <a:tcPr marL="9525" marR="9525" marT="9525" marB="0"/>
                </a:tc>
                <a:tc>
                  <a:txBody>
                    <a:bodyPr/>
                    <a:lstStyle/>
                    <a:p>
                      <a:pPr marL="0" algn="l" defTabSz="914400" rtl="0" eaLnBrk="1" fontAlgn="t" latinLnBrk="0" hangingPunct="1"/>
                      <a:r>
                        <a:rPr lang="fr-FR" sz="1800" kern="1200" dirty="0" smtClean="0">
                          <a:solidFill>
                            <a:schemeClr val="dk1"/>
                          </a:solidFill>
                          <a:latin typeface="+mn-lt"/>
                          <a:ea typeface="+mn-ea"/>
                          <a:cs typeface="+mn-cs"/>
                        </a:rPr>
                        <a:t>Sortie de  Libération sous la direction de Jean Paul Sartre et Serge </a:t>
                      </a:r>
                      <a:r>
                        <a:rPr lang="fr-FR" sz="1800" kern="1200" baseline="0" dirty="0" smtClean="0">
                          <a:solidFill>
                            <a:schemeClr val="dk1"/>
                          </a:solidFill>
                          <a:latin typeface="+mn-lt"/>
                          <a:ea typeface="+mn-ea"/>
                          <a:cs typeface="+mn-cs"/>
                        </a:rPr>
                        <a:t>July. Volonté affichée d’indépendance. Fermera en 81 pour reparaître en Libé</a:t>
                      </a:r>
                      <a:endParaRPr lang="fr-FR" sz="1800" kern="1200" dirty="0">
                        <a:solidFill>
                          <a:schemeClr val="dk1"/>
                        </a:solidFill>
                        <a:latin typeface="+mn-lt"/>
                        <a:ea typeface="+mn-ea"/>
                        <a:cs typeface="+mn-cs"/>
                      </a:endParaRPr>
                    </a:p>
                  </a:txBody>
                  <a:tcPr marL="9525" marR="9525" marT="9525" marB="0"/>
                </a:tc>
              </a:tr>
              <a:tr h="326829">
                <a:tc>
                  <a:txBody>
                    <a:bodyPr/>
                    <a:lstStyle/>
                    <a:p>
                      <a:pPr marL="0" algn="l" defTabSz="914400" rtl="0" eaLnBrk="1" fontAlgn="t" latinLnBrk="0" hangingPunct="1"/>
                      <a:r>
                        <a:rPr lang="fr-FR" sz="1800" kern="1200" dirty="0" smtClean="0">
                          <a:solidFill>
                            <a:schemeClr val="dk1"/>
                          </a:solidFill>
                          <a:latin typeface="+mn-lt"/>
                          <a:ea typeface="+mn-ea"/>
                          <a:cs typeface="+mn-cs"/>
                        </a:rPr>
                        <a:t>1979</a:t>
                      </a:r>
                      <a:endParaRPr lang="fr-FR" sz="1800" kern="1200" dirty="0">
                        <a:solidFill>
                          <a:schemeClr val="dk1"/>
                        </a:solidFill>
                        <a:latin typeface="+mn-lt"/>
                        <a:ea typeface="+mn-ea"/>
                        <a:cs typeface="+mn-cs"/>
                      </a:endParaRPr>
                    </a:p>
                  </a:txBody>
                  <a:tcPr marL="9525" marR="9525" marT="9525" marB="0"/>
                </a:tc>
                <a:tc>
                  <a:txBody>
                    <a:bodyPr/>
                    <a:lstStyle/>
                    <a:p>
                      <a:pPr marL="0" algn="l" defTabSz="914400" rtl="0" eaLnBrk="1" fontAlgn="t" latinLnBrk="0" hangingPunct="1"/>
                      <a:r>
                        <a:rPr lang="fr-FR" sz="1800" kern="1200" dirty="0" smtClean="0">
                          <a:solidFill>
                            <a:schemeClr val="dk1"/>
                          </a:solidFill>
                          <a:latin typeface="+mn-lt"/>
                          <a:ea typeface="+mn-ea"/>
                          <a:cs typeface="+mn-cs"/>
                        </a:rPr>
                        <a:t>Le gai pied. Terminera en 92, remplacé par </a:t>
                      </a:r>
                      <a:r>
                        <a:rPr lang="fr-FR" sz="1800" kern="1200" dirty="0" err="1" smtClean="0">
                          <a:solidFill>
                            <a:schemeClr val="dk1"/>
                          </a:solidFill>
                          <a:latin typeface="+mn-lt"/>
                          <a:ea typeface="+mn-ea"/>
                          <a:cs typeface="+mn-cs"/>
                        </a:rPr>
                        <a:t>Tetu</a:t>
                      </a:r>
                      <a:r>
                        <a:rPr lang="fr-FR" sz="1800" kern="1200" dirty="0" smtClean="0">
                          <a:solidFill>
                            <a:schemeClr val="dk1"/>
                          </a:solidFill>
                          <a:latin typeface="+mn-lt"/>
                          <a:ea typeface="+mn-ea"/>
                          <a:cs typeface="+mn-cs"/>
                        </a:rPr>
                        <a:t> en 95</a:t>
                      </a:r>
                      <a:endParaRPr lang="fr-FR" sz="1800" kern="1200" dirty="0">
                        <a:solidFill>
                          <a:schemeClr val="dk1"/>
                        </a:solidFill>
                        <a:latin typeface="+mn-lt"/>
                        <a:ea typeface="+mn-ea"/>
                        <a:cs typeface="+mn-cs"/>
                      </a:endParaRPr>
                    </a:p>
                  </a:txBody>
                  <a:tcPr marL="9525" marR="9525" marT="9525" marB="0"/>
                </a:tc>
              </a:tr>
              <a:tr h="326829">
                <a:tc>
                  <a:txBody>
                    <a:bodyPr/>
                    <a:lstStyle/>
                    <a:p>
                      <a:pPr marL="0" algn="l" defTabSz="914400" rtl="0" eaLnBrk="1" fontAlgn="t" latinLnBrk="0" hangingPunct="1"/>
                      <a:r>
                        <a:rPr lang="fr-FR" sz="1800" kern="1200" dirty="0" smtClean="0">
                          <a:solidFill>
                            <a:schemeClr val="dk1"/>
                          </a:solidFill>
                          <a:latin typeface="+mn-lt"/>
                          <a:ea typeface="+mn-ea"/>
                          <a:cs typeface="+mn-cs"/>
                        </a:rPr>
                        <a:t>1981</a:t>
                      </a:r>
                      <a:endParaRPr lang="fr-FR" sz="1800" kern="1200" dirty="0">
                        <a:solidFill>
                          <a:schemeClr val="dk1"/>
                        </a:solidFill>
                        <a:latin typeface="+mn-lt"/>
                        <a:ea typeface="+mn-ea"/>
                        <a:cs typeface="+mn-cs"/>
                      </a:endParaRPr>
                    </a:p>
                  </a:txBody>
                  <a:tcPr marL="9525" marR="9525" marT="9525" marB="0"/>
                </a:tc>
                <a:tc>
                  <a:txBody>
                    <a:bodyPr/>
                    <a:lstStyle/>
                    <a:p>
                      <a:pPr marL="0" algn="l" defTabSz="914400" rtl="0" eaLnBrk="1" fontAlgn="t" latinLnBrk="0" hangingPunct="1"/>
                      <a:r>
                        <a:rPr lang="fr-FR" sz="1800" kern="1200" dirty="0" smtClean="0">
                          <a:solidFill>
                            <a:schemeClr val="dk1"/>
                          </a:solidFill>
                          <a:latin typeface="+mn-lt"/>
                          <a:ea typeface="+mn-ea"/>
                          <a:cs typeface="+mn-cs"/>
                        </a:rPr>
                        <a:t>Robert Murdoch rachète le Times. Il possède aux États-Unis le « New-York Post », le « New York Magazine », « The Village Voice » et « New West </a:t>
                      </a:r>
                      <a:endParaRPr lang="fr-FR" sz="1800" kern="1200" dirty="0">
                        <a:solidFill>
                          <a:schemeClr val="dk1"/>
                        </a:solidFill>
                        <a:latin typeface="+mn-lt"/>
                        <a:ea typeface="+mn-ea"/>
                        <a:cs typeface="+mn-cs"/>
                      </a:endParaRPr>
                    </a:p>
                  </a:txBody>
                  <a:tcPr marL="9525" marR="9525" marT="9525" marB="0"/>
                </a:tc>
              </a:tr>
              <a:tr h="326829">
                <a:tc>
                  <a:txBody>
                    <a:bodyPr/>
                    <a:lstStyle/>
                    <a:p>
                      <a:pPr marL="0" algn="l" defTabSz="914400" rtl="0" eaLnBrk="1" fontAlgn="t" latinLnBrk="0" hangingPunct="1"/>
                      <a:r>
                        <a:rPr lang="fr-FR" sz="1800" kern="1200" dirty="0" smtClean="0">
                          <a:solidFill>
                            <a:schemeClr val="dk1"/>
                          </a:solidFill>
                          <a:latin typeface="+mn-lt"/>
                          <a:ea typeface="+mn-ea"/>
                          <a:cs typeface="+mn-cs"/>
                        </a:rPr>
                        <a:t>1990</a:t>
                      </a:r>
                      <a:endParaRPr lang="fr-FR" sz="1800" kern="1200" dirty="0">
                        <a:solidFill>
                          <a:schemeClr val="dk1"/>
                        </a:solidFill>
                        <a:latin typeface="+mn-lt"/>
                        <a:ea typeface="+mn-ea"/>
                        <a:cs typeface="+mn-cs"/>
                      </a:endParaRPr>
                    </a:p>
                  </a:txBody>
                  <a:tcPr marL="9525" marR="9525" marT="9525" marB="0"/>
                </a:tc>
                <a:tc>
                  <a:txBody>
                    <a:bodyPr/>
                    <a:lstStyle/>
                    <a:p>
                      <a:pPr marL="0" algn="l" defTabSz="914400" rtl="0" eaLnBrk="1" fontAlgn="t" latinLnBrk="0" hangingPunct="1"/>
                      <a:r>
                        <a:rPr lang="fr-FR" sz="1800" kern="1200" dirty="0" smtClean="0">
                          <a:solidFill>
                            <a:schemeClr val="dk1"/>
                          </a:solidFill>
                          <a:latin typeface="+mn-lt"/>
                          <a:ea typeface="+mn-ea"/>
                          <a:cs typeface="+mn-cs"/>
                        </a:rPr>
                        <a:t>Lancement de Courrier International. Traduction des meilleurs articles de la presse internationale</a:t>
                      </a:r>
                      <a:endParaRPr lang="fr-FR" sz="1800" kern="1200" dirty="0">
                        <a:solidFill>
                          <a:schemeClr val="dk1"/>
                        </a:solidFill>
                        <a:latin typeface="+mn-lt"/>
                        <a:ea typeface="+mn-ea"/>
                        <a:cs typeface="+mn-cs"/>
                      </a:endParaRPr>
                    </a:p>
                  </a:txBody>
                  <a:tcPr marL="9525" marR="9525" marT="9525" marB="0"/>
                </a:tc>
              </a:tr>
              <a:tr h="326829">
                <a:tc>
                  <a:txBody>
                    <a:bodyPr/>
                    <a:lstStyle/>
                    <a:p>
                      <a:pPr marL="0" algn="l" defTabSz="914400" rtl="0" eaLnBrk="1" fontAlgn="t" latinLnBrk="0" hangingPunct="1"/>
                      <a:r>
                        <a:rPr lang="fr-FR" sz="1800" kern="1200" dirty="0" smtClean="0">
                          <a:solidFill>
                            <a:schemeClr val="dk1"/>
                          </a:solidFill>
                          <a:latin typeface="+mn-lt"/>
                          <a:ea typeface="+mn-ea"/>
                          <a:cs typeface="+mn-cs"/>
                        </a:rPr>
                        <a:t>2001</a:t>
                      </a:r>
                      <a:endParaRPr lang="fr-FR" sz="1800" kern="1200" dirty="0">
                        <a:solidFill>
                          <a:schemeClr val="dk1"/>
                        </a:solidFill>
                        <a:latin typeface="+mn-lt"/>
                        <a:ea typeface="+mn-ea"/>
                        <a:cs typeface="+mn-cs"/>
                      </a:endParaRPr>
                    </a:p>
                  </a:txBody>
                  <a:tcPr marL="9525" marR="9525" marT="9525" marB="0"/>
                </a:tc>
                <a:tc>
                  <a:txBody>
                    <a:bodyPr/>
                    <a:lstStyle/>
                    <a:p>
                      <a:pPr marL="0" algn="l" defTabSz="914400" rtl="0" eaLnBrk="1" fontAlgn="t" latinLnBrk="0" hangingPunct="1"/>
                      <a:r>
                        <a:rPr lang="fr-FR" sz="1800" kern="1200" dirty="0" smtClean="0">
                          <a:solidFill>
                            <a:schemeClr val="dk1"/>
                          </a:solidFill>
                          <a:latin typeface="+mn-lt"/>
                          <a:ea typeface="+mn-ea"/>
                          <a:cs typeface="+mn-cs"/>
                        </a:rPr>
                        <a:t>Restructurations et licenciements à l’Huma</a:t>
                      </a:r>
                      <a:endParaRPr lang="fr-FR" sz="1800" kern="1200" dirty="0">
                        <a:solidFill>
                          <a:schemeClr val="dk1"/>
                        </a:solidFill>
                        <a:latin typeface="+mn-lt"/>
                        <a:ea typeface="+mn-ea"/>
                        <a:cs typeface="+mn-cs"/>
                      </a:endParaRPr>
                    </a:p>
                  </a:txBody>
                  <a:tcPr marL="9525" marR="9525" marT="9525" marB="0"/>
                </a:tc>
              </a:tr>
              <a:tr h="326829">
                <a:tc>
                  <a:txBody>
                    <a:bodyPr/>
                    <a:lstStyle/>
                    <a:p>
                      <a:pPr marL="0" algn="l" defTabSz="914400" rtl="0" eaLnBrk="1" fontAlgn="t" latinLnBrk="0" hangingPunct="1"/>
                      <a:r>
                        <a:rPr lang="fr-FR" sz="1800" kern="1200" dirty="0" smtClean="0">
                          <a:solidFill>
                            <a:schemeClr val="dk1"/>
                          </a:solidFill>
                          <a:latin typeface="+mn-lt"/>
                          <a:ea typeface="+mn-ea"/>
                          <a:cs typeface="+mn-cs"/>
                        </a:rPr>
                        <a:t>2002</a:t>
                      </a:r>
                      <a:endParaRPr lang="fr-FR" sz="1800" kern="1200" dirty="0">
                        <a:solidFill>
                          <a:schemeClr val="dk1"/>
                        </a:solidFill>
                        <a:latin typeface="+mn-lt"/>
                        <a:ea typeface="+mn-ea"/>
                        <a:cs typeface="+mn-cs"/>
                      </a:endParaRPr>
                    </a:p>
                  </a:txBody>
                  <a:tcPr marL="9525" marR="9525" marT="9525" marB="0"/>
                </a:tc>
                <a:tc>
                  <a:txBody>
                    <a:bodyPr/>
                    <a:lstStyle/>
                    <a:p>
                      <a:pPr marL="0" algn="l" defTabSz="914400" rtl="0" eaLnBrk="1" fontAlgn="t" latinLnBrk="0" hangingPunct="1"/>
                      <a:r>
                        <a:rPr lang="fr-FR" sz="1800" kern="1200" dirty="0" smtClean="0">
                          <a:solidFill>
                            <a:schemeClr val="dk1"/>
                          </a:solidFill>
                          <a:latin typeface="+mn-lt"/>
                          <a:ea typeface="+mn-ea"/>
                          <a:cs typeface="+mn-cs"/>
                        </a:rPr>
                        <a:t>Apparition de la presse gratuite Metro puis 20 minutes ( détenu en partie par Ouest France)</a:t>
                      </a:r>
                      <a:endParaRPr lang="fr-FR" sz="1800" kern="1200" dirty="0">
                        <a:solidFill>
                          <a:schemeClr val="dk1"/>
                        </a:solidFill>
                        <a:latin typeface="+mn-lt"/>
                        <a:ea typeface="+mn-ea"/>
                        <a:cs typeface="+mn-cs"/>
                      </a:endParaRPr>
                    </a:p>
                  </a:txBody>
                  <a:tcPr marL="9525" marR="9525" marT="9525" marB="0"/>
                </a:tc>
              </a:tr>
            </a:tbl>
          </a:graphicData>
        </a:graphic>
      </p:graphicFrame>
    </p:spTree>
  </p:cSld>
  <p:clrMapOvr>
    <a:masterClrMapping/>
  </p:clrMapOvr>
  <p:transition>
    <p:cut/>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à coins arrondis 3"/>
          <p:cNvSpPr/>
          <p:nvPr/>
        </p:nvSpPr>
        <p:spPr>
          <a:xfrm>
            <a:off x="161510" y="116632"/>
            <a:ext cx="8820980" cy="6597352"/>
          </a:xfrm>
          <a:prstGeom prst="roundRect">
            <a:avLst/>
          </a:prstGeom>
          <a:solidFill>
            <a:schemeClr val="tx2">
              <a:lumMod val="20000"/>
              <a:lumOff val="80000"/>
            </a:schemeClr>
          </a:solidFill>
          <a:ln w="41275" cmpd="sng">
            <a:solidFill>
              <a:schemeClr val="accent1"/>
            </a:solidFill>
          </a:ln>
          <a:effectLst>
            <a:outerShdw blurRad="152400" dist="317500" dir="5400000" sx="105000" sy="105000" rotWithShape="0">
              <a:prstClr val="black">
                <a:alpha val="15000"/>
              </a:prstClr>
            </a:outerShdw>
          </a:effectLst>
          <a:scene3d>
            <a:camera prst="orthographicFront"/>
            <a:lightRig rig="threePt" dir="t"/>
          </a:scene3d>
          <a:sp3d>
            <a:bevelT w="25400"/>
            <a:bevelB w="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dirty="0">
              <a:solidFill>
                <a:srgbClr val="333399"/>
              </a:solidFill>
            </a:endParaRPr>
          </a:p>
        </p:txBody>
      </p:sp>
      <p:sp>
        <p:nvSpPr>
          <p:cNvPr id="2" name="Titre 1"/>
          <p:cNvSpPr>
            <a:spLocks noGrp="1"/>
          </p:cNvSpPr>
          <p:nvPr>
            <p:ph type="ctrTitle"/>
          </p:nvPr>
        </p:nvSpPr>
        <p:spPr>
          <a:xfrm>
            <a:off x="468313" y="333375"/>
            <a:ext cx="8139112" cy="358775"/>
          </a:xfrm>
        </p:spPr>
        <p:txBody>
          <a:bodyPr>
            <a:noAutofit/>
          </a:bodyPr>
          <a:lstStyle/>
          <a:p>
            <a:pPr>
              <a:defRPr/>
            </a:pPr>
            <a:r>
              <a:rPr lang="fr-FR" sz="3600" dirty="0" smtClean="0"/>
              <a:t> </a:t>
            </a:r>
            <a:r>
              <a:rPr lang="fr-FR" sz="3600" b="1" dirty="0" smtClean="0">
                <a:solidFill>
                  <a:schemeClr val="tx2">
                    <a:lumMod val="75000"/>
                  </a:schemeClr>
                </a:solidFill>
                <a:effectLst>
                  <a:outerShdw blurRad="38100" dist="25400" dir="5400000" algn="tl" rotWithShape="0">
                    <a:srgbClr val="000000">
                      <a:alpha val="43000"/>
                    </a:srgbClr>
                  </a:outerShdw>
                </a:effectLst>
              </a:rPr>
              <a:t>Historique de la Presse écrite</a:t>
            </a:r>
            <a:endParaRPr lang="fr-FR" sz="3600" b="1" dirty="0">
              <a:solidFill>
                <a:schemeClr val="tx2">
                  <a:lumMod val="75000"/>
                </a:schemeClr>
              </a:solidFill>
              <a:effectLst>
                <a:outerShdw blurRad="38100" dist="25400" dir="5400000" algn="tl" rotWithShape="0">
                  <a:srgbClr val="000000">
                    <a:alpha val="43000"/>
                  </a:srgbClr>
                </a:outerShdw>
              </a:effectLst>
            </a:endParaRPr>
          </a:p>
        </p:txBody>
      </p:sp>
      <p:graphicFrame>
        <p:nvGraphicFramePr>
          <p:cNvPr id="6" name="Tableau 5"/>
          <p:cNvGraphicFramePr>
            <a:graphicFrameLocks noGrp="1"/>
          </p:cNvGraphicFramePr>
          <p:nvPr/>
        </p:nvGraphicFramePr>
        <p:xfrm>
          <a:off x="611188" y="836613"/>
          <a:ext cx="7992888" cy="2326734"/>
        </p:xfrm>
        <a:graphic>
          <a:graphicData uri="http://schemas.openxmlformats.org/drawingml/2006/table">
            <a:tbl>
              <a:tblPr firstRow="1" bandRow="1">
                <a:tableStyleId>{5C22544A-7EE6-4342-B048-85BDC9FD1C3A}</a:tableStyleId>
              </a:tblPr>
              <a:tblGrid>
                <a:gridCol w="834040"/>
                <a:gridCol w="7158848"/>
              </a:tblGrid>
              <a:tr h="354155">
                <a:tc>
                  <a:txBody>
                    <a:bodyPr/>
                    <a:lstStyle/>
                    <a:p>
                      <a:r>
                        <a:rPr lang="fr-FR" sz="1600" dirty="0" smtClean="0"/>
                        <a:t>Dates</a:t>
                      </a:r>
                      <a:endParaRPr lang="fr-FR" sz="1600" dirty="0"/>
                    </a:p>
                  </a:txBody>
                  <a:tcPr/>
                </a:tc>
                <a:tc>
                  <a:txBody>
                    <a:bodyPr/>
                    <a:lstStyle/>
                    <a:p>
                      <a:r>
                        <a:rPr lang="fr-FR" dirty="0" smtClean="0"/>
                        <a:t>Evénements</a:t>
                      </a:r>
                      <a:endParaRPr lang="fr-FR" dirty="0"/>
                    </a:p>
                  </a:txBody>
                  <a:tcPr/>
                </a:tc>
              </a:tr>
              <a:tr h="326829">
                <a:tc>
                  <a:txBody>
                    <a:bodyPr/>
                    <a:lstStyle/>
                    <a:p>
                      <a:pPr marL="0" algn="l" defTabSz="914400" rtl="0" eaLnBrk="1" fontAlgn="t" latinLnBrk="0" hangingPunct="1"/>
                      <a:endParaRPr lang="fr-FR" sz="1800" kern="1200" dirty="0">
                        <a:solidFill>
                          <a:schemeClr val="dk1"/>
                        </a:solidFill>
                        <a:latin typeface="+mn-lt"/>
                        <a:ea typeface="+mn-ea"/>
                        <a:cs typeface="+mn-cs"/>
                      </a:endParaRPr>
                    </a:p>
                  </a:txBody>
                  <a:tcPr marL="9525" marR="9525" marT="9525" marB="0"/>
                </a:tc>
                <a:tc>
                  <a:txBody>
                    <a:bodyPr/>
                    <a:lstStyle/>
                    <a:p>
                      <a:pPr marL="0" algn="l" defTabSz="914400" rtl="0" eaLnBrk="1" fontAlgn="t" latinLnBrk="0" hangingPunct="1"/>
                      <a:endParaRPr lang="fr-FR" sz="1800" kern="1200" dirty="0">
                        <a:solidFill>
                          <a:schemeClr val="dk1"/>
                        </a:solidFill>
                        <a:latin typeface="+mn-lt"/>
                        <a:ea typeface="+mn-ea"/>
                        <a:cs typeface="+mn-cs"/>
                      </a:endParaRPr>
                    </a:p>
                  </a:txBody>
                  <a:tcPr marL="9525" marR="9525" marT="9525" marB="0"/>
                </a:tc>
              </a:tr>
              <a:tr h="326829">
                <a:tc>
                  <a:txBody>
                    <a:bodyPr/>
                    <a:lstStyle/>
                    <a:p>
                      <a:pPr marL="0" algn="l" defTabSz="914400" rtl="0" eaLnBrk="1" fontAlgn="t" latinLnBrk="0" hangingPunct="1"/>
                      <a:endParaRPr lang="fr-FR" sz="1800" kern="1200" dirty="0">
                        <a:solidFill>
                          <a:schemeClr val="dk1"/>
                        </a:solidFill>
                        <a:latin typeface="+mn-lt"/>
                        <a:ea typeface="+mn-ea"/>
                        <a:cs typeface="+mn-cs"/>
                      </a:endParaRPr>
                    </a:p>
                  </a:txBody>
                  <a:tcPr marL="9525" marR="9525" marT="9525" marB="0"/>
                </a:tc>
                <a:tc>
                  <a:txBody>
                    <a:bodyPr/>
                    <a:lstStyle/>
                    <a:p>
                      <a:pPr marL="0" algn="l" defTabSz="914400" rtl="0" eaLnBrk="1" fontAlgn="t" latinLnBrk="0" hangingPunct="1"/>
                      <a:endParaRPr lang="fr-FR" sz="1800" kern="1200" dirty="0">
                        <a:solidFill>
                          <a:schemeClr val="dk1"/>
                        </a:solidFill>
                        <a:latin typeface="+mn-lt"/>
                        <a:ea typeface="+mn-ea"/>
                        <a:cs typeface="+mn-cs"/>
                      </a:endParaRPr>
                    </a:p>
                  </a:txBody>
                  <a:tcPr marL="9525" marR="9525" marT="9525" marB="0"/>
                </a:tc>
              </a:tr>
              <a:tr h="326829">
                <a:tc>
                  <a:txBody>
                    <a:bodyPr/>
                    <a:lstStyle/>
                    <a:p>
                      <a:pPr marL="0" algn="l" defTabSz="914400" rtl="0" eaLnBrk="1" fontAlgn="t" latinLnBrk="0" hangingPunct="1"/>
                      <a:endParaRPr lang="fr-FR" sz="1800" kern="1200" dirty="0">
                        <a:solidFill>
                          <a:schemeClr val="dk1"/>
                        </a:solidFill>
                        <a:latin typeface="+mn-lt"/>
                        <a:ea typeface="+mn-ea"/>
                        <a:cs typeface="+mn-cs"/>
                      </a:endParaRPr>
                    </a:p>
                  </a:txBody>
                  <a:tcPr marL="9525" marR="9525" marT="9525" marB="0"/>
                </a:tc>
                <a:tc>
                  <a:txBody>
                    <a:bodyPr/>
                    <a:lstStyle/>
                    <a:p>
                      <a:pPr marL="0" algn="l" defTabSz="914400" rtl="0" eaLnBrk="1" fontAlgn="t" latinLnBrk="0" hangingPunct="1"/>
                      <a:endParaRPr lang="fr-FR" sz="1800" kern="1200" dirty="0">
                        <a:solidFill>
                          <a:schemeClr val="dk1"/>
                        </a:solidFill>
                        <a:latin typeface="+mn-lt"/>
                        <a:ea typeface="+mn-ea"/>
                        <a:cs typeface="+mn-cs"/>
                      </a:endParaRPr>
                    </a:p>
                  </a:txBody>
                  <a:tcPr marL="9525" marR="9525" marT="9525" marB="0"/>
                </a:tc>
              </a:tr>
              <a:tr h="326829">
                <a:tc>
                  <a:txBody>
                    <a:bodyPr/>
                    <a:lstStyle/>
                    <a:p>
                      <a:pPr marL="0" algn="l" defTabSz="914400" rtl="0" eaLnBrk="1" fontAlgn="t" latinLnBrk="0" hangingPunct="1"/>
                      <a:endParaRPr lang="fr-FR" sz="1800" kern="1200" dirty="0">
                        <a:solidFill>
                          <a:schemeClr val="dk1"/>
                        </a:solidFill>
                        <a:latin typeface="+mn-lt"/>
                        <a:ea typeface="+mn-ea"/>
                        <a:cs typeface="+mn-cs"/>
                      </a:endParaRPr>
                    </a:p>
                  </a:txBody>
                  <a:tcPr marL="9525" marR="9525" marT="9525" marB="0"/>
                </a:tc>
                <a:tc>
                  <a:txBody>
                    <a:bodyPr/>
                    <a:lstStyle/>
                    <a:p>
                      <a:pPr marL="0" algn="l" defTabSz="914400" rtl="0" eaLnBrk="1" fontAlgn="t" latinLnBrk="0" hangingPunct="1"/>
                      <a:endParaRPr lang="fr-FR" sz="1800" kern="1200" dirty="0">
                        <a:solidFill>
                          <a:schemeClr val="dk1"/>
                        </a:solidFill>
                        <a:latin typeface="+mn-lt"/>
                        <a:ea typeface="+mn-ea"/>
                        <a:cs typeface="+mn-cs"/>
                      </a:endParaRPr>
                    </a:p>
                  </a:txBody>
                  <a:tcPr marL="9525" marR="9525" marT="9525" marB="0"/>
                </a:tc>
              </a:tr>
              <a:tr h="326829">
                <a:tc>
                  <a:txBody>
                    <a:bodyPr/>
                    <a:lstStyle/>
                    <a:p>
                      <a:pPr marL="0" algn="l" defTabSz="914400" rtl="0" eaLnBrk="1" fontAlgn="t" latinLnBrk="0" hangingPunct="1"/>
                      <a:endParaRPr lang="fr-FR" sz="1800" kern="1200" dirty="0">
                        <a:solidFill>
                          <a:schemeClr val="dk1"/>
                        </a:solidFill>
                        <a:latin typeface="+mn-lt"/>
                        <a:ea typeface="+mn-ea"/>
                        <a:cs typeface="+mn-cs"/>
                      </a:endParaRPr>
                    </a:p>
                  </a:txBody>
                  <a:tcPr marL="9525" marR="9525" marT="9525" marB="0"/>
                </a:tc>
                <a:tc>
                  <a:txBody>
                    <a:bodyPr/>
                    <a:lstStyle/>
                    <a:p>
                      <a:pPr marL="0" algn="l" defTabSz="914400" rtl="0" eaLnBrk="1" fontAlgn="t" latinLnBrk="0" hangingPunct="1"/>
                      <a:endParaRPr lang="fr-FR" sz="1800" kern="1200" dirty="0">
                        <a:solidFill>
                          <a:schemeClr val="dk1"/>
                        </a:solidFill>
                        <a:latin typeface="+mn-lt"/>
                        <a:ea typeface="+mn-ea"/>
                        <a:cs typeface="+mn-cs"/>
                      </a:endParaRPr>
                    </a:p>
                  </a:txBody>
                  <a:tcPr marL="9525" marR="9525" marT="9525" marB="0"/>
                </a:tc>
              </a:tr>
              <a:tr h="326829">
                <a:tc>
                  <a:txBody>
                    <a:bodyPr/>
                    <a:lstStyle/>
                    <a:p>
                      <a:pPr marL="0" algn="l" defTabSz="914400" rtl="0" eaLnBrk="1" fontAlgn="t" latinLnBrk="0" hangingPunct="1"/>
                      <a:endParaRPr lang="fr-FR" sz="1800" kern="1200" dirty="0">
                        <a:solidFill>
                          <a:schemeClr val="dk1"/>
                        </a:solidFill>
                        <a:latin typeface="+mn-lt"/>
                        <a:ea typeface="+mn-ea"/>
                        <a:cs typeface="+mn-cs"/>
                      </a:endParaRPr>
                    </a:p>
                  </a:txBody>
                  <a:tcPr marL="9525" marR="9525" marT="9525" marB="0"/>
                </a:tc>
                <a:tc>
                  <a:txBody>
                    <a:bodyPr/>
                    <a:lstStyle/>
                    <a:p>
                      <a:pPr marL="0" algn="l" defTabSz="914400" rtl="0" eaLnBrk="1" fontAlgn="t" latinLnBrk="0" hangingPunct="1"/>
                      <a:endParaRPr lang="fr-FR" sz="1800" kern="1200" dirty="0">
                        <a:solidFill>
                          <a:schemeClr val="dk1"/>
                        </a:solidFill>
                        <a:latin typeface="+mn-lt"/>
                        <a:ea typeface="+mn-ea"/>
                        <a:cs typeface="+mn-cs"/>
                      </a:endParaRPr>
                    </a:p>
                  </a:txBody>
                  <a:tcPr marL="9525" marR="9525" marT="9525" marB="0"/>
                </a:tc>
              </a:tr>
            </a:tbl>
          </a:graphicData>
        </a:graphic>
      </p:graphicFrame>
    </p:spTree>
  </p:cSld>
  <p:clrMapOvr>
    <a:masterClrMapping/>
  </p:clrMapOvr>
  <p:transition>
    <p:cut/>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à coins arrondis 3"/>
          <p:cNvSpPr/>
          <p:nvPr/>
        </p:nvSpPr>
        <p:spPr>
          <a:xfrm>
            <a:off x="161510" y="116632"/>
            <a:ext cx="8820980" cy="6597352"/>
          </a:xfrm>
          <a:prstGeom prst="roundRect">
            <a:avLst/>
          </a:prstGeom>
          <a:solidFill>
            <a:schemeClr val="tx2">
              <a:lumMod val="20000"/>
              <a:lumOff val="80000"/>
            </a:schemeClr>
          </a:solidFill>
          <a:ln w="41275" cmpd="sng">
            <a:solidFill>
              <a:schemeClr val="accent1"/>
            </a:solidFill>
          </a:ln>
          <a:effectLst>
            <a:outerShdw blurRad="152400" dist="317500" dir="5400000" sx="105000" sy="105000" rotWithShape="0">
              <a:prstClr val="black">
                <a:alpha val="15000"/>
              </a:prstClr>
            </a:outerShdw>
          </a:effectLst>
          <a:scene3d>
            <a:camera prst="orthographicFront"/>
            <a:lightRig rig="threePt" dir="t"/>
          </a:scene3d>
          <a:sp3d>
            <a:bevelT w="25400"/>
            <a:bevelB w="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dirty="0">
                <a:solidFill>
                  <a:srgbClr val="333399"/>
                </a:solidFill>
              </a:rPr>
              <a:t>je</a:t>
            </a:r>
          </a:p>
        </p:txBody>
      </p:sp>
      <p:sp>
        <p:nvSpPr>
          <p:cNvPr id="2" name="Titre 1"/>
          <p:cNvSpPr>
            <a:spLocks noGrp="1"/>
          </p:cNvSpPr>
          <p:nvPr>
            <p:ph type="ctrTitle"/>
          </p:nvPr>
        </p:nvSpPr>
        <p:spPr>
          <a:xfrm>
            <a:off x="539750" y="188913"/>
            <a:ext cx="8139113" cy="360362"/>
          </a:xfrm>
        </p:spPr>
        <p:txBody>
          <a:bodyPr>
            <a:noAutofit/>
          </a:bodyPr>
          <a:lstStyle/>
          <a:p>
            <a:pPr>
              <a:defRPr/>
            </a:pPr>
            <a:r>
              <a:rPr lang="fr-FR" sz="3600" dirty="0" smtClean="0"/>
              <a:t> </a:t>
            </a:r>
            <a:r>
              <a:rPr lang="fr-FR" sz="3600" b="1" dirty="0" smtClean="0">
                <a:solidFill>
                  <a:schemeClr val="tx2">
                    <a:lumMod val="75000"/>
                  </a:schemeClr>
                </a:solidFill>
                <a:effectLst>
                  <a:outerShdw blurRad="38100" dist="25400" dir="5400000" algn="tl" rotWithShape="0">
                    <a:srgbClr val="000000">
                      <a:alpha val="43000"/>
                    </a:srgbClr>
                  </a:outerShdw>
                </a:effectLst>
              </a:rPr>
              <a:t>Historique de la Radio</a:t>
            </a:r>
            <a:endParaRPr lang="fr-FR" sz="3600" b="1" dirty="0">
              <a:solidFill>
                <a:schemeClr val="tx2">
                  <a:lumMod val="75000"/>
                </a:schemeClr>
              </a:solidFill>
              <a:effectLst>
                <a:outerShdw blurRad="38100" dist="25400" dir="5400000" algn="tl" rotWithShape="0">
                  <a:srgbClr val="000000">
                    <a:alpha val="43000"/>
                  </a:srgbClr>
                </a:outerShdw>
              </a:effectLst>
            </a:endParaRPr>
          </a:p>
        </p:txBody>
      </p:sp>
      <p:graphicFrame>
        <p:nvGraphicFramePr>
          <p:cNvPr id="6" name="Tableau 5"/>
          <p:cNvGraphicFramePr>
            <a:graphicFrameLocks noGrp="1"/>
          </p:cNvGraphicFramePr>
          <p:nvPr/>
        </p:nvGraphicFramePr>
        <p:xfrm>
          <a:off x="468313" y="620713"/>
          <a:ext cx="8136904" cy="5620037"/>
        </p:xfrm>
        <a:graphic>
          <a:graphicData uri="http://schemas.openxmlformats.org/drawingml/2006/table">
            <a:tbl>
              <a:tblPr firstRow="1" bandRow="1">
                <a:tableStyleId>{5C22544A-7EE6-4342-B048-85BDC9FD1C3A}</a:tableStyleId>
              </a:tblPr>
              <a:tblGrid>
                <a:gridCol w="849068"/>
                <a:gridCol w="7287836"/>
              </a:tblGrid>
              <a:tr h="379976">
                <a:tc>
                  <a:txBody>
                    <a:bodyPr/>
                    <a:lstStyle/>
                    <a:p>
                      <a:r>
                        <a:rPr lang="fr-FR" sz="1600" dirty="0" smtClean="0"/>
                        <a:t>Dates</a:t>
                      </a:r>
                      <a:endParaRPr lang="fr-FR" sz="1600" dirty="0"/>
                    </a:p>
                  </a:txBody>
                  <a:tcPr/>
                </a:tc>
                <a:tc>
                  <a:txBody>
                    <a:bodyPr/>
                    <a:lstStyle/>
                    <a:p>
                      <a:r>
                        <a:rPr lang="fr-FR" dirty="0" smtClean="0"/>
                        <a:t>Evénements</a:t>
                      </a:r>
                      <a:endParaRPr lang="fr-FR" dirty="0"/>
                    </a:p>
                  </a:txBody>
                  <a:tcPr/>
                </a:tc>
              </a:tr>
              <a:tr h="516529">
                <a:tc>
                  <a:txBody>
                    <a:bodyPr/>
                    <a:lstStyle/>
                    <a:p>
                      <a:pPr algn="r" fontAlgn="t"/>
                      <a:r>
                        <a:rPr lang="fr-FR" sz="1600" b="0" i="0" u="none" strike="noStrike" dirty="0" smtClean="0">
                          <a:solidFill>
                            <a:srgbClr val="000000"/>
                          </a:solidFill>
                          <a:latin typeface="Verdana"/>
                        </a:rPr>
                        <a:t>1921</a:t>
                      </a:r>
                      <a:endParaRPr lang="fr-FR" sz="1600" b="0" i="0" u="none" strike="noStrike" dirty="0">
                        <a:solidFill>
                          <a:srgbClr val="000000"/>
                        </a:solidFill>
                        <a:latin typeface="Verdana"/>
                      </a:endParaRPr>
                    </a:p>
                  </a:txBody>
                  <a:tcPr marL="9525" marR="9525" marT="9525" marB="0"/>
                </a:tc>
                <a:tc>
                  <a:txBody>
                    <a:bodyPr/>
                    <a:lstStyle/>
                    <a:p>
                      <a:pPr algn="l" fontAlgn="t"/>
                      <a:r>
                        <a:rPr lang="fr-FR" sz="1600" b="0" i="0" u="none" strike="noStrike" dirty="0" smtClean="0">
                          <a:solidFill>
                            <a:srgbClr val="000000"/>
                          </a:solidFill>
                          <a:latin typeface="Verdana"/>
                        </a:rPr>
                        <a:t>Première émission radio en France à partir d’une station à la tour Eiffel. Au programme revue de presse bulletin météo et musique</a:t>
                      </a:r>
                      <a:endParaRPr lang="fr-FR" sz="1600" b="0" i="0" u="none" strike="noStrike" dirty="0">
                        <a:solidFill>
                          <a:srgbClr val="000000"/>
                        </a:solidFill>
                        <a:latin typeface="Verdana"/>
                      </a:endParaRPr>
                    </a:p>
                  </a:txBody>
                  <a:tcPr marL="9525" marR="9525" marT="9525" marB="0"/>
                </a:tc>
              </a:tr>
              <a:tr h="615660">
                <a:tc>
                  <a:txBody>
                    <a:bodyPr/>
                    <a:lstStyle/>
                    <a:p>
                      <a:pPr algn="r" fontAlgn="t"/>
                      <a:r>
                        <a:rPr lang="fr-FR" sz="1600" b="0" i="0" u="none" strike="noStrike" dirty="0" smtClean="0">
                          <a:solidFill>
                            <a:srgbClr val="000000"/>
                          </a:solidFill>
                          <a:latin typeface="Verdana"/>
                        </a:rPr>
                        <a:t>1922</a:t>
                      </a:r>
                      <a:endParaRPr lang="fr-FR" sz="1600" b="0" i="0" u="none" strike="noStrike" dirty="0">
                        <a:solidFill>
                          <a:srgbClr val="000000"/>
                        </a:solidFill>
                        <a:latin typeface="Verdana"/>
                      </a:endParaRPr>
                    </a:p>
                  </a:txBody>
                  <a:tcPr marL="9525" marR="9525" marT="9525" marB="0"/>
                </a:tc>
                <a:tc>
                  <a:txBody>
                    <a:bodyPr/>
                    <a:lstStyle/>
                    <a:p>
                      <a:pPr algn="l" fontAlgn="t"/>
                      <a:r>
                        <a:rPr lang="fr-FR" sz="1600" b="0" i="0" u="none" strike="noStrike" dirty="0" smtClean="0">
                          <a:solidFill>
                            <a:srgbClr val="000000"/>
                          </a:solidFill>
                          <a:latin typeface="Verdana"/>
                        </a:rPr>
                        <a:t>Première émission de la BBC. Sera en monopole jusqu’en 1955. Conflits dans les années 65 pour les radios libres (radio Caroline )</a:t>
                      </a:r>
                      <a:endParaRPr lang="fr-FR" sz="1600" b="0" i="0" u="none" strike="noStrike" dirty="0">
                        <a:solidFill>
                          <a:srgbClr val="000000"/>
                        </a:solidFill>
                        <a:latin typeface="Verdana"/>
                      </a:endParaRPr>
                    </a:p>
                  </a:txBody>
                  <a:tcPr marL="9525" marR="9525" marT="9525" marB="0"/>
                </a:tc>
              </a:tr>
              <a:tr h="769846">
                <a:tc>
                  <a:txBody>
                    <a:bodyPr/>
                    <a:lstStyle/>
                    <a:p>
                      <a:pPr algn="r" fontAlgn="t"/>
                      <a:r>
                        <a:rPr lang="fr-FR" sz="1600" b="0" i="0" u="none" strike="noStrike" dirty="0" smtClean="0">
                          <a:solidFill>
                            <a:srgbClr val="000000"/>
                          </a:solidFill>
                          <a:latin typeface="Verdana"/>
                        </a:rPr>
                        <a:t>1923</a:t>
                      </a:r>
                      <a:endParaRPr lang="fr-FR" sz="1600" b="0" i="0" u="none" strike="noStrike" dirty="0">
                        <a:solidFill>
                          <a:srgbClr val="000000"/>
                        </a:solidFill>
                        <a:latin typeface="Verdana"/>
                      </a:endParaRPr>
                    </a:p>
                  </a:txBody>
                  <a:tcPr marL="9525" marR="9525" marT="9525" marB="0"/>
                </a:tc>
                <a:tc>
                  <a:txBody>
                    <a:bodyPr/>
                    <a:lstStyle/>
                    <a:p>
                      <a:pPr algn="l" fontAlgn="t"/>
                      <a:r>
                        <a:rPr lang="fr-FR" sz="1600" b="0" i="0" u="none" strike="noStrike" dirty="0" smtClean="0">
                          <a:solidFill>
                            <a:srgbClr val="000000"/>
                          </a:solidFill>
                          <a:latin typeface="Verdana"/>
                        </a:rPr>
                        <a:t>Premier journal parlé en France sur les ondes de radio. Fondateur Emile </a:t>
                      </a:r>
                      <a:r>
                        <a:rPr lang="fr-FR" sz="1600" b="0" i="0" u="none" strike="noStrike" dirty="0" err="1" smtClean="0">
                          <a:solidFill>
                            <a:srgbClr val="000000"/>
                          </a:solidFill>
                          <a:latin typeface="Verdana"/>
                        </a:rPr>
                        <a:t>Girardeau</a:t>
                      </a:r>
                      <a:r>
                        <a:rPr lang="fr-FR" sz="1600" b="0" i="0" u="none" strike="noStrike" dirty="0" smtClean="0">
                          <a:solidFill>
                            <a:srgbClr val="000000"/>
                          </a:solidFill>
                          <a:latin typeface="Verdana"/>
                        </a:rPr>
                        <a:t>: première radio privée. Elle deviendra radio Paris et aura statut de radio d’État en 1933</a:t>
                      </a:r>
                      <a:endParaRPr lang="fr-FR" sz="1600" b="0" i="0" u="none" strike="noStrike" dirty="0">
                        <a:solidFill>
                          <a:srgbClr val="000000"/>
                        </a:solidFill>
                        <a:latin typeface="Verdana"/>
                      </a:endParaRPr>
                    </a:p>
                  </a:txBody>
                  <a:tcPr marL="9525" marR="9525" marT="9525" marB="0"/>
                </a:tc>
              </a:tr>
              <a:tr h="516529">
                <a:tc>
                  <a:txBody>
                    <a:bodyPr/>
                    <a:lstStyle/>
                    <a:p>
                      <a:pPr algn="r" fontAlgn="t"/>
                      <a:r>
                        <a:rPr lang="fr-FR" sz="1600" b="0" i="0" u="none" strike="noStrike" kern="1200" dirty="0" smtClean="0">
                          <a:solidFill>
                            <a:srgbClr val="000000"/>
                          </a:solidFill>
                          <a:latin typeface="Verdana"/>
                          <a:ea typeface="+mn-ea"/>
                          <a:cs typeface="+mn-cs"/>
                        </a:rPr>
                        <a:t>1923</a:t>
                      </a:r>
                      <a:endParaRPr lang="fr-FR" sz="1600" b="0" i="0" u="none" strike="noStrike" kern="1200" dirty="0">
                        <a:solidFill>
                          <a:srgbClr val="000000"/>
                        </a:solidFill>
                        <a:latin typeface="Verdana"/>
                        <a:ea typeface="+mn-ea"/>
                        <a:cs typeface="+mn-cs"/>
                      </a:endParaRPr>
                    </a:p>
                  </a:txBody>
                  <a:tcPr marL="9525" marR="9525" marT="9525" marB="0"/>
                </a:tc>
                <a:tc>
                  <a:txBody>
                    <a:bodyPr/>
                    <a:lstStyle/>
                    <a:p>
                      <a:pPr algn="l" fontAlgn="t"/>
                      <a:r>
                        <a:rPr lang="fr-FR" sz="1600" b="0" i="0" u="none" strike="noStrike" kern="1200" dirty="0" smtClean="0">
                          <a:solidFill>
                            <a:srgbClr val="000000"/>
                          </a:solidFill>
                          <a:latin typeface="Verdana"/>
                          <a:ea typeface="+mn-ea"/>
                          <a:cs typeface="+mn-cs"/>
                        </a:rPr>
                        <a:t>L’école des postes et télégraphes fonde la station d’État Paris PTT. Sera l’origine de petites stations régionales dans les années suivantes</a:t>
                      </a:r>
                      <a:endParaRPr lang="fr-FR" sz="1600" b="0" i="0" u="none" strike="noStrike" kern="1200" dirty="0">
                        <a:solidFill>
                          <a:srgbClr val="000000"/>
                        </a:solidFill>
                        <a:latin typeface="Verdana"/>
                        <a:ea typeface="+mn-ea"/>
                        <a:cs typeface="+mn-cs"/>
                      </a:endParaRPr>
                    </a:p>
                  </a:txBody>
                  <a:tcPr marL="9525" marR="9525" marT="9525" marB="0"/>
                </a:tc>
              </a:tr>
              <a:tr h="516529">
                <a:tc>
                  <a:txBody>
                    <a:bodyPr/>
                    <a:lstStyle/>
                    <a:p>
                      <a:pPr algn="r" fontAlgn="t"/>
                      <a:r>
                        <a:rPr lang="fr-FR" sz="1600" b="0" i="0" u="none" strike="noStrike" kern="1200" dirty="0" smtClean="0">
                          <a:solidFill>
                            <a:srgbClr val="000000"/>
                          </a:solidFill>
                          <a:latin typeface="Verdana"/>
                          <a:ea typeface="+mn-ea"/>
                          <a:cs typeface="+mn-cs"/>
                        </a:rPr>
                        <a:t>1923</a:t>
                      </a:r>
                      <a:endParaRPr lang="fr-FR" sz="1600" b="0" i="0" u="none" strike="noStrike" kern="1200" dirty="0">
                        <a:solidFill>
                          <a:srgbClr val="000000"/>
                        </a:solidFill>
                        <a:latin typeface="Verdana"/>
                        <a:ea typeface="+mn-ea"/>
                        <a:cs typeface="+mn-cs"/>
                      </a:endParaRPr>
                    </a:p>
                  </a:txBody>
                  <a:tcPr marL="9525" marR="9525" marT="9525" marB="0"/>
                </a:tc>
                <a:tc>
                  <a:txBody>
                    <a:bodyPr/>
                    <a:lstStyle/>
                    <a:p>
                      <a:pPr algn="l" fontAlgn="t"/>
                      <a:r>
                        <a:rPr lang="fr-FR" sz="1600" b="0" i="0" u="none" strike="noStrike" kern="1200" dirty="0" smtClean="0">
                          <a:solidFill>
                            <a:srgbClr val="000000"/>
                          </a:solidFill>
                          <a:latin typeface="Verdana"/>
                          <a:ea typeface="+mn-ea"/>
                          <a:cs typeface="+mn-cs"/>
                        </a:rPr>
                        <a:t>Monopole d’État sur la radio. Obligation de déclarer la possession de postes de radio. La création de stations privées est toutefois autorisée</a:t>
                      </a:r>
                      <a:endParaRPr lang="fr-FR" sz="1600" b="0" i="0" u="none" strike="noStrike" kern="1200" dirty="0">
                        <a:solidFill>
                          <a:srgbClr val="000000"/>
                        </a:solidFill>
                        <a:latin typeface="Verdana"/>
                        <a:ea typeface="+mn-ea"/>
                        <a:cs typeface="+mn-cs"/>
                      </a:endParaRPr>
                    </a:p>
                  </a:txBody>
                  <a:tcPr marL="9525" marR="9525" marT="9525" marB="0"/>
                </a:tc>
              </a:tr>
              <a:tr h="339531">
                <a:tc>
                  <a:txBody>
                    <a:bodyPr/>
                    <a:lstStyle/>
                    <a:p>
                      <a:pPr algn="r" fontAlgn="t"/>
                      <a:r>
                        <a:rPr lang="fr-FR" sz="1600" b="0" i="0" u="none" strike="noStrike" kern="1200" dirty="0" smtClean="0">
                          <a:solidFill>
                            <a:srgbClr val="000000"/>
                          </a:solidFill>
                          <a:latin typeface="Verdana"/>
                          <a:ea typeface="+mn-ea"/>
                          <a:cs typeface="+mn-cs"/>
                        </a:rPr>
                        <a:t>1929</a:t>
                      </a:r>
                      <a:endParaRPr lang="fr-FR" sz="1600" b="0" i="0" u="none" strike="noStrike" kern="1200" dirty="0">
                        <a:solidFill>
                          <a:srgbClr val="000000"/>
                        </a:solidFill>
                        <a:latin typeface="Verdana"/>
                        <a:ea typeface="+mn-ea"/>
                        <a:cs typeface="+mn-cs"/>
                      </a:endParaRPr>
                    </a:p>
                  </a:txBody>
                  <a:tcPr marL="9525" marR="9525" marT="9525" marB="0"/>
                </a:tc>
                <a:tc>
                  <a:txBody>
                    <a:bodyPr/>
                    <a:lstStyle/>
                    <a:p>
                      <a:pPr algn="l" fontAlgn="t"/>
                      <a:r>
                        <a:rPr lang="fr-FR" sz="1600" b="0" i="0" u="none" strike="noStrike" kern="1200" dirty="0" smtClean="0">
                          <a:solidFill>
                            <a:srgbClr val="000000"/>
                          </a:solidFill>
                          <a:latin typeface="Verdana"/>
                          <a:ea typeface="+mn-ea"/>
                          <a:cs typeface="+mn-cs"/>
                        </a:rPr>
                        <a:t>Le tour de France est suivi en radio pour la première fois par Paris PTT</a:t>
                      </a:r>
                      <a:endParaRPr lang="fr-FR" sz="1600" b="0" i="0" u="none" strike="noStrike" kern="1200" dirty="0">
                        <a:solidFill>
                          <a:srgbClr val="000000"/>
                        </a:solidFill>
                        <a:latin typeface="Verdana"/>
                        <a:ea typeface="+mn-ea"/>
                        <a:cs typeface="+mn-cs"/>
                      </a:endParaRPr>
                    </a:p>
                  </a:txBody>
                  <a:tcPr marL="9525" marR="9525" marT="9525" marB="0"/>
                </a:tc>
              </a:tr>
              <a:tr h="339531">
                <a:tc>
                  <a:txBody>
                    <a:bodyPr/>
                    <a:lstStyle/>
                    <a:p>
                      <a:pPr algn="r" fontAlgn="t"/>
                      <a:r>
                        <a:rPr lang="fr-FR" sz="1600" b="0" i="0" u="none" strike="noStrike" kern="1200" dirty="0" smtClean="0">
                          <a:solidFill>
                            <a:srgbClr val="000000"/>
                          </a:solidFill>
                          <a:latin typeface="Verdana"/>
                          <a:ea typeface="+mn-ea"/>
                          <a:cs typeface="+mn-cs"/>
                        </a:rPr>
                        <a:t>1931</a:t>
                      </a:r>
                      <a:endParaRPr lang="fr-FR" sz="1600" b="0" i="0" u="none" strike="noStrike" kern="1200" dirty="0">
                        <a:solidFill>
                          <a:srgbClr val="000000"/>
                        </a:solidFill>
                        <a:latin typeface="Verdana"/>
                        <a:ea typeface="+mn-ea"/>
                        <a:cs typeface="+mn-cs"/>
                      </a:endParaRPr>
                    </a:p>
                  </a:txBody>
                  <a:tcPr marL="9525" marR="9525" marT="9525" marB="0"/>
                </a:tc>
                <a:tc>
                  <a:txBody>
                    <a:bodyPr/>
                    <a:lstStyle/>
                    <a:p>
                      <a:pPr algn="l" fontAlgn="t"/>
                      <a:r>
                        <a:rPr lang="fr-FR" sz="1600" b="0" i="0" u="none" strike="noStrike" kern="1200" dirty="0" smtClean="0">
                          <a:solidFill>
                            <a:srgbClr val="000000"/>
                          </a:solidFill>
                          <a:latin typeface="Verdana"/>
                          <a:ea typeface="+mn-ea"/>
                          <a:cs typeface="+mn-cs"/>
                        </a:rPr>
                        <a:t>Fondation de Radio-Vatican ( diffusion en 40 langues)</a:t>
                      </a:r>
                      <a:endParaRPr lang="fr-FR" sz="1600" b="0" i="0" u="none" strike="noStrike" kern="1200" dirty="0">
                        <a:solidFill>
                          <a:srgbClr val="000000"/>
                        </a:solidFill>
                        <a:latin typeface="Verdana"/>
                        <a:ea typeface="+mn-ea"/>
                        <a:cs typeface="+mn-cs"/>
                      </a:endParaRPr>
                    </a:p>
                  </a:txBody>
                  <a:tcPr marL="9525" marR="9525" marT="9525" marB="0"/>
                </a:tc>
              </a:tr>
              <a:tr h="516529">
                <a:tc>
                  <a:txBody>
                    <a:bodyPr/>
                    <a:lstStyle/>
                    <a:p>
                      <a:pPr algn="r" fontAlgn="t"/>
                      <a:r>
                        <a:rPr lang="fr-FR" sz="1600" b="0" i="0" u="none" strike="noStrike" kern="1200" dirty="0" smtClean="0">
                          <a:solidFill>
                            <a:srgbClr val="000000"/>
                          </a:solidFill>
                          <a:latin typeface="Verdana"/>
                          <a:ea typeface="+mn-ea"/>
                          <a:cs typeface="+mn-cs"/>
                        </a:rPr>
                        <a:t>1931</a:t>
                      </a:r>
                      <a:endParaRPr lang="fr-FR" sz="1600" b="0" i="0" u="none" strike="noStrike" kern="1200" dirty="0">
                        <a:solidFill>
                          <a:srgbClr val="000000"/>
                        </a:solidFill>
                        <a:latin typeface="Verdana"/>
                        <a:ea typeface="+mn-ea"/>
                        <a:cs typeface="+mn-cs"/>
                      </a:endParaRPr>
                    </a:p>
                  </a:txBody>
                  <a:tcPr marL="9525" marR="9525" marT="9525" marB="0"/>
                </a:tc>
                <a:tc>
                  <a:txBody>
                    <a:bodyPr/>
                    <a:lstStyle/>
                    <a:p>
                      <a:pPr algn="l" fontAlgn="t"/>
                      <a:r>
                        <a:rPr lang="fr-FR" sz="1600" b="0" i="0" u="none" strike="noStrike" kern="1200" dirty="0" smtClean="0">
                          <a:solidFill>
                            <a:srgbClr val="000000"/>
                          </a:solidFill>
                          <a:latin typeface="Verdana"/>
                          <a:ea typeface="+mn-ea"/>
                          <a:cs typeface="+mn-cs"/>
                        </a:rPr>
                        <a:t>Fondation de radio Luxembourg future RTL diffusion en trois langues allemands français anglais</a:t>
                      </a:r>
                      <a:endParaRPr lang="fr-FR" sz="1600" b="0" i="0" u="none" strike="noStrike" kern="1200" dirty="0">
                        <a:solidFill>
                          <a:srgbClr val="000000"/>
                        </a:solidFill>
                        <a:latin typeface="Verdana"/>
                        <a:ea typeface="+mn-ea"/>
                        <a:cs typeface="+mn-cs"/>
                      </a:endParaRPr>
                    </a:p>
                  </a:txBody>
                  <a:tcPr marL="9525" marR="9525" marT="9525" marB="0"/>
                </a:tc>
              </a:tr>
              <a:tr h="339531">
                <a:tc>
                  <a:txBody>
                    <a:bodyPr/>
                    <a:lstStyle/>
                    <a:p>
                      <a:pPr algn="r" fontAlgn="t"/>
                      <a:r>
                        <a:rPr lang="fr-FR" sz="1600" b="0" i="0" u="none" strike="noStrike" kern="1200" dirty="0" smtClean="0">
                          <a:solidFill>
                            <a:srgbClr val="000000"/>
                          </a:solidFill>
                          <a:latin typeface="Verdana"/>
                          <a:ea typeface="+mn-ea"/>
                          <a:cs typeface="+mn-cs"/>
                        </a:rPr>
                        <a:t>1933</a:t>
                      </a:r>
                      <a:endParaRPr lang="fr-FR" sz="1600" b="0" i="0" u="none" strike="noStrike" kern="1200" dirty="0">
                        <a:solidFill>
                          <a:srgbClr val="000000"/>
                        </a:solidFill>
                        <a:latin typeface="Verdana"/>
                        <a:ea typeface="+mn-ea"/>
                        <a:cs typeface="+mn-cs"/>
                      </a:endParaRPr>
                    </a:p>
                  </a:txBody>
                  <a:tcPr marL="9525" marR="9525" marT="9525" marB="0"/>
                </a:tc>
                <a:tc>
                  <a:txBody>
                    <a:bodyPr/>
                    <a:lstStyle/>
                    <a:p>
                      <a:pPr algn="l" fontAlgn="t"/>
                      <a:r>
                        <a:rPr lang="fr-FR" sz="1600" b="0" i="0" u="none" strike="noStrike" kern="1200" dirty="0" smtClean="0">
                          <a:solidFill>
                            <a:srgbClr val="000000"/>
                          </a:solidFill>
                          <a:latin typeface="Verdana"/>
                          <a:ea typeface="+mn-ea"/>
                          <a:cs typeface="+mn-cs"/>
                        </a:rPr>
                        <a:t>Établissement de la redevance radiophonique</a:t>
                      </a:r>
                      <a:endParaRPr lang="fr-FR" sz="1600" b="0" i="0" u="none" strike="noStrike" kern="1200" dirty="0">
                        <a:solidFill>
                          <a:srgbClr val="000000"/>
                        </a:solidFill>
                        <a:latin typeface="Verdana"/>
                        <a:ea typeface="+mn-ea"/>
                        <a:cs typeface="+mn-cs"/>
                      </a:endParaRPr>
                    </a:p>
                  </a:txBody>
                  <a:tcPr marL="9525" marR="9525" marT="9525" marB="0"/>
                </a:tc>
              </a:tr>
              <a:tr h="769846">
                <a:tc>
                  <a:txBody>
                    <a:bodyPr/>
                    <a:lstStyle/>
                    <a:p>
                      <a:pPr algn="r" fontAlgn="t"/>
                      <a:r>
                        <a:rPr lang="fr-FR" sz="1600" b="0" i="0" u="none" strike="noStrike" kern="1200" dirty="0" smtClean="0">
                          <a:solidFill>
                            <a:srgbClr val="000000"/>
                          </a:solidFill>
                          <a:latin typeface="Verdana"/>
                          <a:ea typeface="+mn-ea"/>
                          <a:cs typeface="+mn-cs"/>
                        </a:rPr>
                        <a:t>1934</a:t>
                      </a:r>
                      <a:endParaRPr lang="fr-FR" sz="1600" b="0" i="0" u="none" strike="noStrike" kern="1200" dirty="0">
                        <a:solidFill>
                          <a:srgbClr val="000000"/>
                        </a:solidFill>
                        <a:latin typeface="Verdana"/>
                        <a:ea typeface="+mn-ea"/>
                        <a:cs typeface="+mn-cs"/>
                      </a:endParaRPr>
                    </a:p>
                  </a:txBody>
                  <a:tcPr marL="9525" marR="9525" marT="9525"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fr-FR" sz="1600" b="0" i="0" u="none" strike="noStrike" kern="1200" dirty="0" smtClean="0">
                          <a:solidFill>
                            <a:srgbClr val="000000"/>
                          </a:solidFill>
                          <a:latin typeface="Verdana"/>
                          <a:ea typeface="+mn-ea"/>
                          <a:cs typeface="+mn-cs"/>
                        </a:rPr>
                        <a:t>fondation de l’Orchestre National de Radiodiffusion. 1er concert en 1944 et deviendra orchestre de l’ORTF puis orchestre national de France géré par Radio France</a:t>
                      </a:r>
                      <a:endParaRPr lang="fr-FR" sz="1600" b="0" i="0" u="none" strike="noStrike" kern="1200" dirty="0">
                        <a:solidFill>
                          <a:srgbClr val="000000"/>
                        </a:solidFill>
                        <a:latin typeface="Verdana"/>
                        <a:ea typeface="+mn-ea"/>
                        <a:cs typeface="+mn-cs"/>
                      </a:endParaRPr>
                    </a:p>
                  </a:txBody>
                  <a:tcPr marL="9525" marR="9525" marT="9525" marB="0"/>
                </a:tc>
              </a:tr>
            </a:tbl>
          </a:graphicData>
        </a:graphic>
      </p:graphicFrame>
    </p:spTree>
  </p:cSld>
  <p:clrMapOvr>
    <a:masterClrMapping/>
  </p:clrMapOvr>
  <p:transition>
    <p:cut/>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à coins arrondis 3"/>
          <p:cNvSpPr/>
          <p:nvPr/>
        </p:nvSpPr>
        <p:spPr>
          <a:xfrm>
            <a:off x="161510" y="116632"/>
            <a:ext cx="8820980" cy="6597352"/>
          </a:xfrm>
          <a:prstGeom prst="roundRect">
            <a:avLst/>
          </a:prstGeom>
          <a:solidFill>
            <a:schemeClr val="tx2">
              <a:lumMod val="20000"/>
              <a:lumOff val="80000"/>
            </a:schemeClr>
          </a:solidFill>
          <a:ln w="41275" cmpd="sng">
            <a:solidFill>
              <a:schemeClr val="accent1"/>
            </a:solidFill>
          </a:ln>
          <a:effectLst>
            <a:outerShdw blurRad="152400" dist="317500" dir="5400000" sx="105000" sy="105000" rotWithShape="0">
              <a:prstClr val="black">
                <a:alpha val="15000"/>
              </a:prstClr>
            </a:outerShdw>
          </a:effectLst>
          <a:scene3d>
            <a:camera prst="orthographicFront"/>
            <a:lightRig rig="threePt" dir="t"/>
          </a:scene3d>
          <a:sp3d>
            <a:bevelT w="25400"/>
            <a:bevelB w="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dirty="0">
              <a:solidFill>
                <a:srgbClr val="333399"/>
              </a:solidFill>
            </a:endParaRPr>
          </a:p>
        </p:txBody>
      </p:sp>
      <p:sp>
        <p:nvSpPr>
          <p:cNvPr id="2" name="Titre 1"/>
          <p:cNvSpPr>
            <a:spLocks noGrp="1"/>
          </p:cNvSpPr>
          <p:nvPr>
            <p:ph type="ctrTitle"/>
          </p:nvPr>
        </p:nvSpPr>
        <p:spPr>
          <a:xfrm>
            <a:off x="468313" y="333375"/>
            <a:ext cx="8139112" cy="358775"/>
          </a:xfrm>
        </p:spPr>
        <p:txBody>
          <a:bodyPr>
            <a:noAutofit/>
          </a:bodyPr>
          <a:lstStyle/>
          <a:p>
            <a:pPr>
              <a:defRPr/>
            </a:pPr>
            <a:r>
              <a:rPr lang="fr-FR" sz="3600" dirty="0" smtClean="0"/>
              <a:t> </a:t>
            </a:r>
            <a:r>
              <a:rPr lang="fr-FR" sz="3600" b="1" dirty="0" smtClean="0">
                <a:solidFill>
                  <a:schemeClr val="tx2">
                    <a:lumMod val="75000"/>
                  </a:schemeClr>
                </a:solidFill>
                <a:effectLst>
                  <a:outerShdw blurRad="38100" dist="25400" dir="5400000" algn="tl" rotWithShape="0">
                    <a:srgbClr val="000000">
                      <a:alpha val="43000"/>
                    </a:srgbClr>
                  </a:outerShdw>
                </a:effectLst>
              </a:rPr>
              <a:t>Historique de la Radio</a:t>
            </a:r>
            <a:endParaRPr lang="fr-FR" sz="3600" b="1" dirty="0">
              <a:solidFill>
                <a:schemeClr val="tx2">
                  <a:lumMod val="75000"/>
                </a:schemeClr>
              </a:solidFill>
              <a:effectLst>
                <a:outerShdw blurRad="38100" dist="25400" dir="5400000" algn="tl" rotWithShape="0">
                  <a:srgbClr val="000000">
                    <a:alpha val="43000"/>
                  </a:srgbClr>
                </a:outerShdw>
              </a:effectLst>
            </a:endParaRPr>
          </a:p>
        </p:txBody>
      </p:sp>
      <p:graphicFrame>
        <p:nvGraphicFramePr>
          <p:cNvPr id="6" name="Tableau 5"/>
          <p:cNvGraphicFramePr>
            <a:graphicFrameLocks noGrp="1"/>
          </p:cNvGraphicFramePr>
          <p:nvPr/>
        </p:nvGraphicFramePr>
        <p:xfrm>
          <a:off x="611188" y="836613"/>
          <a:ext cx="7992888" cy="5233558"/>
        </p:xfrm>
        <a:graphic>
          <a:graphicData uri="http://schemas.openxmlformats.org/drawingml/2006/table">
            <a:tbl>
              <a:tblPr firstRow="1" bandRow="1">
                <a:tableStyleId>{5C22544A-7EE6-4342-B048-85BDC9FD1C3A}</a:tableStyleId>
              </a:tblPr>
              <a:tblGrid>
                <a:gridCol w="834040"/>
                <a:gridCol w="7158848"/>
              </a:tblGrid>
              <a:tr h="354155">
                <a:tc>
                  <a:txBody>
                    <a:bodyPr/>
                    <a:lstStyle/>
                    <a:p>
                      <a:r>
                        <a:rPr lang="fr-FR" sz="1600" dirty="0" smtClean="0"/>
                        <a:t>Dates</a:t>
                      </a:r>
                      <a:endParaRPr lang="fr-FR" sz="1600" dirty="0"/>
                    </a:p>
                  </a:txBody>
                  <a:tcPr/>
                </a:tc>
                <a:tc>
                  <a:txBody>
                    <a:bodyPr/>
                    <a:lstStyle/>
                    <a:p>
                      <a:r>
                        <a:rPr lang="fr-FR" dirty="0" smtClean="0"/>
                        <a:t>Evénements</a:t>
                      </a:r>
                      <a:endParaRPr lang="fr-FR" dirty="0"/>
                    </a:p>
                  </a:txBody>
                  <a:tcPr/>
                </a:tc>
              </a:tr>
              <a:tr h="1938496">
                <a:tc>
                  <a:txBody>
                    <a:bodyPr/>
                    <a:lstStyle/>
                    <a:p>
                      <a:pPr marL="0" algn="l" defTabSz="914400" rtl="0" eaLnBrk="1" fontAlgn="t" latinLnBrk="0" hangingPunct="1"/>
                      <a:r>
                        <a:rPr lang="fr-FR" sz="1800" kern="1200" dirty="0" smtClean="0">
                          <a:solidFill>
                            <a:schemeClr val="dk1"/>
                          </a:solidFill>
                          <a:latin typeface="+mn-lt"/>
                          <a:ea typeface="+mn-ea"/>
                          <a:cs typeface="+mn-cs"/>
                        </a:rPr>
                        <a:t>1933</a:t>
                      </a:r>
                      <a:endParaRPr lang="fr-FR" sz="1800" kern="1200" dirty="0">
                        <a:solidFill>
                          <a:schemeClr val="dk1"/>
                        </a:solidFill>
                        <a:latin typeface="+mn-lt"/>
                        <a:ea typeface="+mn-ea"/>
                        <a:cs typeface="+mn-cs"/>
                      </a:endParaRPr>
                    </a:p>
                  </a:txBody>
                  <a:tcPr marL="9525" marR="9525" marT="9525" marB="0"/>
                </a:tc>
                <a:tc>
                  <a:txBody>
                    <a:bodyPr/>
                    <a:lstStyle/>
                    <a:p>
                      <a:pPr marL="0" algn="l" defTabSz="914400" rtl="0" eaLnBrk="1" fontAlgn="t" latinLnBrk="0" hangingPunct="1"/>
                      <a:r>
                        <a:rPr lang="fr-FR" sz="1800" kern="1200" dirty="0" smtClean="0">
                          <a:solidFill>
                            <a:schemeClr val="dk1"/>
                          </a:solidFill>
                          <a:latin typeface="+mn-lt"/>
                          <a:ea typeface="+mn-ea"/>
                          <a:cs typeface="+mn-cs"/>
                        </a:rPr>
                        <a:t>Dès son arrivée au pouvoir Hitler utilise la radio comme moyen privilégié de propagande. Retransmission des discours du régime sur les postes radiophoniques mais aussi par haut-parleurs dans les rues ! </a:t>
                      </a:r>
                    </a:p>
                    <a:p>
                      <a:pPr marL="0" algn="l" defTabSz="914400" rtl="0" eaLnBrk="1" fontAlgn="t" latinLnBrk="0" hangingPunct="1"/>
                      <a:r>
                        <a:rPr lang="fr-FR" sz="1800" kern="1200" dirty="0" smtClean="0">
                          <a:solidFill>
                            <a:schemeClr val="dk1"/>
                          </a:solidFill>
                          <a:latin typeface="+mn-lt"/>
                          <a:ea typeface="+mn-ea"/>
                          <a:cs typeface="+mn-cs"/>
                        </a:rPr>
                        <a:t>Joseph Goebbels ministre de la propagande</a:t>
                      </a:r>
                      <a:r>
                        <a:rPr lang="fr-FR" sz="1800" kern="1200" baseline="0" dirty="0" smtClean="0">
                          <a:solidFill>
                            <a:schemeClr val="dk1"/>
                          </a:solidFill>
                          <a:latin typeface="+mn-lt"/>
                          <a:ea typeface="+mn-ea"/>
                          <a:cs typeface="+mn-cs"/>
                        </a:rPr>
                        <a:t> du Reich pour la </a:t>
                      </a:r>
                      <a:r>
                        <a:rPr lang="fr-FR" sz="1800" kern="1200" baseline="0" dirty="0" err="1" smtClean="0">
                          <a:solidFill>
                            <a:schemeClr val="dk1"/>
                          </a:solidFill>
                          <a:latin typeface="+mn-lt"/>
                          <a:ea typeface="+mn-ea"/>
                          <a:cs typeface="+mn-cs"/>
                        </a:rPr>
                        <a:t>Gleichschaltung</a:t>
                      </a:r>
                      <a:r>
                        <a:rPr lang="fr-FR" sz="1800" kern="1200" dirty="0" smtClean="0">
                          <a:solidFill>
                            <a:schemeClr val="tx1"/>
                          </a:solidFill>
                          <a:latin typeface="+mn-lt"/>
                          <a:ea typeface="+mn-ea"/>
                          <a:cs typeface="+mn-cs"/>
                        </a:rPr>
                        <a:t>, </a:t>
                      </a:r>
                      <a:r>
                        <a:rPr lang="fr-FR" dirty="0" smtClean="0"/>
                        <a:t>« mise au pas » de la société allemande.</a:t>
                      </a:r>
                    </a:p>
                    <a:p>
                      <a:pPr marL="0" algn="l" defTabSz="914400" rtl="0" eaLnBrk="1" fontAlgn="t" latinLnBrk="0" hangingPunct="1"/>
                      <a:r>
                        <a:rPr lang="fr-FR" dirty="0" smtClean="0"/>
                        <a:t>Goebbels fait modifier par des ingénieurs la voix d’Hitler qui ne passe pas bien la radio !  </a:t>
                      </a:r>
                      <a:endParaRPr lang="fr-FR" sz="1800" kern="1200" dirty="0">
                        <a:solidFill>
                          <a:schemeClr val="dk1"/>
                        </a:solidFill>
                        <a:latin typeface="+mn-lt"/>
                        <a:ea typeface="+mn-ea"/>
                        <a:cs typeface="+mn-cs"/>
                      </a:endParaRPr>
                    </a:p>
                  </a:txBody>
                  <a:tcPr marL="9525" marR="9525" marT="9525" marB="0"/>
                </a:tc>
              </a:tr>
              <a:tr h="326829">
                <a:tc>
                  <a:txBody>
                    <a:bodyPr/>
                    <a:lstStyle/>
                    <a:p>
                      <a:r>
                        <a:rPr lang="fr-FR" dirty="0" smtClean="0"/>
                        <a:t>1934</a:t>
                      </a:r>
                      <a:endParaRPr lang="fr-FR" dirty="0"/>
                    </a:p>
                  </a:txBody>
                  <a:tcPr marL="9525" marR="9525" marT="9525" marB="0"/>
                </a:tc>
                <a:tc>
                  <a:txBody>
                    <a:bodyPr/>
                    <a:lstStyle/>
                    <a:p>
                      <a:r>
                        <a:rPr lang="fr-FR" dirty="0" smtClean="0"/>
                        <a:t>Emissions radio « au coin du feu » par Roosevelt</a:t>
                      </a:r>
                      <a:endParaRPr lang="fr-FR" dirty="0"/>
                    </a:p>
                  </a:txBody>
                  <a:tcPr marL="9525" marR="9525" marT="9525" marB="0"/>
                </a:tc>
              </a:tr>
              <a:tr h="326829">
                <a:tc>
                  <a:txBody>
                    <a:bodyPr/>
                    <a:lstStyle/>
                    <a:p>
                      <a:pPr marL="0" algn="l" defTabSz="914400" rtl="0" eaLnBrk="1" fontAlgn="t" latinLnBrk="0" hangingPunct="1"/>
                      <a:r>
                        <a:rPr lang="fr-FR" sz="1800" kern="1200" dirty="0" smtClean="0">
                          <a:solidFill>
                            <a:schemeClr val="dk1"/>
                          </a:solidFill>
                          <a:latin typeface="+mn-lt"/>
                          <a:ea typeface="+mn-ea"/>
                          <a:cs typeface="+mn-cs"/>
                        </a:rPr>
                        <a:t>1938</a:t>
                      </a:r>
                      <a:endParaRPr lang="fr-FR" sz="1800" kern="1200" dirty="0">
                        <a:solidFill>
                          <a:schemeClr val="dk1"/>
                        </a:solidFill>
                        <a:latin typeface="+mn-lt"/>
                        <a:ea typeface="+mn-ea"/>
                        <a:cs typeface="+mn-cs"/>
                      </a:endParaRPr>
                    </a:p>
                  </a:txBody>
                  <a:tcPr marL="9525" marR="9525" marT="9525" marB="0"/>
                </a:tc>
                <a:tc>
                  <a:txBody>
                    <a:bodyPr/>
                    <a:lstStyle/>
                    <a:p>
                      <a:pPr marL="0" algn="l" defTabSz="914400" rtl="0" eaLnBrk="1" fontAlgn="t" latinLnBrk="0" hangingPunct="1"/>
                      <a:r>
                        <a:rPr lang="fr-FR" sz="1800" kern="1200" dirty="0" smtClean="0">
                          <a:solidFill>
                            <a:schemeClr val="dk1"/>
                          </a:solidFill>
                          <a:latin typeface="+mn-lt"/>
                          <a:ea typeface="+mn-ea"/>
                          <a:cs typeface="+mn-cs"/>
                        </a:rPr>
                        <a:t>Orson Welles terrorise l’Amérique sur CBS avec la guerre des mondes</a:t>
                      </a:r>
                      <a:endParaRPr lang="fr-FR" sz="1800" kern="1200" dirty="0">
                        <a:solidFill>
                          <a:schemeClr val="dk1"/>
                        </a:solidFill>
                        <a:latin typeface="+mn-lt"/>
                        <a:ea typeface="+mn-ea"/>
                        <a:cs typeface="+mn-cs"/>
                      </a:endParaRPr>
                    </a:p>
                  </a:txBody>
                  <a:tcPr marL="9525" marR="9525" marT="9525" marB="0"/>
                </a:tc>
              </a:tr>
              <a:tr h="326829">
                <a:tc>
                  <a:txBody>
                    <a:bodyPr/>
                    <a:lstStyle/>
                    <a:p>
                      <a:pPr marL="0" algn="l" defTabSz="914400" rtl="0" eaLnBrk="1" fontAlgn="t" latinLnBrk="0" hangingPunct="1"/>
                      <a:r>
                        <a:rPr lang="fr-FR" sz="1800" kern="1200" dirty="0" smtClean="0">
                          <a:solidFill>
                            <a:schemeClr val="dk1"/>
                          </a:solidFill>
                          <a:latin typeface="+mn-lt"/>
                          <a:ea typeface="+mn-ea"/>
                          <a:cs typeface="+mn-cs"/>
                        </a:rPr>
                        <a:t>1939</a:t>
                      </a:r>
                      <a:endParaRPr lang="fr-FR" sz="1800" kern="1200" dirty="0">
                        <a:solidFill>
                          <a:schemeClr val="dk1"/>
                        </a:solidFill>
                        <a:latin typeface="+mn-lt"/>
                        <a:ea typeface="+mn-ea"/>
                        <a:cs typeface="+mn-cs"/>
                      </a:endParaRPr>
                    </a:p>
                  </a:txBody>
                  <a:tcPr marL="9525" marR="9525" marT="9525" marB="0"/>
                </a:tc>
                <a:tc>
                  <a:txBody>
                    <a:bodyPr/>
                    <a:lstStyle/>
                    <a:p>
                      <a:pPr marL="0" algn="l" defTabSz="914400" rtl="0" eaLnBrk="1" fontAlgn="t" latinLnBrk="0" hangingPunct="1"/>
                      <a:r>
                        <a:rPr lang="fr-FR" sz="1800" kern="1200" dirty="0" smtClean="0">
                          <a:solidFill>
                            <a:schemeClr val="dk1"/>
                          </a:solidFill>
                          <a:latin typeface="+mn-lt"/>
                          <a:ea typeface="+mn-ea"/>
                          <a:cs typeface="+mn-cs"/>
                        </a:rPr>
                        <a:t>Création de la Radiodiffusion nationale</a:t>
                      </a:r>
                      <a:endParaRPr lang="fr-FR" sz="1800" kern="1200" dirty="0">
                        <a:solidFill>
                          <a:schemeClr val="dk1"/>
                        </a:solidFill>
                        <a:latin typeface="+mn-lt"/>
                        <a:ea typeface="+mn-ea"/>
                        <a:cs typeface="+mn-cs"/>
                      </a:endParaRPr>
                    </a:p>
                  </a:txBody>
                  <a:tcPr marL="9525" marR="9525" marT="9525" marB="0"/>
                </a:tc>
              </a:tr>
              <a:tr h="326829">
                <a:tc>
                  <a:txBody>
                    <a:bodyPr/>
                    <a:lstStyle/>
                    <a:p>
                      <a:pPr marL="0" algn="l" defTabSz="914400" rtl="0" eaLnBrk="1" fontAlgn="t" latinLnBrk="0" hangingPunct="1"/>
                      <a:r>
                        <a:rPr lang="fr-FR" sz="1800" kern="1200" dirty="0" smtClean="0">
                          <a:solidFill>
                            <a:schemeClr val="dk1"/>
                          </a:solidFill>
                          <a:latin typeface="+mn-lt"/>
                          <a:ea typeface="+mn-ea"/>
                          <a:cs typeface="+mn-cs"/>
                        </a:rPr>
                        <a:t>1940 1944</a:t>
                      </a:r>
                      <a:endParaRPr lang="fr-FR" sz="1800" kern="1200" dirty="0">
                        <a:solidFill>
                          <a:schemeClr val="dk1"/>
                        </a:solidFill>
                        <a:latin typeface="+mn-lt"/>
                        <a:ea typeface="+mn-ea"/>
                        <a:cs typeface="+mn-cs"/>
                      </a:endParaRPr>
                    </a:p>
                  </a:txBody>
                  <a:tcPr marL="9525" marR="9525" marT="9525" marB="0"/>
                </a:tc>
                <a:tc>
                  <a:txBody>
                    <a:bodyPr/>
                    <a:lstStyle/>
                    <a:p>
                      <a:pPr marL="0" algn="l" defTabSz="914400" rtl="0" eaLnBrk="1" fontAlgn="t" latinLnBrk="0" hangingPunct="1"/>
                      <a:r>
                        <a:rPr lang="fr-FR" sz="1800" kern="1200" dirty="0" smtClean="0">
                          <a:solidFill>
                            <a:schemeClr val="dk1"/>
                          </a:solidFill>
                          <a:latin typeface="+mn-lt"/>
                          <a:ea typeface="+mn-ea"/>
                          <a:cs typeface="+mn-cs"/>
                        </a:rPr>
                        <a:t>La radio de Londres avec l’émission « les Français parlent aux Français » devient un vecteur important de transmission d’information et de propagande pendant l’occupation</a:t>
                      </a:r>
                      <a:endParaRPr lang="fr-FR" sz="1800" kern="1200" dirty="0">
                        <a:solidFill>
                          <a:schemeClr val="dk1"/>
                        </a:solidFill>
                        <a:latin typeface="+mn-lt"/>
                        <a:ea typeface="+mn-ea"/>
                        <a:cs typeface="+mn-cs"/>
                      </a:endParaRPr>
                    </a:p>
                  </a:txBody>
                  <a:tcPr marL="9525" marR="9525" marT="9525" marB="0"/>
                </a:tc>
              </a:tr>
              <a:tr h="326829">
                <a:tc>
                  <a:txBody>
                    <a:bodyPr/>
                    <a:lstStyle/>
                    <a:p>
                      <a:pPr marL="0" algn="l" defTabSz="914400" rtl="0" eaLnBrk="1" fontAlgn="t" latinLnBrk="0" hangingPunct="1"/>
                      <a:r>
                        <a:rPr lang="fr-FR" sz="1800" kern="1200" dirty="0" smtClean="0">
                          <a:solidFill>
                            <a:schemeClr val="dk1"/>
                          </a:solidFill>
                          <a:latin typeface="+mn-lt"/>
                          <a:ea typeface="+mn-ea"/>
                          <a:cs typeface="+mn-cs"/>
                        </a:rPr>
                        <a:t>1944</a:t>
                      </a:r>
                      <a:endParaRPr lang="fr-FR" sz="1800" kern="1200" dirty="0">
                        <a:solidFill>
                          <a:schemeClr val="dk1"/>
                        </a:solidFill>
                        <a:latin typeface="+mn-lt"/>
                        <a:ea typeface="+mn-ea"/>
                        <a:cs typeface="+mn-cs"/>
                      </a:endParaRPr>
                    </a:p>
                  </a:txBody>
                  <a:tcPr marL="9525" marR="9525" marT="9525" marB="0"/>
                </a:tc>
                <a:tc>
                  <a:txBody>
                    <a:bodyPr/>
                    <a:lstStyle/>
                    <a:p>
                      <a:pPr marL="0" algn="l" defTabSz="914400" rtl="0" eaLnBrk="1" fontAlgn="t" latinLnBrk="0" hangingPunct="1"/>
                      <a:r>
                        <a:rPr lang="fr-FR" sz="1800" kern="1200" dirty="0" smtClean="0">
                          <a:solidFill>
                            <a:schemeClr val="dk1"/>
                          </a:solidFill>
                          <a:latin typeface="+mn-lt"/>
                          <a:ea typeface="+mn-ea"/>
                          <a:cs typeface="+mn-cs"/>
                        </a:rPr>
                        <a:t>Fondation de la phonothèque   de la Radiodiffusion de la nation française (RNF) qui deviendra l’INA</a:t>
                      </a:r>
                      <a:endParaRPr lang="fr-FR" sz="1800" kern="1200" dirty="0">
                        <a:solidFill>
                          <a:schemeClr val="dk1"/>
                        </a:solidFill>
                        <a:latin typeface="+mn-lt"/>
                        <a:ea typeface="+mn-ea"/>
                        <a:cs typeface="+mn-cs"/>
                      </a:endParaRPr>
                    </a:p>
                  </a:txBody>
                  <a:tcPr marL="9525" marR="9525" marT="9525" marB="0"/>
                </a:tc>
              </a:tr>
              <a:tr h="326829">
                <a:tc>
                  <a:txBody>
                    <a:bodyPr/>
                    <a:lstStyle/>
                    <a:p>
                      <a:r>
                        <a:rPr lang="fr-FR" dirty="0" smtClean="0"/>
                        <a:t>1945</a:t>
                      </a:r>
                      <a:endParaRPr lang="fr-FR" dirty="0"/>
                    </a:p>
                  </a:txBody>
                  <a:tcPr marL="9525" marR="9525" marT="9525" marB="0"/>
                </a:tc>
                <a:tc>
                  <a:txBody>
                    <a:bodyPr/>
                    <a:lstStyle/>
                    <a:p>
                      <a:r>
                        <a:rPr lang="fr-FR" dirty="0" smtClean="0"/>
                        <a:t>Monopole d’état sur la radio. </a:t>
                      </a:r>
                      <a:r>
                        <a:rPr lang="fr-FR" sz="1800" kern="1200" dirty="0" smtClean="0">
                          <a:solidFill>
                            <a:schemeClr val="dk1"/>
                          </a:solidFill>
                          <a:latin typeface="+mn-lt"/>
                          <a:ea typeface="+mn-ea"/>
                          <a:cs typeface="+mn-cs"/>
                        </a:rPr>
                        <a:t>Radiodiffusion française RDF. Deviendra l’la RTF puis l’ORTF en 1964</a:t>
                      </a:r>
                      <a:endParaRPr lang="fr-FR" dirty="0"/>
                    </a:p>
                  </a:txBody>
                  <a:tcPr marL="9525" marR="9525" marT="9525" marB="0"/>
                </a:tc>
              </a:tr>
            </a:tbl>
          </a:graphicData>
        </a:graphic>
      </p:graphicFrame>
    </p:spTree>
  </p:cSld>
  <p:clrMapOvr>
    <a:masterClrMapping/>
  </p:clrMapOvr>
  <p:transition>
    <p:cut/>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à coins arrondis 3"/>
          <p:cNvSpPr/>
          <p:nvPr/>
        </p:nvSpPr>
        <p:spPr>
          <a:xfrm>
            <a:off x="161510" y="116632"/>
            <a:ext cx="8820980" cy="6597352"/>
          </a:xfrm>
          <a:prstGeom prst="roundRect">
            <a:avLst/>
          </a:prstGeom>
          <a:solidFill>
            <a:schemeClr val="tx2">
              <a:lumMod val="20000"/>
              <a:lumOff val="80000"/>
            </a:schemeClr>
          </a:solidFill>
          <a:ln w="41275" cmpd="sng">
            <a:solidFill>
              <a:schemeClr val="accent1"/>
            </a:solidFill>
          </a:ln>
          <a:effectLst>
            <a:outerShdw blurRad="152400" dist="317500" dir="5400000" sx="105000" sy="105000" rotWithShape="0">
              <a:prstClr val="black">
                <a:alpha val="15000"/>
              </a:prstClr>
            </a:outerShdw>
          </a:effectLst>
          <a:scene3d>
            <a:camera prst="orthographicFront"/>
            <a:lightRig rig="threePt" dir="t"/>
          </a:scene3d>
          <a:sp3d>
            <a:bevelT w="25400"/>
            <a:bevelB w="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dirty="0">
              <a:solidFill>
                <a:srgbClr val="333399"/>
              </a:solidFill>
            </a:endParaRPr>
          </a:p>
        </p:txBody>
      </p:sp>
      <p:sp>
        <p:nvSpPr>
          <p:cNvPr id="2" name="Titre 1"/>
          <p:cNvSpPr>
            <a:spLocks noGrp="1"/>
          </p:cNvSpPr>
          <p:nvPr>
            <p:ph type="ctrTitle"/>
          </p:nvPr>
        </p:nvSpPr>
        <p:spPr>
          <a:xfrm>
            <a:off x="468313" y="333375"/>
            <a:ext cx="8139112" cy="358775"/>
          </a:xfrm>
        </p:spPr>
        <p:txBody>
          <a:bodyPr>
            <a:noAutofit/>
          </a:bodyPr>
          <a:lstStyle/>
          <a:p>
            <a:pPr>
              <a:defRPr/>
            </a:pPr>
            <a:r>
              <a:rPr lang="fr-FR" sz="3600" dirty="0" smtClean="0"/>
              <a:t> </a:t>
            </a:r>
            <a:r>
              <a:rPr lang="fr-FR" sz="3600" b="1" dirty="0" smtClean="0">
                <a:solidFill>
                  <a:schemeClr val="tx2">
                    <a:lumMod val="75000"/>
                  </a:schemeClr>
                </a:solidFill>
                <a:effectLst>
                  <a:outerShdw blurRad="38100" dist="25400" dir="5400000" algn="tl" rotWithShape="0">
                    <a:srgbClr val="000000">
                      <a:alpha val="43000"/>
                    </a:srgbClr>
                  </a:outerShdw>
                </a:effectLst>
              </a:rPr>
              <a:t>Historique de la Radio</a:t>
            </a:r>
            <a:endParaRPr lang="fr-FR" sz="3600" b="1" dirty="0">
              <a:solidFill>
                <a:schemeClr val="tx2">
                  <a:lumMod val="75000"/>
                </a:schemeClr>
              </a:solidFill>
              <a:effectLst>
                <a:outerShdw blurRad="38100" dist="25400" dir="5400000" algn="tl" rotWithShape="0">
                  <a:srgbClr val="000000">
                    <a:alpha val="43000"/>
                  </a:srgbClr>
                </a:outerShdw>
              </a:effectLst>
            </a:endParaRPr>
          </a:p>
        </p:txBody>
      </p:sp>
      <p:graphicFrame>
        <p:nvGraphicFramePr>
          <p:cNvPr id="6" name="Tableau 5"/>
          <p:cNvGraphicFramePr>
            <a:graphicFrameLocks noGrp="1"/>
          </p:cNvGraphicFramePr>
          <p:nvPr/>
        </p:nvGraphicFramePr>
        <p:xfrm>
          <a:off x="611188" y="836613"/>
          <a:ext cx="7992888" cy="4571169"/>
        </p:xfrm>
        <a:graphic>
          <a:graphicData uri="http://schemas.openxmlformats.org/drawingml/2006/table">
            <a:tbl>
              <a:tblPr firstRow="1" bandRow="1">
                <a:tableStyleId>{5C22544A-7EE6-4342-B048-85BDC9FD1C3A}</a:tableStyleId>
              </a:tblPr>
              <a:tblGrid>
                <a:gridCol w="834040"/>
                <a:gridCol w="7158848"/>
              </a:tblGrid>
              <a:tr h="354155">
                <a:tc>
                  <a:txBody>
                    <a:bodyPr/>
                    <a:lstStyle/>
                    <a:p>
                      <a:r>
                        <a:rPr lang="fr-FR" sz="1600" dirty="0" smtClean="0"/>
                        <a:t>Dates</a:t>
                      </a:r>
                      <a:endParaRPr lang="fr-FR" sz="1600" dirty="0"/>
                    </a:p>
                  </a:txBody>
                  <a:tcPr/>
                </a:tc>
                <a:tc>
                  <a:txBody>
                    <a:bodyPr/>
                    <a:lstStyle/>
                    <a:p>
                      <a:r>
                        <a:rPr lang="fr-FR" dirty="0" smtClean="0"/>
                        <a:t>Evénements</a:t>
                      </a:r>
                      <a:endParaRPr lang="fr-FR" dirty="0"/>
                    </a:p>
                  </a:txBody>
                  <a:tcPr/>
                </a:tc>
              </a:tr>
              <a:tr h="326829">
                <a:tc>
                  <a:txBody>
                    <a:bodyPr/>
                    <a:lstStyle/>
                    <a:p>
                      <a:pPr marL="0" algn="l" defTabSz="914400" rtl="0" eaLnBrk="1" fontAlgn="t" latinLnBrk="0" hangingPunct="1"/>
                      <a:r>
                        <a:rPr lang="fr-FR" sz="1800" kern="1200" dirty="0" smtClean="0">
                          <a:solidFill>
                            <a:schemeClr val="dk1"/>
                          </a:solidFill>
                          <a:latin typeface="+mn-lt"/>
                          <a:ea typeface="+mn-ea"/>
                          <a:cs typeface="+mn-cs"/>
                        </a:rPr>
                        <a:t>1954</a:t>
                      </a:r>
                      <a:endParaRPr lang="fr-FR" sz="1800" kern="1200" dirty="0">
                        <a:solidFill>
                          <a:schemeClr val="dk1"/>
                        </a:solidFill>
                        <a:latin typeface="+mn-lt"/>
                        <a:ea typeface="+mn-ea"/>
                        <a:cs typeface="+mn-cs"/>
                      </a:endParaRPr>
                    </a:p>
                  </a:txBody>
                  <a:tcPr marL="9525" marR="9525" marT="9525" marB="0"/>
                </a:tc>
                <a:tc>
                  <a:txBody>
                    <a:bodyPr/>
                    <a:lstStyle/>
                    <a:p>
                      <a:pPr marL="0" algn="l" defTabSz="914400" rtl="0" eaLnBrk="1" fontAlgn="t" latinLnBrk="0" hangingPunct="1"/>
                      <a:r>
                        <a:rPr lang="fr-FR" sz="1800" kern="1200" dirty="0" smtClean="0">
                          <a:solidFill>
                            <a:schemeClr val="dk1"/>
                          </a:solidFill>
                          <a:latin typeface="+mn-lt"/>
                          <a:ea typeface="+mn-ea"/>
                          <a:cs typeface="+mn-cs"/>
                        </a:rPr>
                        <a:t>1ere émission radiophonique en </a:t>
                      </a:r>
                      <a:r>
                        <a:rPr lang="fr-FR" sz="1800" b="1" u="none" strike="noStrike" kern="1200" dirty="0" smtClean="0">
                          <a:solidFill>
                            <a:schemeClr val="dk1"/>
                          </a:solidFill>
                          <a:latin typeface="+mn-lt"/>
                          <a:ea typeface="+mn-ea"/>
                          <a:cs typeface="+mn-cs"/>
                        </a:rPr>
                        <a:t>modulation de fréquence</a:t>
                      </a:r>
                      <a:r>
                        <a:rPr lang="fr-FR" sz="1800" kern="1200" dirty="0" smtClean="0">
                          <a:solidFill>
                            <a:schemeClr val="dk1"/>
                          </a:solidFill>
                          <a:latin typeface="+mn-lt"/>
                          <a:ea typeface="+mn-ea"/>
                          <a:cs typeface="+mn-cs"/>
                        </a:rPr>
                        <a:t> est diffusée à </a:t>
                      </a:r>
                      <a:r>
                        <a:rPr lang="fr-FR" sz="1800" u="none" strike="noStrike" kern="1200" dirty="0" smtClean="0">
                          <a:solidFill>
                            <a:schemeClr val="dk1"/>
                          </a:solidFill>
                          <a:latin typeface="+mn-lt"/>
                          <a:ea typeface="+mn-ea"/>
                          <a:cs typeface="+mn-cs"/>
                        </a:rPr>
                        <a:t> Paris</a:t>
                      </a:r>
                      <a:r>
                        <a:rPr lang="fr-FR" sz="1800" kern="1200" dirty="0" smtClean="0">
                          <a:solidFill>
                            <a:schemeClr val="dk1"/>
                          </a:solidFill>
                          <a:latin typeface="+mn-lt"/>
                          <a:ea typeface="+mn-ea"/>
                          <a:cs typeface="+mn-cs"/>
                        </a:rPr>
                        <a:t>. Ce système permet de multiplier le nombre de </a:t>
                      </a:r>
                      <a:r>
                        <a:rPr lang="fr-FR" sz="1800" u="none" strike="noStrike" kern="1200" dirty="0" smtClean="0">
                          <a:solidFill>
                            <a:schemeClr val="dk1"/>
                          </a:solidFill>
                          <a:latin typeface="+mn-lt"/>
                          <a:ea typeface="+mn-ea"/>
                          <a:cs typeface="+mn-cs"/>
                        </a:rPr>
                        <a:t> stations </a:t>
                      </a:r>
                      <a:r>
                        <a:rPr lang="fr-FR" sz="1800" kern="1200" dirty="0" smtClean="0">
                          <a:solidFill>
                            <a:schemeClr val="dk1"/>
                          </a:solidFill>
                          <a:latin typeface="+mn-lt"/>
                          <a:ea typeface="+mn-ea"/>
                          <a:cs typeface="+mn-cs"/>
                        </a:rPr>
                        <a:t>sur les ondes hertziennes et améliore fortement la qualité </a:t>
                      </a:r>
                      <a:r>
                        <a:rPr lang="fr-FR" sz="1800" u="none" strike="noStrike" kern="1200" dirty="0" smtClean="0">
                          <a:solidFill>
                            <a:schemeClr val="dk1"/>
                          </a:solidFill>
                          <a:latin typeface="+mn-lt"/>
                          <a:ea typeface="+mn-ea"/>
                          <a:cs typeface="+mn-cs"/>
                        </a:rPr>
                        <a:t> </a:t>
                      </a:r>
                      <a:r>
                        <a:rPr lang="fr-FR" sz="1800" kern="1200" dirty="0" smtClean="0">
                          <a:solidFill>
                            <a:schemeClr val="dk1"/>
                          </a:solidFill>
                          <a:latin typeface="+mn-lt"/>
                          <a:ea typeface="+mn-ea"/>
                          <a:cs typeface="+mn-cs"/>
                        </a:rPr>
                        <a:t>des émissions. L’utilisation de la bande FM reste sous le monopole de l’État </a:t>
                      </a:r>
                      <a:endParaRPr lang="fr-FR" sz="1800" kern="1200" dirty="0">
                        <a:solidFill>
                          <a:schemeClr val="dk1"/>
                        </a:solidFill>
                        <a:latin typeface="+mn-lt"/>
                        <a:ea typeface="+mn-ea"/>
                        <a:cs typeface="+mn-cs"/>
                      </a:endParaRPr>
                    </a:p>
                  </a:txBody>
                  <a:tcPr marL="9525" marR="9525" marT="9525" marB="0"/>
                </a:tc>
              </a:tr>
              <a:tr h="326829">
                <a:tc>
                  <a:txBody>
                    <a:bodyPr/>
                    <a:lstStyle/>
                    <a:p>
                      <a:pPr marL="0" algn="l" defTabSz="914400" rtl="0" eaLnBrk="1" fontAlgn="t" latinLnBrk="0" hangingPunct="1"/>
                      <a:r>
                        <a:rPr lang="fr-FR" sz="1800" kern="1200" dirty="0" smtClean="0">
                          <a:solidFill>
                            <a:schemeClr val="dk1"/>
                          </a:solidFill>
                          <a:latin typeface="+mn-lt"/>
                          <a:ea typeface="+mn-ea"/>
                          <a:cs typeface="+mn-cs"/>
                        </a:rPr>
                        <a:t>1955</a:t>
                      </a:r>
                      <a:endParaRPr lang="fr-FR" sz="1800" kern="1200" dirty="0">
                        <a:solidFill>
                          <a:schemeClr val="dk1"/>
                        </a:solidFill>
                        <a:latin typeface="+mn-lt"/>
                        <a:ea typeface="+mn-ea"/>
                        <a:cs typeface="+mn-cs"/>
                      </a:endParaRPr>
                    </a:p>
                  </a:txBody>
                  <a:tcPr marL="9525" marR="9525" marT="9525" marB="0"/>
                </a:tc>
                <a:tc>
                  <a:txBody>
                    <a:bodyPr/>
                    <a:lstStyle/>
                    <a:p>
                      <a:pPr marL="0" algn="l" defTabSz="914400" rtl="0" eaLnBrk="1" fontAlgn="t" latinLnBrk="0" hangingPunct="1"/>
                      <a:r>
                        <a:rPr lang="fr-FR" sz="1800" kern="1200" dirty="0" smtClean="0">
                          <a:solidFill>
                            <a:schemeClr val="dk1"/>
                          </a:solidFill>
                          <a:latin typeface="+mn-lt"/>
                          <a:ea typeface="+mn-ea"/>
                          <a:cs typeface="+mn-cs"/>
                        </a:rPr>
                        <a:t>Création d’Europe 1 dans la Sarre. Radio  contestataire pour l’époque. Recherche de proximité avec l’auditeur</a:t>
                      </a:r>
                      <a:endParaRPr lang="fr-FR" sz="1800" kern="1200" dirty="0">
                        <a:solidFill>
                          <a:schemeClr val="dk1"/>
                        </a:solidFill>
                        <a:latin typeface="+mn-lt"/>
                        <a:ea typeface="+mn-ea"/>
                        <a:cs typeface="+mn-cs"/>
                      </a:endParaRPr>
                    </a:p>
                  </a:txBody>
                  <a:tcPr marL="9525" marR="9525" marT="9525" marB="0"/>
                </a:tc>
              </a:tr>
              <a:tr h="326829">
                <a:tc>
                  <a:txBody>
                    <a:bodyPr/>
                    <a:lstStyle/>
                    <a:p>
                      <a:pPr marL="0" algn="l" defTabSz="914400" rtl="0" eaLnBrk="1" fontAlgn="t" latinLnBrk="0" hangingPunct="1"/>
                      <a:r>
                        <a:rPr lang="fr-FR" sz="1800" kern="1200" dirty="0" smtClean="0">
                          <a:solidFill>
                            <a:schemeClr val="dk1"/>
                          </a:solidFill>
                          <a:latin typeface="+mn-lt"/>
                          <a:ea typeface="+mn-ea"/>
                          <a:cs typeface="+mn-cs"/>
                        </a:rPr>
                        <a:t>1955</a:t>
                      </a:r>
                      <a:endParaRPr lang="fr-FR" sz="1800" kern="1200" dirty="0">
                        <a:solidFill>
                          <a:schemeClr val="dk1"/>
                        </a:solidFill>
                        <a:latin typeface="+mn-lt"/>
                        <a:ea typeface="+mn-ea"/>
                        <a:cs typeface="+mn-cs"/>
                      </a:endParaRPr>
                    </a:p>
                  </a:txBody>
                  <a:tcPr marL="9525" marR="9525" marT="9525" marB="0"/>
                </a:tc>
                <a:tc>
                  <a:txBody>
                    <a:bodyPr/>
                    <a:lstStyle/>
                    <a:p>
                      <a:pPr marL="0" algn="l" defTabSz="914400" rtl="0" eaLnBrk="1" fontAlgn="t" latinLnBrk="0" hangingPunct="1"/>
                      <a:r>
                        <a:rPr lang="fr-FR" sz="1800" kern="1200" dirty="0" smtClean="0">
                          <a:solidFill>
                            <a:schemeClr val="dk1"/>
                          </a:solidFill>
                          <a:latin typeface="+mn-lt"/>
                          <a:ea typeface="+mn-ea"/>
                          <a:cs typeface="+mn-cs"/>
                        </a:rPr>
                        <a:t>Premières émissions de Télé Luxembourg</a:t>
                      </a:r>
                      <a:endParaRPr lang="fr-FR" sz="1800" kern="1200" dirty="0">
                        <a:solidFill>
                          <a:schemeClr val="dk1"/>
                        </a:solidFill>
                        <a:latin typeface="+mn-lt"/>
                        <a:ea typeface="+mn-ea"/>
                        <a:cs typeface="+mn-cs"/>
                      </a:endParaRPr>
                    </a:p>
                  </a:txBody>
                  <a:tcPr marL="9525" marR="9525" marT="9525" marB="0"/>
                </a:tc>
              </a:tr>
              <a:tr h="326829">
                <a:tc>
                  <a:txBody>
                    <a:bodyPr/>
                    <a:lstStyle/>
                    <a:p>
                      <a:pPr marL="0" algn="l" defTabSz="914400" rtl="0" eaLnBrk="1" fontAlgn="t" latinLnBrk="0" hangingPunct="1"/>
                      <a:r>
                        <a:rPr lang="fr-FR" sz="1800" kern="1200" dirty="0" smtClean="0">
                          <a:solidFill>
                            <a:schemeClr val="dk1"/>
                          </a:solidFill>
                          <a:latin typeface="+mn-lt"/>
                          <a:ea typeface="+mn-ea"/>
                          <a:cs typeface="+mn-cs"/>
                        </a:rPr>
                        <a:t>1958</a:t>
                      </a:r>
                      <a:endParaRPr lang="fr-FR" sz="1800" kern="1200" dirty="0">
                        <a:solidFill>
                          <a:schemeClr val="dk1"/>
                        </a:solidFill>
                        <a:latin typeface="+mn-lt"/>
                        <a:ea typeface="+mn-ea"/>
                        <a:cs typeface="+mn-cs"/>
                      </a:endParaRPr>
                    </a:p>
                  </a:txBody>
                  <a:tcPr marL="9525" marR="9525" marT="9525" marB="0"/>
                </a:tc>
                <a:tc>
                  <a:txBody>
                    <a:bodyPr/>
                    <a:lstStyle/>
                    <a:p>
                      <a:pPr marL="0" algn="l" defTabSz="914400" rtl="0" eaLnBrk="1" fontAlgn="t" latinLnBrk="0" hangingPunct="1"/>
                      <a:r>
                        <a:rPr lang="fr-FR" sz="1800" kern="1200" dirty="0" smtClean="0">
                          <a:solidFill>
                            <a:schemeClr val="dk1"/>
                          </a:solidFill>
                          <a:latin typeface="+mn-lt"/>
                          <a:ea typeface="+mn-ea"/>
                          <a:cs typeface="+mn-cs"/>
                        </a:rPr>
                        <a:t>Le jeu des 1000 francs. Henri </a:t>
                      </a:r>
                      <a:r>
                        <a:rPr lang="fr-FR" sz="1800" kern="1200" dirty="0" err="1" smtClean="0">
                          <a:solidFill>
                            <a:schemeClr val="dk1"/>
                          </a:solidFill>
                          <a:latin typeface="+mn-lt"/>
                          <a:ea typeface="+mn-ea"/>
                          <a:cs typeface="+mn-cs"/>
                        </a:rPr>
                        <a:t>Kubnik</a:t>
                      </a:r>
                      <a:r>
                        <a:rPr lang="fr-FR" sz="1800" kern="1200" dirty="0" smtClean="0">
                          <a:solidFill>
                            <a:schemeClr val="dk1"/>
                          </a:solidFill>
                          <a:latin typeface="+mn-lt"/>
                          <a:ea typeface="+mn-ea"/>
                          <a:cs typeface="+mn-cs"/>
                        </a:rPr>
                        <a:t> Lucien Jeunesse . Sera ensuite sur France Inter  et deviendra le jeu des 1000 euros en 2001</a:t>
                      </a:r>
                      <a:endParaRPr lang="fr-FR" sz="1800" kern="1200" dirty="0">
                        <a:solidFill>
                          <a:schemeClr val="dk1"/>
                        </a:solidFill>
                        <a:latin typeface="+mn-lt"/>
                        <a:ea typeface="+mn-ea"/>
                        <a:cs typeface="+mn-cs"/>
                      </a:endParaRPr>
                    </a:p>
                  </a:txBody>
                  <a:tcPr marL="9525" marR="9525" marT="9525" marB="0"/>
                </a:tc>
              </a:tr>
              <a:tr h="326829">
                <a:tc>
                  <a:txBody>
                    <a:bodyPr/>
                    <a:lstStyle/>
                    <a:p>
                      <a:pPr marL="0" algn="l" defTabSz="914400" rtl="0" eaLnBrk="1" fontAlgn="t" latinLnBrk="0" hangingPunct="1"/>
                      <a:r>
                        <a:rPr lang="fr-FR" sz="1800" kern="1200" dirty="0" smtClean="0">
                          <a:solidFill>
                            <a:schemeClr val="dk1"/>
                          </a:solidFill>
                          <a:latin typeface="+mn-lt"/>
                          <a:ea typeface="+mn-ea"/>
                          <a:cs typeface="+mn-cs"/>
                        </a:rPr>
                        <a:t>1963</a:t>
                      </a:r>
                      <a:endParaRPr lang="fr-FR" sz="1800" kern="1200" dirty="0">
                        <a:solidFill>
                          <a:schemeClr val="dk1"/>
                        </a:solidFill>
                        <a:latin typeface="+mn-lt"/>
                        <a:ea typeface="+mn-ea"/>
                        <a:cs typeface="+mn-cs"/>
                      </a:endParaRPr>
                    </a:p>
                  </a:txBody>
                  <a:tcPr marL="9525" marR="9525" marT="9525" marB="0"/>
                </a:tc>
                <a:tc>
                  <a:txBody>
                    <a:bodyPr/>
                    <a:lstStyle/>
                    <a:p>
                      <a:r>
                        <a:rPr lang="fr-FR" sz="1800" b="1" kern="1200" dirty="0" smtClean="0">
                          <a:solidFill>
                            <a:schemeClr val="dk1"/>
                          </a:solidFill>
                          <a:latin typeface="+mn-lt"/>
                          <a:ea typeface="+mn-ea"/>
                          <a:cs typeface="+mn-cs"/>
                        </a:rPr>
                        <a:t>Inauguration de la Maison de la Radio </a:t>
                      </a:r>
                      <a:r>
                        <a:rPr lang="fr-FR" sz="1800" kern="1200" dirty="0" smtClean="0">
                          <a:solidFill>
                            <a:schemeClr val="dk1"/>
                          </a:solidFill>
                          <a:latin typeface="+mn-lt"/>
                          <a:ea typeface="+mn-ea"/>
                          <a:cs typeface="+mn-cs"/>
                        </a:rPr>
                        <a:t/>
                      </a:r>
                      <a:br>
                        <a:rPr lang="fr-FR" sz="1800" kern="1200" dirty="0" smtClean="0">
                          <a:solidFill>
                            <a:schemeClr val="dk1"/>
                          </a:solidFill>
                          <a:latin typeface="+mn-lt"/>
                          <a:ea typeface="+mn-ea"/>
                          <a:cs typeface="+mn-cs"/>
                        </a:rPr>
                      </a:br>
                      <a:r>
                        <a:rPr lang="fr-FR" sz="1800" kern="1200" dirty="0" smtClean="0">
                          <a:solidFill>
                            <a:schemeClr val="dk1"/>
                          </a:solidFill>
                          <a:latin typeface="+mn-lt"/>
                          <a:ea typeface="+mn-ea"/>
                          <a:cs typeface="+mn-cs"/>
                        </a:rPr>
                        <a:t>les </a:t>
                      </a:r>
                      <a:r>
                        <a:rPr lang="fr-FR" sz="1800" u="none" strike="noStrike" kern="1200" dirty="0" smtClean="0">
                          <a:solidFill>
                            <a:schemeClr val="dk1"/>
                          </a:solidFill>
                          <a:latin typeface="+mn-lt"/>
                          <a:ea typeface="+mn-ea"/>
                          <a:cs typeface="+mn-cs"/>
                        </a:rPr>
                        <a:t>chaînes</a:t>
                      </a:r>
                      <a:r>
                        <a:rPr lang="fr-FR" sz="1800" kern="1200" dirty="0" smtClean="0">
                          <a:solidFill>
                            <a:schemeClr val="dk1"/>
                          </a:solidFill>
                          <a:latin typeface="+mn-lt"/>
                          <a:ea typeface="+mn-ea"/>
                          <a:cs typeface="+mn-cs"/>
                        </a:rPr>
                        <a:t> radiophoniques françaises ont </a:t>
                      </a:r>
                      <a:r>
                        <a:rPr lang="fr-FR" sz="1800" kern="1200" dirty="0" err="1" smtClean="0">
                          <a:solidFill>
                            <a:schemeClr val="dk1"/>
                          </a:solidFill>
                          <a:latin typeface="+mn-lt"/>
                          <a:ea typeface="+mn-ea"/>
                          <a:cs typeface="+mn-cs"/>
                        </a:rPr>
                        <a:t>étd'être</a:t>
                      </a:r>
                      <a:r>
                        <a:rPr lang="fr-FR" sz="1800" kern="1200" dirty="0" smtClean="0">
                          <a:solidFill>
                            <a:schemeClr val="dk1"/>
                          </a:solidFill>
                          <a:latin typeface="+mn-lt"/>
                          <a:ea typeface="+mn-ea"/>
                          <a:cs typeface="+mn-cs"/>
                        </a:rPr>
                        <a:t> réorganisées, -RTF-Inter est devenue France Inter, RTF-Promotion France Culture et RTF-Haute Fidélité France Musique- le général </a:t>
                      </a:r>
                      <a:r>
                        <a:rPr lang="fr-FR" sz="1800" u="none" strike="noStrike" kern="1200" dirty="0" smtClean="0">
                          <a:solidFill>
                            <a:schemeClr val="dk1"/>
                          </a:solidFill>
                          <a:latin typeface="+mn-lt"/>
                          <a:ea typeface="+mn-ea"/>
                          <a:cs typeface="+mn-cs"/>
                        </a:rPr>
                        <a:t>de Gaulle</a:t>
                      </a:r>
                      <a:r>
                        <a:rPr lang="fr-FR" sz="1800" kern="1200" dirty="0" smtClean="0">
                          <a:solidFill>
                            <a:schemeClr val="dk1"/>
                          </a:solidFill>
                          <a:latin typeface="+mn-lt"/>
                          <a:ea typeface="+mn-ea"/>
                          <a:cs typeface="+mn-cs"/>
                        </a:rPr>
                        <a:t> inaugure leur nouveau </a:t>
                      </a:r>
                      <a:r>
                        <a:rPr lang="fr-FR" sz="1800" u="none" strike="noStrike" kern="1200" dirty="0" smtClean="0">
                          <a:solidFill>
                            <a:schemeClr val="dk1"/>
                          </a:solidFill>
                          <a:latin typeface="+mn-lt"/>
                          <a:ea typeface="+mn-ea"/>
                          <a:cs typeface="+mn-cs"/>
                        </a:rPr>
                        <a:t>siège </a:t>
                      </a:r>
                      <a:r>
                        <a:rPr lang="fr-FR" sz="1800" kern="1200" dirty="0" smtClean="0">
                          <a:solidFill>
                            <a:schemeClr val="dk1"/>
                          </a:solidFill>
                          <a:latin typeface="+mn-lt"/>
                          <a:ea typeface="+mn-ea"/>
                          <a:cs typeface="+mn-cs"/>
                        </a:rPr>
                        <a:t>à </a:t>
                      </a:r>
                      <a:r>
                        <a:rPr lang="fr-FR" sz="1800" b="1" kern="1200" dirty="0" smtClean="0">
                          <a:solidFill>
                            <a:schemeClr val="dk1"/>
                          </a:solidFill>
                          <a:latin typeface="+mn-lt"/>
                          <a:ea typeface="+mn-ea"/>
                          <a:cs typeface="+mn-cs"/>
                        </a:rPr>
                        <a:t>Paris</a:t>
                      </a:r>
                      <a:r>
                        <a:rPr lang="fr-FR" sz="1800" kern="1200" dirty="0" smtClean="0">
                          <a:solidFill>
                            <a:schemeClr val="dk1"/>
                          </a:solidFill>
                          <a:latin typeface="+mn-lt"/>
                          <a:ea typeface="+mn-ea"/>
                          <a:cs typeface="+mn-cs"/>
                        </a:rPr>
                        <a:t>. La </a:t>
                      </a:r>
                      <a:r>
                        <a:rPr lang="fr-FR" sz="1800" b="1" kern="1200" dirty="0" smtClean="0">
                          <a:solidFill>
                            <a:schemeClr val="dk1"/>
                          </a:solidFill>
                          <a:latin typeface="+mn-lt"/>
                          <a:ea typeface="+mn-ea"/>
                          <a:cs typeface="+mn-cs"/>
                        </a:rPr>
                        <a:t>Maison de la Radio</a:t>
                      </a:r>
                      <a:r>
                        <a:rPr lang="fr-FR" sz="1800" kern="1200" dirty="0" smtClean="0">
                          <a:solidFill>
                            <a:schemeClr val="dk1"/>
                          </a:solidFill>
                          <a:latin typeface="+mn-lt"/>
                          <a:ea typeface="+mn-ea"/>
                          <a:cs typeface="+mn-cs"/>
                        </a:rPr>
                        <a:t> et sa forme arrondie font sensation. Conçue sur 25 000 m² de superficie, elle compte 64 studios</a:t>
                      </a:r>
                      <a:endParaRPr lang="fr-FR" sz="1800" kern="1200" dirty="0">
                        <a:solidFill>
                          <a:schemeClr val="dk1"/>
                        </a:solidFill>
                        <a:latin typeface="+mn-lt"/>
                        <a:ea typeface="+mn-ea"/>
                        <a:cs typeface="+mn-cs"/>
                      </a:endParaRPr>
                    </a:p>
                  </a:txBody>
                  <a:tcPr marL="9525" marR="9525" marT="9525" marB="0"/>
                </a:tc>
              </a:tr>
            </a:tbl>
          </a:graphicData>
        </a:graphic>
      </p:graphicFrame>
    </p:spTree>
  </p:cSld>
  <p:clrMapOvr>
    <a:masterClrMapping/>
  </p:clrMapOvr>
  <p:transition>
    <p:cut/>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à coins arrondis 3"/>
          <p:cNvSpPr/>
          <p:nvPr/>
        </p:nvSpPr>
        <p:spPr>
          <a:xfrm>
            <a:off x="161510" y="116632"/>
            <a:ext cx="8820980" cy="6597352"/>
          </a:xfrm>
          <a:prstGeom prst="roundRect">
            <a:avLst/>
          </a:prstGeom>
          <a:solidFill>
            <a:schemeClr val="tx2">
              <a:lumMod val="20000"/>
              <a:lumOff val="80000"/>
            </a:schemeClr>
          </a:solidFill>
          <a:ln w="41275" cmpd="sng">
            <a:solidFill>
              <a:schemeClr val="accent1"/>
            </a:solidFill>
          </a:ln>
          <a:effectLst>
            <a:outerShdw blurRad="152400" dist="317500" dir="5400000" sx="105000" sy="105000" rotWithShape="0">
              <a:prstClr val="black">
                <a:alpha val="15000"/>
              </a:prstClr>
            </a:outerShdw>
          </a:effectLst>
          <a:scene3d>
            <a:camera prst="orthographicFront"/>
            <a:lightRig rig="threePt" dir="t"/>
          </a:scene3d>
          <a:sp3d>
            <a:bevelT w="25400"/>
            <a:bevelB w="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dirty="0">
              <a:solidFill>
                <a:srgbClr val="333399"/>
              </a:solidFill>
            </a:endParaRPr>
          </a:p>
        </p:txBody>
      </p:sp>
      <p:sp>
        <p:nvSpPr>
          <p:cNvPr id="2" name="Titre 1"/>
          <p:cNvSpPr>
            <a:spLocks noGrp="1"/>
          </p:cNvSpPr>
          <p:nvPr>
            <p:ph type="ctrTitle"/>
          </p:nvPr>
        </p:nvSpPr>
        <p:spPr>
          <a:xfrm>
            <a:off x="468313" y="333375"/>
            <a:ext cx="8139112" cy="358775"/>
          </a:xfrm>
        </p:spPr>
        <p:txBody>
          <a:bodyPr>
            <a:noAutofit/>
          </a:bodyPr>
          <a:lstStyle/>
          <a:p>
            <a:pPr>
              <a:defRPr/>
            </a:pPr>
            <a:r>
              <a:rPr lang="fr-FR" sz="3600" dirty="0" smtClean="0"/>
              <a:t> </a:t>
            </a:r>
            <a:r>
              <a:rPr lang="fr-FR" sz="3600" b="1" dirty="0" smtClean="0">
                <a:solidFill>
                  <a:schemeClr val="tx2">
                    <a:lumMod val="75000"/>
                  </a:schemeClr>
                </a:solidFill>
                <a:effectLst>
                  <a:outerShdw blurRad="38100" dist="25400" dir="5400000" algn="tl" rotWithShape="0">
                    <a:srgbClr val="000000">
                      <a:alpha val="43000"/>
                    </a:srgbClr>
                  </a:outerShdw>
                </a:effectLst>
              </a:rPr>
              <a:t>Historique de la Radio</a:t>
            </a:r>
            <a:endParaRPr lang="fr-FR" sz="3600" b="1" dirty="0">
              <a:solidFill>
                <a:schemeClr val="tx2">
                  <a:lumMod val="75000"/>
                </a:schemeClr>
              </a:solidFill>
              <a:effectLst>
                <a:outerShdw blurRad="38100" dist="25400" dir="5400000" algn="tl" rotWithShape="0">
                  <a:srgbClr val="000000">
                    <a:alpha val="43000"/>
                  </a:srgbClr>
                </a:outerShdw>
              </a:effectLst>
            </a:endParaRPr>
          </a:p>
        </p:txBody>
      </p:sp>
      <p:graphicFrame>
        <p:nvGraphicFramePr>
          <p:cNvPr id="6" name="Tableau 5"/>
          <p:cNvGraphicFramePr>
            <a:graphicFrameLocks noGrp="1"/>
          </p:cNvGraphicFramePr>
          <p:nvPr/>
        </p:nvGraphicFramePr>
        <p:xfrm>
          <a:off x="611188" y="836613"/>
          <a:ext cx="7992888" cy="5394129"/>
        </p:xfrm>
        <a:graphic>
          <a:graphicData uri="http://schemas.openxmlformats.org/drawingml/2006/table">
            <a:tbl>
              <a:tblPr firstRow="1" bandRow="1">
                <a:tableStyleId>{5C22544A-7EE6-4342-B048-85BDC9FD1C3A}</a:tableStyleId>
              </a:tblPr>
              <a:tblGrid>
                <a:gridCol w="834040"/>
                <a:gridCol w="7158848"/>
              </a:tblGrid>
              <a:tr h="354155">
                <a:tc>
                  <a:txBody>
                    <a:bodyPr/>
                    <a:lstStyle/>
                    <a:p>
                      <a:r>
                        <a:rPr lang="fr-FR" sz="1600" dirty="0" smtClean="0"/>
                        <a:t>Dates</a:t>
                      </a:r>
                      <a:endParaRPr lang="fr-FR" sz="1600" dirty="0"/>
                    </a:p>
                  </a:txBody>
                  <a:tcPr/>
                </a:tc>
                <a:tc>
                  <a:txBody>
                    <a:bodyPr/>
                    <a:lstStyle/>
                    <a:p>
                      <a:r>
                        <a:rPr lang="fr-FR" dirty="0" smtClean="0"/>
                        <a:t>Evénements</a:t>
                      </a:r>
                      <a:endParaRPr lang="fr-FR" dirty="0"/>
                    </a:p>
                  </a:txBody>
                  <a:tcPr/>
                </a:tc>
              </a:tr>
              <a:tr h="326829">
                <a:tc>
                  <a:txBody>
                    <a:bodyPr/>
                    <a:lstStyle/>
                    <a:p>
                      <a:pPr marL="0" algn="l" defTabSz="914400" rtl="0" eaLnBrk="1" fontAlgn="t" latinLnBrk="0" hangingPunct="1"/>
                      <a:r>
                        <a:rPr lang="fr-FR" sz="1800" kern="1200" dirty="0" smtClean="0">
                          <a:solidFill>
                            <a:schemeClr val="dk1"/>
                          </a:solidFill>
                          <a:latin typeface="+mn-lt"/>
                          <a:ea typeface="+mn-ea"/>
                          <a:cs typeface="+mn-cs"/>
                        </a:rPr>
                        <a:t>1968</a:t>
                      </a:r>
                      <a:endParaRPr lang="fr-FR" sz="1800" kern="1200" dirty="0">
                        <a:solidFill>
                          <a:schemeClr val="dk1"/>
                        </a:solidFill>
                        <a:latin typeface="+mn-lt"/>
                        <a:ea typeface="+mn-ea"/>
                        <a:cs typeface="+mn-cs"/>
                      </a:endParaRPr>
                    </a:p>
                  </a:txBody>
                  <a:tcPr marL="9525" marR="9525" marT="9525" marB="0"/>
                </a:tc>
                <a:tc>
                  <a:txBody>
                    <a:bodyPr/>
                    <a:lstStyle/>
                    <a:p>
                      <a:pPr marL="0" algn="l" defTabSz="914400" rtl="0" eaLnBrk="1" fontAlgn="t" latinLnBrk="0" hangingPunct="1"/>
                      <a:r>
                        <a:rPr lang="fr-FR" sz="1800" kern="1200" dirty="0" smtClean="0">
                          <a:solidFill>
                            <a:schemeClr val="dk1"/>
                          </a:solidFill>
                          <a:latin typeface="+mn-lt"/>
                          <a:ea typeface="+mn-ea"/>
                          <a:cs typeface="+mn-cs"/>
                        </a:rPr>
                        <a:t> Radioscopie de Jacques Chancel sur France Inter. Accueille des invités Barthes, </a:t>
                      </a:r>
                      <a:r>
                        <a:rPr lang="fr-FR" sz="1800" u="none" strike="noStrike" kern="1200" dirty="0" smtClean="0">
                          <a:solidFill>
                            <a:schemeClr val="dk1"/>
                          </a:solidFill>
                          <a:latin typeface="+mn-lt"/>
                          <a:ea typeface="+mn-ea"/>
                          <a:cs typeface="+mn-cs"/>
                        </a:rPr>
                        <a:t>Malraux</a:t>
                      </a:r>
                      <a:r>
                        <a:rPr lang="fr-FR" sz="1800" kern="1200" dirty="0" smtClean="0">
                          <a:solidFill>
                            <a:schemeClr val="dk1"/>
                          </a:solidFill>
                          <a:latin typeface="+mn-lt"/>
                          <a:ea typeface="+mn-ea"/>
                          <a:cs typeface="+mn-cs"/>
                        </a:rPr>
                        <a:t>, </a:t>
                      </a:r>
                      <a:r>
                        <a:rPr lang="fr-FR" sz="1800" u="none" strike="noStrike" kern="1200" dirty="0" smtClean="0">
                          <a:solidFill>
                            <a:schemeClr val="dk1"/>
                          </a:solidFill>
                          <a:latin typeface="+mn-lt"/>
                          <a:ea typeface="+mn-ea"/>
                          <a:cs typeface="+mn-cs"/>
                        </a:rPr>
                        <a:t>Sartre</a:t>
                      </a:r>
                      <a:r>
                        <a:rPr lang="fr-FR" sz="1800" kern="1200" dirty="0" smtClean="0">
                          <a:solidFill>
                            <a:schemeClr val="dk1"/>
                          </a:solidFill>
                          <a:latin typeface="+mn-lt"/>
                          <a:ea typeface="+mn-ea"/>
                          <a:cs typeface="+mn-cs"/>
                        </a:rPr>
                        <a:t>, Giscard d’Estaing ou </a:t>
                      </a:r>
                      <a:r>
                        <a:rPr lang="fr-FR" sz="1800" u="none" strike="noStrike" kern="1200" dirty="0" smtClean="0">
                          <a:solidFill>
                            <a:schemeClr val="dk1"/>
                          </a:solidFill>
                          <a:latin typeface="+mn-lt"/>
                          <a:ea typeface="+mn-ea"/>
                          <a:cs typeface="+mn-cs"/>
                        </a:rPr>
                        <a:t>Mendès-France. Diffusée jusqu’en 82 puis de 88 à90</a:t>
                      </a:r>
                      <a:endParaRPr lang="fr-FR" sz="1800" kern="1200" dirty="0">
                        <a:solidFill>
                          <a:schemeClr val="dk1"/>
                        </a:solidFill>
                        <a:latin typeface="+mn-lt"/>
                        <a:ea typeface="+mn-ea"/>
                        <a:cs typeface="+mn-cs"/>
                      </a:endParaRPr>
                    </a:p>
                  </a:txBody>
                  <a:tcPr marL="9525" marR="9525" marT="9525" marB="0"/>
                </a:tc>
              </a:tr>
              <a:tr h="326829">
                <a:tc>
                  <a:txBody>
                    <a:bodyPr/>
                    <a:lstStyle/>
                    <a:p>
                      <a:pPr marL="0" algn="l" defTabSz="914400" rtl="0" eaLnBrk="1" fontAlgn="t" latinLnBrk="0" hangingPunct="1"/>
                      <a:r>
                        <a:rPr lang="fr-FR" sz="1800" kern="1200" dirty="0" smtClean="0">
                          <a:solidFill>
                            <a:schemeClr val="dk1"/>
                          </a:solidFill>
                          <a:latin typeface="+mn-lt"/>
                          <a:ea typeface="+mn-ea"/>
                          <a:cs typeface="+mn-cs"/>
                        </a:rPr>
                        <a:t> 1975</a:t>
                      </a:r>
                      <a:endParaRPr lang="fr-FR" sz="1800" kern="1200" dirty="0">
                        <a:solidFill>
                          <a:schemeClr val="dk1"/>
                        </a:solidFill>
                        <a:latin typeface="+mn-lt"/>
                        <a:ea typeface="+mn-ea"/>
                        <a:cs typeface="+mn-cs"/>
                      </a:endParaRPr>
                    </a:p>
                  </a:txBody>
                  <a:tcPr marL="9525" marR="9525" marT="9525" marB="0"/>
                </a:tc>
                <a:tc>
                  <a:txBody>
                    <a:bodyPr/>
                    <a:lstStyle/>
                    <a:p>
                      <a:pPr marL="0" algn="l" defTabSz="914400" rtl="0" eaLnBrk="1" fontAlgn="t" latinLnBrk="0" hangingPunct="1"/>
                      <a:r>
                        <a:rPr lang="fr-FR" sz="1800" kern="1200" dirty="0" smtClean="0">
                          <a:solidFill>
                            <a:schemeClr val="dk1"/>
                          </a:solidFill>
                          <a:latin typeface="+mn-lt"/>
                          <a:ea typeface="+mn-ea"/>
                          <a:cs typeface="+mn-cs"/>
                        </a:rPr>
                        <a:t> </a:t>
                      </a:r>
                      <a:r>
                        <a:rPr lang="fr-FR" sz="1800" b="0" kern="1200" dirty="0" smtClean="0">
                          <a:solidFill>
                            <a:schemeClr val="dk1"/>
                          </a:solidFill>
                          <a:latin typeface="+mn-lt"/>
                          <a:ea typeface="+mn-ea"/>
                          <a:cs typeface="+mn-cs"/>
                        </a:rPr>
                        <a:t>Création de RFI (Radio France Internationale 17 langues de diffusion actuellement</a:t>
                      </a:r>
                      <a:endParaRPr lang="fr-FR" sz="1800" b="0" kern="1200" dirty="0">
                        <a:solidFill>
                          <a:schemeClr val="dk1"/>
                        </a:solidFill>
                        <a:latin typeface="+mn-lt"/>
                        <a:ea typeface="+mn-ea"/>
                        <a:cs typeface="+mn-cs"/>
                      </a:endParaRPr>
                    </a:p>
                  </a:txBody>
                  <a:tcPr marL="9525" marR="9525" marT="9525" marB="0"/>
                </a:tc>
              </a:tr>
              <a:tr h="326829">
                <a:tc>
                  <a:txBody>
                    <a:bodyPr/>
                    <a:lstStyle/>
                    <a:p>
                      <a:pPr marL="0" algn="l" defTabSz="914400" rtl="0" eaLnBrk="1" fontAlgn="t" latinLnBrk="0" hangingPunct="1"/>
                      <a:r>
                        <a:rPr lang="fr-FR" sz="1800" kern="1200" dirty="0" smtClean="0">
                          <a:solidFill>
                            <a:schemeClr val="dk1"/>
                          </a:solidFill>
                          <a:latin typeface="+mn-lt"/>
                          <a:ea typeface="+mn-ea"/>
                          <a:cs typeface="+mn-cs"/>
                        </a:rPr>
                        <a:t> 1975</a:t>
                      </a:r>
                      <a:endParaRPr lang="fr-FR" sz="1800" kern="1200" dirty="0">
                        <a:solidFill>
                          <a:schemeClr val="dk1"/>
                        </a:solidFill>
                        <a:latin typeface="+mn-lt"/>
                        <a:ea typeface="+mn-ea"/>
                        <a:cs typeface="+mn-cs"/>
                      </a:endParaRPr>
                    </a:p>
                  </a:txBody>
                  <a:tcPr marL="9525" marR="9525" marT="9525" marB="0"/>
                </a:tc>
                <a:tc>
                  <a:txBody>
                    <a:bodyPr/>
                    <a:lstStyle/>
                    <a:p>
                      <a:pPr marL="0" algn="l" defTabSz="914400" rtl="0" eaLnBrk="1" fontAlgn="t" latinLnBrk="0" hangingPunct="1"/>
                      <a:r>
                        <a:rPr lang="fr-FR" sz="1800" kern="1200" dirty="0" smtClean="0">
                          <a:solidFill>
                            <a:schemeClr val="dk1"/>
                          </a:solidFill>
                          <a:latin typeface="+mn-lt"/>
                          <a:ea typeface="+mn-ea"/>
                          <a:cs typeface="+mn-cs"/>
                        </a:rPr>
                        <a:t> Création de Radio France Radio France naît du démantèlement de l’ORTF et émet tout d’abord par le biais de quatre stations radiophoniques : France Inter, France Culture, France musique et FIP (France Inter Paris). Siégeant à la Maison de la Radio, le groupe évolue rapidement. Au lendemain du développement des radios libres, Radio France fondera de nouvelles stations plus modernes et innovantes. C’est ainsi que l’on verra apparaître sur les ondes France Info, Radio Bleue ou, bien plus tard, le </a:t>
                      </a:r>
                      <a:r>
                        <a:rPr lang="fr-FR" sz="1800" kern="1200" dirty="0" err="1" smtClean="0">
                          <a:solidFill>
                            <a:schemeClr val="dk1"/>
                          </a:solidFill>
                          <a:latin typeface="+mn-lt"/>
                          <a:ea typeface="+mn-ea"/>
                          <a:cs typeface="+mn-cs"/>
                        </a:rPr>
                        <a:t>Mouv</a:t>
                      </a:r>
                      <a:r>
                        <a:rPr lang="fr-FR" sz="1800" kern="1200" dirty="0" smtClean="0">
                          <a:solidFill>
                            <a:schemeClr val="dk1"/>
                          </a:solidFill>
                          <a:latin typeface="+mn-lt"/>
                          <a:ea typeface="+mn-ea"/>
                          <a:cs typeface="+mn-cs"/>
                        </a:rPr>
                        <a:t>’.</a:t>
                      </a:r>
                      <a:endParaRPr lang="fr-FR" sz="1800" kern="1200" dirty="0">
                        <a:solidFill>
                          <a:schemeClr val="dk1"/>
                        </a:solidFill>
                        <a:latin typeface="+mn-lt"/>
                        <a:ea typeface="+mn-ea"/>
                        <a:cs typeface="+mn-cs"/>
                      </a:endParaRPr>
                    </a:p>
                  </a:txBody>
                  <a:tcPr marL="9525" marR="9525" marT="9525" marB="0"/>
                </a:tc>
              </a:tr>
              <a:tr h="326829">
                <a:tc>
                  <a:txBody>
                    <a:bodyPr/>
                    <a:lstStyle/>
                    <a:p>
                      <a:pPr marL="0" algn="l" defTabSz="914400" rtl="0" eaLnBrk="1" fontAlgn="t" latinLnBrk="0" hangingPunct="1"/>
                      <a:r>
                        <a:rPr lang="fr-FR" sz="1800" kern="1200" dirty="0" smtClean="0">
                          <a:solidFill>
                            <a:schemeClr val="dk1"/>
                          </a:solidFill>
                          <a:latin typeface="+mn-lt"/>
                          <a:ea typeface="+mn-ea"/>
                          <a:cs typeface="+mn-cs"/>
                        </a:rPr>
                        <a:t> 1981</a:t>
                      </a:r>
                      <a:endParaRPr lang="fr-FR" sz="1800" kern="1200" dirty="0">
                        <a:solidFill>
                          <a:schemeClr val="dk1"/>
                        </a:solidFill>
                        <a:latin typeface="+mn-lt"/>
                        <a:ea typeface="+mn-ea"/>
                        <a:cs typeface="+mn-cs"/>
                      </a:endParaRPr>
                    </a:p>
                  </a:txBody>
                  <a:tcPr marL="9525" marR="9525" marT="9525" marB="0"/>
                </a:tc>
                <a:tc>
                  <a:txBody>
                    <a:bodyPr/>
                    <a:lstStyle/>
                    <a:p>
                      <a:r>
                        <a:rPr lang="fr-FR" sz="1800" b="0" kern="1200" dirty="0" smtClean="0">
                          <a:solidFill>
                            <a:schemeClr val="dk1"/>
                          </a:solidFill>
                          <a:latin typeface="+mn-lt"/>
                          <a:ea typeface="+mn-ea"/>
                          <a:cs typeface="+mn-cs"/>
                        </a:rPr>
                        <a:t> François Mitterrand autorise  les radios libres</a:t>
                      </a:r>
                      <a:endParaRPr lang="fr-FR" sz="1800" b="0" kern="1200" dirty="0">
                        <a:solidFill>
                          <a:schemeClr val="dk1"/>
                        </a:solidFill>
                        <a:latin typeface="+mn-lt"/>
                        <a:ea typeface="+mn-ea"/>
                        <a:cs typeface="+mn-cs"/>
                      </a:endParaRPr>
                    </a:p>
                  </a:txBody>
                  <a:tcPr marL="9525" marR="9525" marT="9525" marB="0"/>
                </a:tc>
              </a:tr>
              <a:tr h="326829">
                <a:tc>
                  <a:txBody>
                    <a:bodyPr/>
                    <a:lstStyle/>
                    <a:p>
                      <a:pPr marL="0" algn="l" defTabSz="914400" rtl="0" eaLnBrk="1" fontAlgn="t" latinLnBrk="0" hangingPunct="1"/>
                      <a:r>
                        <a:rPr lang="fr-FR" sz="1800" kern="1200" dirty="0" smtClean="0">
                          <a:solidFill>
                            <a:schemeClr val="dk1"/>
                          </a:solidFill>
                          <a:latin typeface="+mn-lt"/>
                          <a:ea typeface="+mn-ea"/>
                          <a:cs typeface="+mn-cs"/>
                        </a:rPr>
                        <a:t>1981</a:t>
                      </a:r>
                      <a:endParaRPr lang="fr-FR" sz="1800" kern="1200" dirty="0">
                        <a:solidFill>
                          <a:schemeClr val="dk1"/>
                        </a:solidFill>
                        <a:latin typeface="+mn-lt"/>
                        <a:ea typeface="+mn-ea"/>
                        <a:cs typeface="+mn-cs"/>
                      </a:endParaRPr>
                    </a:p>
                  </a:txBody>
                  <a:tcPr marL="9525" marR="9525" marT="9525" marB="0"/>
                </a:tc>
                <a:tc>
                  <a:txBody>
                    <a:bodyPr/>
                    <a:lstStyle/>
                    <a:p>
                      <a:r>
                        <a:rPr lang="fr-FR" sz="1800" b="0" kern="1200" dirty="0" smtClean="0">
                          <a:solidFill>
                            <a:schemeClr val="dk1"/>
                          </a:solidFill>
                          <a:latin typeface="+mn-lt"/>
                          <a:ea typeface="+mn-ea"/>
                          <a:cs typeface="+mn-cs"/>
                        </a:rPr>
                        <a:t>Création d’NRJ qui prend la tète des audiences devant RTL en 2000. NRJ Group diffuse également les stations Nostalgie, Rire et Chanson et Chérie FM, ainsi que la chaîne de télévision NRJ 12 depuis le lancement de la TNT en France</a:t>
                      </a:r>
                      <a:endParaRPr lang="fr-FR" sz="1800" b="0" kern="1200" dirty="0">
                        <a:solidFill>
                          <a:schemeClr val="dk1"/>
                        </a:solidFill>
                        <a:latin typeface="+mn-lt"/>
                        <a:ea typeface="+mn-ea"/>
                        <a:cs typeface="+mn-cs"/>
                      </a:endParaRPr>
                    </a:p>
                  </a:txBody>
                  <a:tcPr marL="9525" marR="9525" marT="9525" marB="0"/>
                </a:tc>
              </a:tr>
            </a:tbl>
          </a:graphicData>
        </a:graphic>
      </p:graphicFrame>
    </p:spTree>
  </p:cSld>
  <p:clrMapOvr>
    <a:masterClrMapping/>
  </p:clrMapOvr>
  <p:transition>
    <p:cu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l">
  <a:themeElements>
    <a:clrScheme name="Urbai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Promenade">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solidFill>
          <a:schemeClr val="accent1">
            <a:lumMod val="40000"/>
            <a:lumOff val="60000"/>
          </a:schemeClr>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40293</TotalTime>
  <Words>14771</Words>
  <Application>Microsoft Office PowerPoint</Application>
  <PresentationFormat>Affichage à l'écran (4:3)</PresentationFormat>
  <Paragraphs>3463</Paragraphs>
  <Slides>291</Slides>
  <Notes>202</Notes>
  <HiddenSlides>0</HiddenSlides>
  <MMClips>0</MMClips>
  <ScaleCrop>false</ScaleCrop>
  <HeadingPairs>
    <vt:vector size="6" baseType="variant">
      <vt:variant>
        <vt:lpstr>Thème</vt:lpstr>
      </vt:variant>
      <vt:variant>
        <vt:i4>1</vt:i4>
      </vt:variant>
      <vt:variant>
        <vt:lpstr>Serveurs OLE incorporés</vt:lpstr>
      </vt:variant>
      <vt:variant>
        <vt:i4>2</vt:i4>
      </vt:variant>
      <vt:variant>
        <vt:lpstr>Titres des diapositives</vt:lpstr>
      </vt:variant>
      <vt:variant>
        <vt:i4>291</vt:i4>
      </vt:variant>
    </vt:vector>
  </HeadingPairs>
  <TitlesOfParts>
    <vt:vector size="294" baseType="lpstr">
      <vt:lpstr>Civil</vt:lpstr>
      <vt:lpstr>Image</vt:lpstr>
      <vt:lpstr>Feuille de calcul</vt:lpstr>
      <vt:lpstr>Relations Presse</vt:lpstr>
      <vt:lpstr>Définir et comprendre  le discours de communication d’entreprise comme préfiguration du discours médiatique   Acquérir et mettre en œuvre les savoirs, les techniques de la communication presse  en tant que pratique professionnelle   Penser la communication presse comme discours dans l’espace public et ses implications</vt:lpstr>
      <vt:lpstr>La relation Presse</vt:lpstr>
      <vt:lpstr>Place des Relations Presse</vt:lpstr>
      <vt:lpstr>Stratégie globale  stratégie de com</vt:lpstr>
      <vt:lpstr>Les relations presse dans la communication d’entreprise</vt:lpstr>
      <vt:lpstr>Etude du flux d’information : théories de l’info / com</vt:lpstr>
      <vt:lpstr>Communication concepts de base</vt:lpstr>
      <vt:lpstr>Communication concepts de base</vt:lpstr>
      <vt:lpstr> Les modes de communication de l’entreprise</vt:lpstr>
      <vt:lpstr> Typologie des messages</vt:lpstr>
      <vt:lpstr>Typologie des messages de communication</vt:lpstr>
      <vt:lpstr>Les actes de communication</vt:lpstr>
      <vt:lpstr>Le discours : éléments d’analyse</vt:lpstr>
      <vt:lpstr>Le discours : éléments d’analyse</vt:lpstr>
      <vt:lpstr>Le dispositif de communication</vt:lpstr>
      <vt:lpstr>Le contrat de communication</vt:lpstr>
      <vt:lpstr>Le discours de communication médiatique</vt:lpstr>
      <vt:lpstr>La communication omniprésente dans la vie de l’entreprise</vt:lpstr>
      <vt:lpstr>Émergence d’un concept</vt:lpstr>
      <vt:lpstr>Prise en compte dans la vie de l’entreprise </vt:lpstr>
      <vt:lpstr>Nouveaux rapports de force   pour la communication</vt:lpstr>
      <vt:lpstr>Une Communication volontaire</vt:lpstr>
      <vt:lpstr>Construction de l’image globale</vt:lpstr>
      <vt:lpstr>Communication</vt:lpstr>
      <vt:lpstr>Construction de l’image globale</vt:lpstr>
      <vt:lpstr>Image et communication</vt:lpstr>
      <vt:lpstr>Construction de l’image : vision</vt:lpstr>
      <vt:lpstr>Construction de l’image : vision</vt:lpstr>
      <vt:lpstr>Construction de l’image : mission</vt:lpstr>
      <vt:lpstr>Construction de l’image : valeurs</vt:lpstr>
      <vt:lpstr>Présentation PowerPoint</vt:lpstr>
      <vt:lpstr>Présentation PowerPoint</vt:lpstr>
      <vt:lpstr>Construction de l’image : valeurs</vt:lpstr>
      <vt:lpstr>Construction de l’image : valeurs</vt:lpstr>
      <vt:lpstr>Le Top 10 des valeurs des entreprises françaises</vt:lpstr>
      <vt:lpstr>Présentation PowerPoint</vt:lpstr>
      <vt:lpstr>Présentation PowerPoint</vt:lpstr>
      <vt:lpstr>Les engagements  : mise en œuvre de la mission et des valeurs </vt:lpstr>
      <vt:lpstr>Construction de l’image globale</vt:lpstr>
      <vt:lpstr>Les composantes de l’image</vt:lpstr>
      <vt:lpstr>Les acteurs de la communication </vt:lpstr>
      <vt:lpstr>La Com’</vt:lpstr>
      <vt:lpstr>Les actions</vt:lpstr>
      <vt:lpstr>Le plan de communication</vt:lpstr>
      <vt:lpstr>Le plan de communication</vt:lpstr>
      <vt:lpstr>Le plan de communication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Charte éditoriale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Un outil  opérationnel : Le Guide de communication</vt:lpstr>
      <vt:lpstr>les fonctions du langage (Jakobson)</vt:lpstr>
      <vt:lpstr>Communication v.  Information</vt:lpstr>
      <vt:lpstr>Des objectifs antagonistes</vt:lpstr>
      <vt:lpstr>Pour un renouvellement  d’une étude de la  communication</vt:lpstr>
      <vt:lpstr>Une profession segmentée</vt:lpstr>
      <vt:lpstr>Les Agences de Presse</vt:lpstr>
      <vt:lpstr>Présentation PowerPoint</vt:lpstr>
      <vt:lpstr> Les Médias</vt:lpstr>
      <vt:lpstr>  La presse (écrite et Internet)</vt:lpstr>
      <vt:lpstr>Une Presse en évolution</vt:lpstr>
      <vt:lpstr>  Presse </vt:lpstr>
      <vt:lpstr> Historique de la Presse écrite</vt:lpstr>
      <vt:lpstr> Historique de la Presse écrite</vt:lpstr>
      <vt:lpstr> Historique de la Presse écrite</vt:lpstr>
      <vt:lpstr> Historique de la Presse écrite</vt:lpstr>
      <vt:lpstr> Historique de la Presse écrite</vt:lpstr>
      <vt:lpstr> Historique de la Presse écrite</vt:lpstr>
      <vt:lpstr> Historique de la Presse écrite</vt:lpstr>
      <vt:lpstr> Historique de la Presse écrite</vt:lpstr>
      <vt:lpstr> Historique de la Radio</vt:lpstr>
      <vt:lpstr> Historique de la Radio</vt:lpstr>
      <vt:lpstr> Historique de la Radio</vt:lpstr>
      <vt:lpstr> Historique de la Radio</vt:lpstr>
      <vt:lpstr> Historique de la Radio</vt:lpstr>
      <vt:lpstr> Historique de la Télévision</vt:lpstr>
      <vt:lpstr> Historique de la Télévision</vt:lpstr>
      <vt:lpstr> Historique de la Télévision</vt:lpstr>
      <vt:lpstr> Historique de la Télévision</vt:lpstr>
      <vt:lpstr> Historique de la Télévision</vt:lpstr>
      <vt:lpstr> Historique de la Télévision</vt:lpstr>
      <vt:lpstr> Historique de la Télévision</vt:lpstr>
      <vt:lpstr> Historique d’Internet</vt:lpstr>
      <vt:lpstr> Historique d’Internet</vt:lpstr>
      <vt:lpstr> Historique d’Internet</vt:lpstr>
      <vt:lpstr> Historique d’Internet</vt:lpstr>
      <vt:lpstr> Historique d’Internet</vt:lpstr>
      <vt:lpstr> Historique d’Internet</vt:lpstr>
      <vt:lpstr> Historique d’Internet</vt:lpstr>
      <vt:lpstr> Historique d’Internet</vt:lpstr>
      <vt:lpstr> Historique d’Internet</vt:lpstr>
      <vt:lpstr>Histoire des  réseaux sociaux</vt:lpstr>
      <vt:lpstr>Histoire des  réseaux sociaux</vt:lpstr>
      <vt:lpstr>Histoire des  réseaux sociaux</vt:lpstr>
      <vt:lpstr>  Un média oublié : le cinéma  Le cinéma est aussi un média d’information mais à valeur simplement historique.  Disparition des actualités au cinéma. Une forte  importance historique compte tenu de son importance  à des fins de propagande. Age d’or : 1933-1960 Un média tué par la télévision</vt:lpstr>
      <vt:lpstr>  Presse </vt:lpstr>
      <vt:lpstr>Tendances</vt:lpstr>
      <vt:lpstr>Tendances</vt:lpstr>
      <vt:lpstr>Tendances</vt:lpstr>
      <vt:lpstr>Tendances</vt:lpstr>
      <vt:lpstr>Tendances</vt:lpstr>
      <vt:lpstr>Tendances</vt:lpstr>
      <vt:lpstr>Tendances</vt:lpstr>
      <vt:lpstr>Tendances</vt:lpstr>
      <vt:lpstr>Tendances</vt:lpstr>
      <vt:lpstr>Tendances</vt:lpstr>
      <vt:lpstr>Tendances</vt:lpstr>
      <vt:lpstr>Tendances</vt:lpstr>
      <vt:lpstr>Tendances</vt:lpstr>
      <vt:lpstr>Comparaison presse papier presse en ligne</vt:lpstr>
      <vt:lpstr>Tendances</vt:lpstr>
      <vt:lpstr>Tendances</vt:lpstr>
      <vt:lpstr>Tendances</vt:lpstr>
      <vt:lpstr>  Radio</vt:lpstr>
      <vt:lpstr>  Radio</vt:lpstr>
      <vt:lpstr>  Radio et Internet</vt:lpstr>
      <vt:lpstr>La définition des indicateurs d’audience Radio</vt:lpstr>
      <vt:lpstr>Tendances</vt:lpstr>
      <vt:lpstr>Tendances</vt:lpstr>
      <vt:lpstr>Tendances</vt:lpstr>
      <vt:lpstr>Tendances</vt:lpstr>
      <vt:lpstr>Tendances</vt:lpstr>
      <vt:lpstr>Audience de la radio  (enquête  périodique Médiametrie  avril juin 2015</vt:lpstr>
      <vt:lpstr>Audience de la radio  (enquête  périodique Médiametrie  avril juin 2015</vt:lpstr>
      <vt:lpstr>Audience de la radio  (enquête  périodique Médiametrie  avril juin 2015</vt:lpstr>
      <vt:lpstr>Répartition par catégories</vt:lpstr>
      <vt:lpstr>L’équipement des foyers e France  en 2014</vt:lpstr>
      <vt:lpstr>Utilisation des smartphones et tablettes</vt:lpstr>
      <vt:lpstr>Présentation PowerPoint</vt:lpstr>
      <vt:lpstr>Présentation PowerPoint</vt:lpstr>
      <vt:lpstr>  La fréquentation des sites Internet </vt:lpstr>
      <vt:lpstr> L’organisation des groupes de sites Internet</vt:lpstr>
      <vt:lpstr>Le paysage radiophonique</vt:lpstr>
      <vt:lpstr>  Segmentation des radios suivant intérêt  marketing</vt:lpstr>
      <vt:lpstr>La définition des indicateurs d’audience Radio</vt:lpstr>
      <vt:lpstr>Presse écrite</vt:lpstr>
      <vt:lpstr>Lectorat de Nice Matin</vt:lpstr>
      <vt:lpstr>NTIC &amp; les nouveaux médias</vt:lpstr>
      <vt:lpstr>Quels journalistes pour quelles infos ?</vt:lpstr>
      <vt:lpstr>L’influence des médias approches de la réception</vt:lpstr>
      <vt:lpstr>Une Presse en évolution</vt:lpstr>
      <vt:lpstr>L’information  des médias</vt:lpstr>
      <vt:lpstr>L’information </vt:lpstr>
      <vt:lpstr>Sémiotique de l’événement</vt:lpstr>
      <vt:lpstr>Les trois catégories de l’événement</vt:lpstr>
      <vt:lpstr>Communication – Information les objectifs antagonistes</vt:lpstr>
      <vt:lpstr>Typologie des messages de communication</vt:lpstr>
      <vt:lpstr>Identification des émetteurs des messages de communication</vt:lpstr>
      <vt:lpstr>Les outils des relations presse</vt:lpstr>
      <vt:lpstr>Connaissance de la cible</vt:lpstr>
      <vt:lpstr>BDD Presse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Maitriser sa relation presse </vt:lpstr>
      <vt:lpstr>Vecteurs des relations presse </vt:lpstr>
      <vt:lpstr>Le dossier de presse</vt:lpstr>
      <vt:lpstr>Le dossier de presse</vt:lpstr>
      <vt:lpstr>Le dossier de presse</vt:lpstr>
      <vt:lpstr>Le dossier de presse</vt:lpstr>
      <vt:lpstr>Le dossier de presse</vt:lpstr>
      <vt:lpstr>Le dossier de presse</vt:lpstr>
      <vt:lpstr>Le dossier de presse</vt:lpstr>
      <vt:lpstr>Le dossier de presse</vt:lpstr>
      <vt:lpstr>Le dossier de presse</vt:lpstr>
      <vt:lpstr>Le dossier de presse</vt:lpstr>
      <vt:lpstr>Le communiqué de presse</vt:lpstr>
      <vt:lpstr>Le communiqué de presse</vt:lpstr>
      <vt:lpstr>Le communiqué de presse</vt:lpstr>
      <vt:lpstr>L’entretien informel</vt:lpstr>
      <vt:lpstr>L’interview</vt:lpstr>
      <vt:lpstr>L’interview</vt:lpstr>
      <vt:lpstr>L’interview</vt:lpstr>
      <vt:lpstr>L’interview</vt:lpstr>
      <vt:lpstr>L’interview</vt:lpstr>
      <vt:lpstr>L’interview : les critères de réussite</vt:lpstr>
      <vt:lpstr>Apprécier un reportage : la fiche de visionnage</vt:lpstr>
      <vt:lpstr>Le rôle de l’attaché de presse</vt:lpstr>
      <vt:lpstr>Présentation PowerPoint</vt:lpstr>
      <vt:lpstr>La conférence de presse</vt:lpstr>
      <vt:lpstr>La conférence de presse</vt:lpstr>
      <vt:lpstr>La conférence de presse</vt:lpstr>
      <vt:lpstr>La conférence de presse</vt:lpstr>
      <vt:lpstr>La conférence de presse</vt:lpstr>
      <vt:lpstr>La conférence de presse</vt:lpstr>
      <vt:lpstr>La conférence de presse</vt:lpstr>
      <vt:lpstr> Prestations pour une conférence de presse 1/ Avant</vt:lpstr>
      <vt:lpstr> Prestations pour une conférence de presse 2/ Pendant</vt:lpstr>
      <vt:lpstr> prestations pour une conférence de presse 3/ Après</vt:lpstr>
      <vt:lpstr>Mesure de l’efficacité des Relations Presse</vt:lpstr>
      <vt:lpstr>Le coût de la Pub</vt:lpstr>
      <vt:lpstr>Le coût médias hors média</vt:lpstr>
      <vt:lpstr> Les dépenses de publicité par secteur</vt:lpstr>
      <vt:lpstr> Tarifs presse quotidienne  (source médiapoche)</vt:lpstr>
      <vt:lpstr> Tarifs presse magazine  (source médiapoche)</vt:lpstr>
      <vt:lpstr> Le retour de l’information dans l’entreprise</vt:lpstr>
      <vt:lpstr> L’évaluation mensuelle</vt:lpstr>
      <vt:lpstr>Présentation PowerPoint</vt:lpstr>
      <vt:lpstr>Présentation PowerPoint</vt:lpstr>
      <vt:lpstr> L’analyse d’image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L’Analyse Message émis message repris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L’attaché de Presse</vt:lpstr>
      <vt:lpstr>Attaché de presse ou agence de presse ?</vt:lpstr>
      <vt:lpstr>NTIC et sites Web des outils déclinables au service de la com</vt:lpstr>
      <vt:lpstr>Présentation PowerPoint</vt:lpstr>
      <vt:lpstr>Présentation PowerPoint</vt:lpstr>
      <vt:lpstr>Présentation PowerPoint</vt:lpstr>
      <vt:lpstr>Présentation PowerPoint</vt:lpstr>
      <vt:lpstr>Présentation PowerPoint</vt:lpstr>
      <vt:lpstr>Les actions externalisées en Communication</vt:lpstr>
      <vt:lpstr>Problématique services internes / externalisation </vt:lpstr>
      <vt:lpstr>Les fonctions susceptibles d’externalisation</vt:lpstr>
      <vt:lpstr>Les différents métiers des agences</vt:lpstr>
      <vt:lpstr>Critères d’une opération d’externalisation</vt:lpstr>
      <vt:lpstr>Choix du prestataire</vt:lpstr>
      <vt:lpstr>Brief = document écrit</vt:lpstr>
      <vt:lpstr>Brief événement</vt:lpstr>
      <vt:lpstr>Le suivi de réalisation</vt:lpstr>
      <vt:lpstr>Le brief</vt:lpstr>
      <vt:lpstr>Le droit de réponse</vt:lpstr>
      <vt:lpstr>La communication de crise</vt:lpstr>
      <vt:lpstr>La communication de crise</vt:lpstr>
      <vt:lpstr>La crise : danger ou opportunité ?</vt:lpstr>
      <vt:lpstr>Attitudes des publics</vt:lpstr>
      <vt:lpstr>Présentation PowerPoint</vt:lpstr>
      <vt:lpstr>La communication de crise élément de la gestion de crise</vt:lpstr>
      <vt:lpstr>Présentation PowerPoint</vt:lpstr>
      <vt:lpstr>Analyse des causes </vt:lpstr>
      <vt:lpstr>Typologie suivant le secteur de l’entreprise</vt:lpstr>
      <vt:lpstr>L’accélération des crises</vt:lpstr>
      <vt:lpstr>Rumeurs classique et e-rumeur</vt:lpstr>
      <vt:lpstr>Les raisons des attitudes du public</vt:lpstr>
      <vt:lpstr>Le traitement médiatique de la crise</vt:lpstr>
      <vt:lpstr>Déroulement de la crise et éclairage médias</vt:lpstr>
      <vt:lpstr>La communication de crise doit être anticipée </vt:lpstr>
      <vt:lpstr>Traitement de la communication de crise </vt:lpstr>
      <vt:lpstr>Déroulement</vt:lpstr>
      <vt:lpstr>Les crises réussies</vt:lpstr>
      <vt:lpstr> Nouvelle problématique en communication :  le développement durable</vt:lpstr>
      <vt:lpstr>La communication éthique: </vt:lpstr>
      <vt:lpstr>La revue de presse</vt:lpstr>
      <vt:lpstr>Revue de presse de site ( Clubic)</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philippe</dc:creator>
  <cp:lastModifiedBy>Philippe</cp:lastModifiedBy>
  <cp:revision>647</cp:revision>
  <cp:lastPrinted>1601-01-01T00:00:00Z</cp:lastPrinted>
  <dcterms:created xsi:type="dcterms:W3CDTF">1601-01-01T00:00:00Z</dcterms:created>
  <dcterms:modified xsi:type="dcterms:W3CDTF">2017-11-13T20:38:54Z</dcterms:modified>
</cp:coreProperties>
</file>